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 id="2147483650" r:id="rId2"/>
  </p:sldMasterIdLst>
  <p:notesMasterIdLst>
    <p:notesMasterId r:id="rId28"/>
  </p:notesMasterIdLst>
  <p:handoutMasterIdLst>
    <p:handoutMasterId r:id="rId29"/>
  </p:handoutMasterIdLst>
  <p:sldIdLst>
    <p:sldId id="256" r:id="rId3"/>
    <p:sldId id="368" r:id="rId4"/>
    <p:sldId id="378" r:id="rId5"/>
    <p:sldId id="374" r:id="rId6"/>
    <p:sldId id="289" r:id="rId7"/>
    <p:sldId id="291" r:id="rId8"/>
    <p:sldId id="376" r:id="rId9"/>
    <p:sldId id="377" r:id="rId10"/>
    <p:sldId id="371" r:id="rId11"/>
    <p:sldId id="393" r:id="rId12"/>
    <p:sldId id="379" r:id="rId13"/>
    <p:sldId id="380" r:id="rId14"/>
    <p:sldId id="381" r:id="rId15"/>
    <p:sldId id="382" r:id="rId16"/>
    <p:sldId id="383" r:id="rId17"/>
    <p:sldId id="384" r:id="rId18"/>
    <p:sldId id="385" r:id="rId19"/>
    <p:sldId id="386" r:id="rId20"/>
    <p:sldId id="387" r:id="rId21"/>
    <p:sldId id="388" r:id="rId22"/>
    <p:sldId id="389" r:id="rId23"/>
    <p:sldId id="390" r:id="rId24"/>
    <p:sldId id="391" r:id="rId25"/>
    <p:sldId id="392" r:id="rId26"/>
    <p:sldId id="332" r:id="rId27"/>
  </p:sldIdLst>
  <p:sldSz cx="9145588" cy="7021513"/>
  <p:notesSz cx="6735763" cy="9866313"/>
  <p:embeddedFontLst>
    <p:embeddedFont>
      <p:font typeface="Arial Narrow" pitchFamily="34" charset="0"/>
      <p:regular r:id="rId30"/>
      <p:bold r:id="rId31"/>
      <p:italic r:id="rId32"/>
      <p:boldItalic r:id="rId33"/>
    </p:embeddedFont>
    <p:embeddedFont>
      <p:font typeface="Porky's"/>
      <p:bold r:id="rId34"/>
    </p:embeddedFont>
    <p:embeddedFont>
      <p:font typeface="Arial Black" pitchFamily="34" charset="0"/>
      <p:bold r:id="rId35"/>
    </p:embeddedFont>
    <p:embeddedFont>
      <p:font typeface="Pristina" pitchFamily="66" charset="0"/>
      <p:regular r:id="rId36"/>
    </p:embeddedFont>
  </p:embeddedFontLst>
  <p:defaultTextStyle>
    <a:defPPr>
      <a:defRPr lang="en-GB"/>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extLst>
    <p:ext uri="{EFAFB233-063F-42B5-8137-9DF3F51BA10A}">
      <p15:sldGuideLst xmlns:p15="http://schemas.microsoft.com/office/powerpoint/2012/main" xmlns="">
        <p15:guide id="1" orient="horz" pos="221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9900"/>
    <a:srgbClr val="FF3300"/>
    <a:srgbClr val="007635"/>
    <a:srgbClr val="FF0000"/>
    <a:srgbClr val="0066FF"/>
    <a:srgbClr val="F46E86"/>
    <a:srgbClr val="F57189"/>
    <a:srgbClr val="FDFE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12" autoAdjust="0"/>
    <p:restoredTop sz="94660"/>
  </p:normalViewPr>
  <p:slideViewPr>
    <p:cSldViewPr snapToGrid="0">
      <p:cViewPr varScale="1">
        <p:scale>
          <a:sx n="66" d="100"/>
          <a:sy n="66" d="100"/>
        </p:scale>
        <p:origin x="-1452" y="-108"/>
      </p:cViewPr>
      <p:guideLst>
        <p:guide orient="horz" pos="2211"/>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4.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3.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7.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1.fntdata"/><Relationship Id="rId35" Type="http://schemas.openxmlformats.org/officeDocument/2006/relationships/font" Target="fonts/font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5235" name="Rectangle 3"/>
          <p:cNvSpPr>
            <a:spLocks noGrp="1" noChangeArrowheads="1"/>
          </p:cNvSpPr>
          <p:nvPr>
            <p:ph type="dt" sz="quarter" idx="1"/>
          </p:nvPr>
        </p:nvSpPr>
        <p:spPr bwMode="auto">
          <a:xfrm>
            <a:off x="381635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95236" name="Rectangle 4"/>
          <p:cNvSpPr>
            <a:spLocks noGrp="1" noChangeArrowheads="1"/>
          </p:cNvSpPr>
          <p:nvPr>
            <p:ph type="ftr" sz="quarter" idx="2"/>
          </p:nvPr>
        </p:nvSpPr>
        <p:spPr bwMode="auto">
          <a:xfrm>
            <a:off x="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5237" name="Rectangle 5"/>
          <p:cNvSpPr>
            <a:spLocks noGrp="1" noChangeArrowheads="1"/>
          </p:cNvSpPr>
          <p:nvPr>
            <p:ph type="sldNum" sz="quarter" idx="3"/>
          </p:nvPr>
        </p:nvSpPr>
        <p:spPr bwMode="auto">
          <a:xfrm>
            <a:off x="381635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501D1F2-4809-41BE-8EE0-1D1FE164B85D}"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041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0964" name="Rectangle 4"/>
          <p:cNvSpPr>
            <a:spLocks noGrp="1" noRot="1" noChangeAspect="1" noChangeArrowheads="1" noTextEdit="1"/>
          </p:cNvSpPr>
          <p:nvPr>
            <p:ph type="sldImg" idx="2"/>
          </p:nvPr>
        </p:nvSpPr>
        <p:spPr bwMode="auto">
          <a:xfrm>
            <a:off x="958850" y="739775"/>
            <a:ext cx="4819650" cy="3700463"/>
          </a:xfrm>
          <a:prstGeom prst="rect">
            <a:avLst/>
          </a:prstGeom>
          <a:noFill/>
          <a:ln w="9525">
            <a:solidFill>
              <a:srgbClr val="000000"/>
            </a:solidFill>
            <a:miter lim="800000"/>
            <a:headEnd/>
            <a:tailEnd/>
          </a:ln>
        </p:spPr>
      </p:sp>
      <p:sp>
        <p:nvSpPr>
          <p:cNvPr id="6042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042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042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F128AF-F1C5-42A5-B197-E842803552C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pPr eaLnBrk="1" hangingPunct="1"/>
            <a:endParaRPr lang="en-US"/>
          </a:p>
        </p:txBody>
      </p:sp>
      <p:sp>
        <p:nvSpPr>
          <p:cNvPr id="41988" name="Slide Number Placeholder 3"/>
          <p:cNvSpPr>
            <a:spLocks noGrp="1"/>
          </p:cNvSpPr>
          <p:nvPr>
            <p:ph type="sldNum" sz="quarter" idx="5"/>
          </p:nvPr>
        </p:nvSpPr>
        <p:spPr>
          <a:noFill/>
        </p:spPr>
        <p:txBody>
          <a:bodyPr/>
          <a:lstStyle/>
          <a:p>
            <a:fld id="{358EBC7C-F469-47A2-8070-130CED48BAE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pPr eaLnBrk="1" hangingPunct="1"/>
            <a:endParaRPr lang="en-US"/>
          </a:p>
        </p:txBody>
      </p:sp>
      <p:sp>
        <p:nvSpPr>
          <p:cNvPr id="41988" name="Slide Number Placeholder 3"/>
          <p:cNvSpPr>
            <a:spLocks noGrp="1"/>
          </p:cNvSpPr>
          <p:nvPr>
            <p:ph type="sldNum" sz="quarter" idx="5"/>
          </p:nvPr>
        </p:nvSpPr>
        <p:spPr>
          <a:noFill/>
        </p:spPr>
        <p:txBody>
          <a:bodyPr/>
          <a:lstStyle/>
          <a:p>
            <a:fld id="{358EBC7C-F469-47A2-8070-130CED48BAE3}"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13" descr="CSL13458"/>
          <p:cNvPicPr>
            <a:picLocks noChangeAspect="1" noChangeArrowheads="1"/>
          </p:cNvPicPr>
          <p:nvPr/>
        </p:nvPicPr>
        <p:blipFill>
          <a:blip r:embed="rId3">
            <a:lum bright="-24000" contrast="-30000"/>
          </a:blip>
          <a:srcRect r="2686"/>
          <a:stretch>
            <a:fillRect/>
          </a:stretch>
        </p:blipFill>
        <p:spPr bwMode="auto">
          <a:xfrm>
            <a:off x="0" y="0"/>
            <a:ext cx="9145588" cy="7048500"/>
          </a:xfrm>
          <a:prstGeom prst="rect">
            <a:avLst/>
          </a:prstGeom>
          <a:noFill/>
          <a:ln w="9525">
            <a:noFill/>
            <a:miter lim="800000"/>
            <a:headEnd/>
            <a:tailEnd/>
          </a:ln>
        </p:spPr>
      </p:pic>
      <p:sp>
        <p:nvSpPr>
          <p:cNvPr id="5" name="Freeform 12"/>
          <p:cNvSpPr>
            <a:spLocks/>
          </p:cNvSpPr>
          <p:nvPr/>
        </p:nvSpPr>
        <p:spPr bwMode="auto">
          <a:xfrm>
            <a:off x="3222625" y="6694488"/>
            <a:ext cx="5911850" cy="273050"/>
          </a:xfrm>
          <a:custGeom>
            <a:avLst/>
            <a:gdLst/>
            <a:ahLst/>
            <a:cxnLst>
              <a:cxn ang="0">
                <a:pos x="3711" y="3"/>
              </a:cxn>
              <a:cxn ang="0">
                <a:pos x="3582" y="15"/>
              </a:cxn>
              <a:cxn ang="0">
                <a:pos x="3449" y="25"/>
              </a:cxn>
              <a:cxn ang="0">
                <a:pos x="3318" y="35"/>
              </a:cxn>
              <a:cxn ang="0">
                <a:pos x="3187" y="43"/>
              </a:cxn>
              <a:cxn ang="0">
                <a:pos x="3056" y="51"/>
              </a:cxn>
              <a:cxn ang="0">
                <a:pos x="2926" y="57"/>
              </a:cxn>
              <a:cxn ang="0">
                <a:pos x="2797" y="62"/>
              </a:cxn>
              <a:cxn ang="0">
                <a:pos x="2670" y="67"/>
              </a:cxn>
              <a:cxn ang="0">
                <a:pos x="2544" y="71"/>
              </a:cxn>
              <a:cxn ang="0">
                <a:pos x="2417" y="74"/>
              </a:cxn>
              <a:cxn ang="0">
                <a:pos x="2295" y="76"/>
              </a:cxn>
              <a:cxn ang="0">
                <a:pos x="2171" y="77"/>
              </a:cxn>
              <a:cxn ang="0">
                <a:pos x="2051" y="77"/>
              </a:cxn>
              <a:cxn ang="0">
                <a:pos x="1931" y="77"/>
              </a:cxn>
              <a:cxn ang="0">
                <a:pos x="1700" y="77"/>
              </a:cxn>
              <a:cxn ang="0">
                <a:pos x="1476" y="74"/>
              </a:cxn>
              <a:cxn ang="0">
                <a:pos x="1266" y="69"/>
              </a:cxn>
              <a:cxn ang="0">
                <a:pos x="1067" y="62"/>
              </a:cxn>
              <a:cxn ang="0">
                <a:pos x="883" y="55"/>
              </a:cxn>
              <a:cxn ang="0">
                <a:pos x="711" y="47"/>
              </a:cxn>
              <a:cxn ang="0">
                <a:pos x="556" y="39"/>
              </a:cxn>
              <a:cxn ang="0">
                <a:pos x="416" y="30"/>
              </a:cxn>
              <a:cxn ang="0">
                <a:pos x="292" y="22"/>
              </a:cxn>
              <a:cxn ang="0">
                <a:pos x="192" y="15"/>
              </a:cxn>
              <a:cxn ang="0">
                <a:pos x="50" y="4"/>
              </a:cxn>
              <a:cxn ang="0">
                <a:pos x="0" y="0"/>
              </a:cxn>
              <a:cxn ang="0">
                <a:pos x="0" y="0"/>
              </a:cxn>
              <a:cxn ang="0">
                <a:pos x="0" y="0"/>
              </a:cxn>
              <a:cxn ang="0">
                <a:pos x="147" y="20"/>
              </a:cxn>
              <a:cxn ang="0">
                <a:pos x="292" y="38"/>
              </a:cxn>
              <a:cxn ang="0">
                <a:pos x="436" y="55"/>
              </a:cxn>
              <a:cxn ang="0">
                <a:pos x="578" y="71"/>
              </a:cxn>
              <a:cxn ang="0">
                <a:pos x="721" y="86"/>
              </a:cxn>
              <a:cxn ang="0">
                <a:pos x="860" y="98"/>
              </a:cxn>
              <a:cxn ang="0">
                <a:pos x="1000" y="111"/>
              </a:cxn>
              <a:cxn ang="0">
                <a:pos x="1139" y="121"/>
              </a:cxn>
              <a:cxn ang="0">
                <a:pos x="1276" y="131"/>
              </a:cxn>
              <a:cxn ang="0">
                <a:pos x="1415" y="140"/>
              </a:cxn>
              <a:cxn ang="0">
                <a:pos x="1548" y="147"/>
              </a:cxn>
              <a:cxn ang="0">
                <a:pos x="1685" y="154"/>
              </a:cxn>
              <a:cxn ang="0">
                <a:pos x="1817" y="159"/>
              </a:cxn>
              <a:cxn ang="0">
                <a:pos x="1951" y="164"/>
              </a:cxn>
              <a:cxn ang="0">
                <a:pos x="2079" y="167"/>
              </a:cxn>
              <a:cxn ang="0">
                <a:pos x="2210" y="170"/>
              </a:cxn>
              <a:cxn ang="0">
                <a:pos x="2336" y="171"/>
              </a:cxn>
              <a:cxn ang="0">
                <a:pos x="2467" y="172"/>
              </a:cxn>
              <a:cxn ang="0">
                <a:pos x="2589" y="172"/>
              </a:cxn>
              <a:cxn ang="0">
                <a:pos x="2712" y="171"/>
              </a:cxn>
              <a:cxn ang="0">
                <a:pos x="2836" y="169"/>
              </a:cxn>
              <a:cxn ang="0">
                <a:pos x="2959" y="167"/>
              </a:cxn>
              <a:cxn ang="0">
                <a:pos x="3080" y="164"/>
              </a:cxn>
              <a:cxn ang="0">
                <a:pos x="3197" y="160"/>
              </a:cxn>
              <a:cxn ang="0">
                <a:pos x="3313" y="155"/>
              </a:cxn>
              <a:cxn ang="0">
                <a:pos x="3429" y="150"/>
              </a:cxn>
              <a:cxn ang="0">
                <a:pos x="3542" y="144"/>
              </a:cxn>
              <a:cxn ang="0">
                <a:pos x="3653" y="137"/>
              </a:cxn>
              <a:cxn ang="0">
                <a:pos x="3724" y="125"/>
              </a:cxn>
            </a:cxnLst>
            <a:rect l="0" t="0" r="r" b="b"/>
            <a:pathLst>
              <a:path w="3724" h="172">
                <a:moveTo>
                  <a:pt x="3711" y="3"/>
                </a:moveTo>
                <a:lnTo>
                  <a:pt x="3582" y="15"/>
                </a:lnTo>
                <a:lnTo>
                  <a:pt x="3449" y="25"/>
                </a:lnTo>
                <a:lnTo>
                  <a:pt x="3318" y="35"/>
                </a:lnTo>
                <a:lnTo>
                  <a:pt x="3187" y="43"/>
                </a:lnTo>
                <a:lnTo>
                  <a:pt x="3056" y="51"/>
                </a:lnTo>
                <a:lnTo>
                  <a:pt x="2926" y="57"/>
                </a:lnTo>
                <a:lnTo>
                  <a:pt x="2797" y="62"/>
                </a:lnTo>
                <a:lnTo>
                  <a:pt x="2670" y="67"/>
                </a:lnTo>
                <a:lnTo>
                  <a:pt x="2544" y="71"/>
                </a:lnTo>
                <a:lnTo>
                  <a:pt x="2417" y="74"/>
                </a:lnTo>
                <a:lnTo>
                  <a:pt x="2295" y="76"/>
                </a:lnTo>
                <a:lnTo>
                  <a:pt x="2171" y="77"/>
                </a:lnTo>
                <a:lnTo>
                  <a:pt x="2051" y="77"/>
                </a:lnTo>
                <a:lnTo>
                  <a:pt x="1931" y="77"/>
                </a:lnTo>
                <a:lnTo>
                  <a:pt x="1700" y="77"/>
                </a:lnTo>
                <a:lnTo>
                  <a:pt x="1476" y="74"/>
                </a:lnTo>
                <a:lnTo>
                  <a:pt x="1266" y="69"/>
                </a:lnTo>
                <a:lnTo>
                  <a:pt x="1067" y="62"/>
                </a:lnTo>
                <a:lnTo>
                  <a:pt x="883" y="55"/>
                </a:lnTo>
                <a:lnTo>
                  <a:pt x="711" y="47"/>
                </a:lnTo>
                <a:lnTo>
                  <a:pt x="556" y="39"/>
                </a:lnTo>
                <a:lnTo>
                  <a:pt x="416" y="30"/>
                </a:lnTo>
                <a:lnTo>
                  <a:pt x="292" y="22"/>
                </a:lnTo>
                <a:lnTo>
                  <a:pt x="192" y="15"/>
                </a:lnTo>
                <a:lnTo>
                  <a:pt x="50" y="4"/>
                </a:lnTo>
                <a:lnTo>
                  <a:pt x="0" y="0"/>
                </a:lnTo>
                <a:lnTo>
                  <a:pt x="0" y="0"/>
                </a:lnTo>
                <a:lnTo>
                  <a:pt x="0" y="0"/>
                </a:lnTo>
                <a:lnTo>
                  <a:pt x="147" y="20"/>
                </a:lnTo>
                <a:lnTo>
                  <a:pt x="292" y="38"/>
                </a:lnTo>
                <a:lnTo>
                  <a:pt x="436" y="55"/>
                </a:lnTo>
                <a:lnTo>
                  <a:pt x="578" y="71"/>
                </a:lnTo>
                <a:lnTo>
                  <a:pt x="721" y="86"/>
                </a:lnTo>
                <a:lnTo>
                  <a:pt x="860" y="98"/>
                </a:lnTo>
                <a:lnTo>
                  <a:pt x="1000" y="111"/>
                </a:lnTo>
                <a:lnTo>
                  <a:pt x="1139" y="121"/>
                </a:lnTo>
                <a:lnTo>
                  <a:pt x="1276" y="131"/>
                </a:lnTo>
                <a:lnTo>
                  <a:pt x="1415" y="140"/>
                </a:lnTo>
                <a:lnTo>
                  <a:pt x="1548" y="147"/>
                </a:lnTo>
                <a:lnTo>
                  <a:pt x="1685" y="154"/>
                </a:lnTo>
                <a:lnTo>
                  <a:pt x="1817" y="159"/>
                </a:lnTo>
                <a:lnTo>
                  <a:pt x="1951" y="164"/>
                </a:lnTo>
                <a:lnTo>
                  <a:pt x="2079" y="167"/>
                </a:lnTo>
                <a:lnTo>
                  <a:pt x="2210" y="170"/>
                </a:lnTo>
                <a:lnTo>
                  <a:pt x="2336" y="171"/>
                </a:lnTo>
                <a:lnTo>
                  <a:pt x="2467" y="172"/>
                </a:lnTo>
                <a:lnTo>
                  <a:pt x="2589" y="172"/>
                </a:lnTo>
                <a:lnTo>
                  <a:pt x="2712" y="171"/>
                </a:lnTo>
                <a:lnTo>
                  <a:pt x="2836" y="169"/>
                </a:lnTo>
                <a:lnTo>
                  <a:pt x="2959" y="167"/>
                </a:lnTo>
                <a:lnTo>
                  <a:pt x="3080" y="164"/>
                </a:lnTo>
                <a:lnTo>
                  <a:pt x="3197" y="160"/>
                </a:lnTo>
                <a:lnTo>
                  <a:pt x="3313" y="155"/>
                </a:lnTo>
                <a:lnTo>
                  <a:pt x="3429" y="150"/>
                </a:lnTo>
                <a:lnTo>
                  <a:pt x="3542" y="144"/>
                </a:lnTo>
                <a:lnTo>
                  <a:pt x="3653" y="137"/>
                </a:lnTo>
                <a:lnTo>
                  <a:pt x="3724" y="125"/>
                </a:lnTo>
              </a:path>
            </a:pathLst>
          </a:custGeom>
          <a:solidFill>
            <a:schemeClr val="bg1"/>
          </a:solidFill>
          <a:ln w="9525">
            <a:noFill/>
            <a:round/>
            <a:headEnd/>
            <a:tailEnd/>
          </a:ln>
        </p:spPr>
        <p:txBody>
          <a:bodyPr/>
          <a:lstStyle/>
          <a:p>
            <a:pPr>
              <a:defRPr/>
            </a:pPr>
            <a:endParaRPr lang="en-US" dirty="0"/>
          </a:p>
        </p:txBody>
      </p:sp>
      <p:sp>
        <p:nvSpPr>
          <p:cNvPr id="4098" name="Rectangle 2"/>
          <p:cNvSpPr>
            <a:spLocks noGrp="1" noChangeArrowheads="1"/>
          </p:cNvSpPr>
          <p:nvPr>
            <p:ph type="ctrTitle"/>
          </p:nvPr>
        </p:nvSpPr>
        <p:spPr>
          <a:xfrm>
            <a:off x="252413" y="1206500"/>
            <a:ext cx="4248150" cy="703263"/>
          </a:xfrm>
        </p:spPr>
        <p:txBody>
          <a:bodyPr anchor="b"/>
          <a:lstStyle>
            <a:lvl1pPr algn="l">
              <a:defRPr sz="2800">
                <a:solidFill>
                  <a:schemeClr val="bg1"/>
                </a:solidFill>
              </a:defRPr>
            </a:lvl1pPr>
          </a:lstStyle>
          <a:p>
            <a:r>
              <a:rPr lang="en-GB"/>
              <a:t>Company Name</a:t>
            </a:r>
          </a:p>
        </p:txBody>
      </p:sp>
      <p:sp>
        <p:nvSpPr>
          <p:cNvPr id="4099" name="Rectangle 3"/>
          <p:cNvSpPr>
            <a:spLocks noGrp="1" noChangeArrowheads="1"/>
          </p:cNvSpPr>
          <p:nvPr>
            <p:ph type="subTitle" idx="1"/>
          </p:nvPr>
        </p:nvSpPr>
        <p:spPr>
          <a:xfrm>
            <a:off x="252413" y="1927225"/>
            <a:ext cx="4032250" cy="930275"/>
          </a:xfrm>
          <a:ln/>
        </p:spPr>
        <p:txBody>
          <a:bodyPr/>
          <a:lstStyle>
            <a:lvl1pPr>
              <a:defRPr>
                <a:solidFill>
                  <a:schemeClr val="bg1"/>
                </a:solidFill>
              </a:defRPr>
            </a:lvl1pPr>
          </a:lstStyle>
          <a:p>
            <a:r>
              <a:rPr lang="en-GB"/>
              <a:t>Presenters Name</a:t>
            </a:r>
          </a:p>
        </p:txBody>
      </p:sp>
      <p:sp>
        <p:nvSpPr>
          <p:cNvPr id="6" name="Rectangle 4"/>
          <p:cNvSpPr>
            <a:spLocks noGrp="1" noChangeArrowheads="1"/>
          </p:cNvSpPr>
          <p:nvPr>
            <p:ph type="dt" sz="half" idx="10"/>
          </p:nvPr>
        </p:nvSpPr>
        <p:spPr>
          <a:ln algn="ctr"/>
        </p:spPr>
        <p:txBody>
          <a:bodyPr/>
          <a:lstStyle>
            <a:lvl1pPr>
              <a:defRPr/>
            </a:lvl1pPr>
          </a:lstStyle>
          <a:p>
            <a:pPr>
              <a:defRPr/>
            </a:pPr>
            <a:endParaRPr lang="en-US"/>
          </a:p>
        </p:txBody>
      </p:sp>
      <p:sp>
        <p:nvSpPr>
          <p:cNvPr id="7" name="Rectangle 5"/>
          <p:cNvSpPr>
            <a:spLocks noGrp="1" noChangeArrowheads="1"/>
          </p:cNvSpPr>
          <p:nvPr>
            <p:ph type="ftr" sz="quarter" idx="11"/>
          </p:nvPr>
        </p:nvSpPr>
        <p:spPr>
          <a:xfrm>
            <a:off x="2789238" y="6607175"/>
            <a:ext cx="4751387" cy="274638"/>
          </a:xfrm>
          <a:ln algn="ctr"/>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7740650" y="6607175"/>
            <a:ext cx="947738" cy="274638"/>
          </a:xfrm>
          <a:ln algn="ctr"/>
        </p:spPr>
        <p:txBody>
          <a:bodyPr/>
          <a:lstStyle>
            <a:lvl1pPr>
              <a:defRPr sz="1400">
                <a:solidFill>
                  <a:schemeClr val="bg1"/>
                </a:solidFill>
              </a:defRPr>
            </a:lvl1pPr>
          </a:lstStyle>
          <a:p>
            <a:pPr>
              <a:defRPr/>
            </a:pPr>
            <a:fld id="{5428441B-65F6-44DF-8587-24812A26AB67}"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401213-E80D-4B12-B769-C6742C9E1673}"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11113"/>
            <a:ext cx="2195513" cy="583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0825" y="11113"/>
            <a:ext cx="6438900" cy="583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B9F393-C65C-4925-8FBF-C82FC8BD9F03}"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708400" y="11113"/>
            <a:ext cx="5329238" cy="619125"/>
          </a:xfrm>
        </p:spPr>
        <p:txBody>
          <a:bodyPr/>
          <a:lstStyle/>
          <a:p>
            <a:r>
              <a:rPr lang="en-US"/>
              <a:t>Click to edit Master title style</a:t>
            </a:r>
          </a:p>
        </p:txBody>
      </p:sp>
      <p:sp>
        <p:nvSpPr>
          <p:cNvPr id="3" name="Text Placeholder 2"/>
          <p:cNvSpPr>
            <a:spLocks noGrp="1"/>
          </p:cNvSpPr>
          <p:nvPr>
            <p:ph type="body" sz="half" idx="1"/>
          </p:nvPr>
        </p:nvSpPr>
        <p:spPr>
          <a:xfrm>
            <a:off x="250825" y="1062038"/>
            <a:ext cx="4243388" cy="478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6613" y="1062038"/>
            <a:ext cx="4244975" cy="2317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6613" y="3532188"/>
            <a:ext cx="4244975" cy="2317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48FDE5E2-9547-411D-9E0B-BF960BB2E144}"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08400" y="11113"/>
            <a:ext cx="5329238" cy="619125"/>
          </a:xfrm>
        </p:spPr>
        <p:txBody>
          <a:bodyPr/>
          <a:lstStyle/>
          <a:p>
            <a:r>
              <a:rPr lang="en-US"/>
              <a:t>Click to edit Master title style</a:t>
            </a:r>
          </a:p>
        </p:txBody>
      </p:sp>
      <p:sp>
        <p:nvSpPr>
          <p:cNvPr id="3" name="Text Placeholder 2"/>
          <p:cNvSpPr>
            <a:spLocks noGrp="1"/>
          </p:cNvSpPr>
          <p:nvPr>
            <p:ph type="body" sz="half" idx="1"/>
          </p:nvPr>
        </p:nvSpPr>
        <p:spPr>
          <a:xfrm>
            <a:off x="250825" y="1062038"/>
            <a:ext cx="4243388" cy="478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062038"/>
            <a:ext cx="4244975" cy="4787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BC779B-29AC-4C66-82F0-C6DB0FD0D462}"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81225"/>
            <a:ext cx="7773988" cy="1504950"/>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978275"/>
            <a:ext cx="6402388" cy="1795463"/>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spd="slow">
    <p:fade/>
    <p:sndAc>
      <p:stSnd>
        <p:snd r:embed="rId1" name="chimes.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38300"/>
            <a:ext cx="8231188" cy="463391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sndAc>
      <p:stSnd>
        <p:snd r:embed="rId1" name="chimes.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511675"/>
            <a:ext cx="7773987" cy="1395413"/>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76563"/>
            <a:ext cx="7773987" cy="153511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slow">
    <p:fade/>
    <p:sndAc>
      <p:stSnd>
        <p:snd r:embed="rId1" name="chimes.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38300"/>
            <a:ext cx="4038600" cy="46339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38300"/>
            <a:ext cx="4040188" cy="463391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sndAc>
      <p:stSnd>
        <p:snd r:embed="rId1" name="chimes.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71625"/>
            <a:ext cx="4040188" cy="65563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27263"/>
            <a:ext cx="4040188" cy="40449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6613" y="1571625"/>
            <a:ext cx="4041775" cy="65563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6613" y="2227263"/>
            <a:ext cx="4041775" cy="40449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sndAc>
      <p:stSnd>
        <p:snd r:embed="rId1" name="chimes.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a:prstGeom prst="rect">
            <a:avLst/>
          </a:prstGeom>
        </p:spPr>
        <p:txBody>
          <a:bodyPr/>
          <a:lstStyle/>
          <a:p>
            <a:r>
              <a:rPr lang="en-US"/>
              <a:t>Click to edit Master title style</a:t>
            </a:r>
          </a:p>
        </p:txBody>
      </p:sp>
    </p:spTree>
  </p:cSld>
  <p:clrMapOvr>
    <a:masterClrMapping/>
  </p:clrMapOvr>
  <p:transition spd="slow">
    <p:fade/>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D5A62C-C00A-429C-BFB5-95B2F2175F23}"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fade/>
    <p:sndAc>
      <p:stSnd>
        <p:snd r:embed="rId1" name="chimes.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9400"/>
            <a:ext cx="3008313" cy="1190625"/>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9400"/>
            <a:ext cx="5113338" cy="59928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70025"/>
            <a:ext cx="3008313" cy="48021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sndAc>
      <p:stSnd>
        <p:snd r:embed="rId1" name="chimes.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14900"/>
            <a:ext cx="5487987" cy="581025"/>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27063"/>
            <a:ext cx="5487987" cy="42132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495925"/>
            <a:ext cx="5487987" cy="8239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p:fade/>
    <p:sndAc>
      <p:stSnd>
        <p:snd r:embed="rId1" name="chimes.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38300"/>
            <a:ext cx="8231188" cy="463391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sndAc>
      <p:stSnd>
        <p:snd r:embed="rId1" name="chimes.wav"/>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80988"/>
            <a:ext cx="2057400" cy="59912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80988"/>
            <a:ext cx="6021388" cy="59912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p:fade/>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511675"/>
            <a:ext cx="7773987" cy="1395413"/>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76563"/>
            <a:ext cx="7773987" cy="153511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3270D40-DAA5-4862-9904-E616547C7D47}"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0825" y="1062038"/>
            <a:ext cx="4243388" cy="4787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062038"/>
            <a:ext cx="4244975" cy="4787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274F24F-84F7-4F48-A4F3-586453911CDE}"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8231188" cy="11699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71625"/>
            <a:ext cx="4040188" cy="655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227263"/>
            <a:ext cx="4040188" cy="40449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6613" y="1571625"/>
            <a:ext cx="4041775" cy="6556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6613" y="2227263"/>
            <a:ext cx="4041775" cy="40449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2367AD7-6B8A-4D7B-B8E4-292A719C5C13}"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02C9CCE-3F9D-4C59-8CBC-698F8851E19F}"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C7DD48A-7519-47DE-BE69-F507EB1256BB}"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9400"/>
            <a:ext cx="3008313" cy="11906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9400"/>
            <a:ext cx="5113338" cy="59928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70025"/>
            <a:ext cx="3008313" cy="48021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81D27B-90C6-414B-836A-3827EA3813E6}" type="slidenum">
              <a:rPr/>
              <a:pPr>
                <a:defRPr/>
              </a:pPr>
              <a:t>‹#›</a:t>
            </a:fld>
            <a:endParaRPr lang="en-US"/>
          </a:p>
        </p:txBody>
      </p:sp>
    </p:spTree>
  </p:cSld>
  <p:clrMapOvr>
    <a:masterClrMapping/>
  </p:clrMapOvr>
  <p:transition spd="slow">
    <p:fade/>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14900"/>
            <a:ext cx="5487987" cy="58102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27063"/>
            <a:ext cx="5487987" cy="4213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495925"/>
            <a:ext cx="5487987" cy="8239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C3114F8-39BF-43CA-8B49-BB7BCB0E4BBE}" type="slidenum">
              <a:rPr/>
              <a:pPr>
                <a:defRPr/>
              </a:pPr>
              <a:t>‹#›</a:t>
            </a:fld>
            <a:endParaRPr lang="en-US"/>
          </a:p>
        </p:txBody>
      </p:sp>
    </p:spTree>
  </p:cSld>
  <p:clrMapOvr>
    <a:masterClrMapping/>
  </p:clrMapOvr>
  <p:transition spd="slow">
    <p:fade/>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audio" Target="../media/audio1.wav"/><Relationship Id="rId18" Type="http://schemas.openxmlformats.org/officeDocument/2006/relationships/hyperlink" Target="http://www.m62.net/powerpoint-slides/" TargetMode="External"/><Relationship Id="rId3" Type="http://schemas.openxmlformats.org/officeDocument/2006/relationships/slideLayout" Target="../slideLayouts/slideLayout16.xml"/><Relationship Id="rId21" Type="http://schemas.openxmlformats.org/officeDocument/2006/relationships/image" Target="../media/image7.png"/><Relationship Id="rId7" Type="http://schemas.openxmlformats.org/officeDocument/2006/relationships/slideLayout" Target="../slideLayouts/slideLayout20.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15.xml"/><Relationship Id="rId16" Type="http://schemas.openxmlformats.org/officeDocument/2006/relationships/hyperlink" Target="http://www.m62.net/presentation-theory/bullet-points-dont-work/beyond-bullet-points/" TargetMode="External"/><Relationship Id="rId20" Type="http://schemas.openxmlformats.org/officeDocument/2006/relationships/hyperlink" Target="http://www.m62.net/powerpoint-training/" TargetMode="Externa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png"/><Relationship Id="rId10" Type="http://schemas.openxmlformats.org/officeDocument/2006/relationships/slideLayout" Target="../slideLayouts/slideLayout23.xml"/><Relationship Id="rId19" Type="http://schemas.openxmlformats.org/officeDocument/2006/relationships/image" Target="../media/image6.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hyperlink" Target="http://www.m62.net/" TargetMode="External"/><Relationship Id="rId22"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1" descr="CSL13458"/>
          <p:cNvPicPr>
            <a:picLocks noChangeAspect="1" noChangeArrowheads="1"/>
          </p:cNvPicPr>
          <p:nvPr/>
        </p:nvPicPr>
        <p:blipFill>
          <a:blip r:embed="rId16"/>
          <a:srcRect r="2702"/>
          <a:stretch>
            <a:fillRect/>
          </a:stretch>
        </p:blipFill>
        <p:spPr bwMode="auto">
          <a:xfrm>
            <a:off x="-1588" y="-11113"/>
            <a:ext cx="9145588" cy="7050088"/>
          </a:xfrm>
          <a:prstGeom prst="rect">
            <a:avLst/>
          </a:prstGeom>
          <a:noFill/>
          <a:ln w="9525">
            <a:noFill/>
            <a:miter lim="800000"/>
            <a:headEnd/>
            <a:tailEnd/>
          </a:ln>
        </p:spPr>
      </p:pic>
      <p:pic>
        <p:nvPicPr>
          <p:cNvPr id="1027" name="Picture 30" descr="CSL13458"/>
          <p:cNvPicPr>
            <a:picLocks noChangeAspect="1" noChangeArrowheads="1"/>
          </p:cNvPicPr>
          <p:nvPr/>
        </p:nvPicPr>
        <p:blipFill>
          <a:blip r:embed="rId17">
            <a:lum bright="-12000" contrast="24000"/>
          </a:blip>
          <a:srcRect r="2686"/>
          <a:stretch>
            <a:fillRect/>
          </a:stretch>
        </p:blipFill>
        <p:spPr bwMode="auto">
          <a:xfrm>
            <a:off x="0" y="0"/>
            <a:ext cx="9145588" cy="7048500"/>
          </a:xfrm>
          <a:prstGeom prst="rect">
            <a:avLst/>
          </a:prstGeom>
          <a:noFill/>
          <a:ln w="9525">
            <a:noFill/>
            <a:miter lim="800000"/>
            <a:headEnd/>
            <a:tailEnd/>
          </a:ln>
        </p:spPr>
      </p:pic>
      <p:sp>
        <p:nvSpPr>
          <p:cNvPr id="2" name="Rectangle 3"/>
          <p:cNvSpPr>
            <a:spLocks noGrp="1" noChangeArrowheads="1"/>
          </p:cNvSpPr>
          <p:nvPr>
            <p:ph type="body" idx="1"/>
          </p:nvPr>
        </p:nvSpPr>
        <p:spPr bwMode="auto">
          <a:xfrm>
            <a:off x="250825" y="1062038"/>
            <a:ext cx="8640763" cy="4787900"/>
          </a:xfrm>
          <a:prstGeom prst="rect">
            <a:avLst/>
          </a:prstGeom>
          <a:noFill/>
          <a:ln w="9525" algn="ctr">
            <a:noFill/>
            <a:miter lim="800000"/>
            <a:headEnd/>
            <a:tailEnd/>
          </a:ln>
        </p:spPr>
        <p:txBody>
          <a:bodyPr vert="horz" wrap="square" lIns="92367" tIns="46183" rIns="92367" bIns="46183" numCol="1" anchor="t" anchorCtr="0" compatLnSpc="1">
            <a:prstTxWarp prst="textNoShape">
              <a:avLst/>
            </a:prstTxWarp>
          </a:bodyPr>
          <a:lstStyle/>
          <a:p>
            <a:pPr lvl="0"/>
            <a:r>
              <a:rPr lang="en-GB"/>
              <a:t>Click to edit Master text styles</a:t>
            </a:r>
          </a:p>
        </p:txBody>
      </p:sp>
      <p:sp>
        <p:nvSpPr>
          <p:cNvPr id="3" name="Title Placeholder 2"/>
          <p:cNvSpPr>
            <a:spLocks noGrp="1" noChangeArrowheads="1"/>
          </p:cNvSpPr>
          <p:nvPr>
            <p:ph type="title"/>
          </p:nvPr>
        </p:nvSpPr>
        <p:spPr bwMode="auto">
          <a:xfrm>
            <a:off x="3708400" y="11113"/>
            <a:ext cx="5329238" cy="619125"/>
          </a:xfrm>
          <a:prstGeom prst="rect">
            <a:avLst/>
          </a:prstGeom>
          <a:noFill/>
          <a:ln w="9525" algn="ctr">
            <a:noFill/>
            <a:miter lim="800000"/>
            <a:headEnd/>
            <a:tailEnd/>
          </a:ln>
        </p:spPr>
        <p:txBody>
          <a:bodyPr vert="horz" wrap="square" lIns="92367" tIns="46183" rIns="92367" bIns="46183" numCol="1" anchor="ctr" anchorCtr="0" compatLnSpc="1">
            <a:prstTxWarp prst="textNoShape">
              <a:avLst/>
            </a:prstTxWarp>
          </a:bodyPr>
          <a:lstStyle/>
          <a:p>
            <a:pPr lvl="0"/>
            <a:r>
              <a:rPr lang="en-GB"/>
              <a:t>Click to edit Master title style</a:t>
            </a:r>
          </a:p>
        </p:txBody>
      </p:sp>
      <p:sp>
        <p:nvSpPr>
          <p:cNvPr id="1028" name="Rectangle 4"/>
          <p:cNvSpPr>
            <a:spLocks noGrp="1" noChangeArrowheads="1"/>
          </p:cNvSpPr>
          <p:nvPr>
            <p:ph type="dt" sz="half" idx="2"/>
          </p:nvPr>
        </p:nvSpPr>
        <p:spPr bwMode="auto">
          <a:xfrm>
            <a:off x="1331913" y="6607175"/>
            <a:ext cx="1258887" cy="274638"/>
          </a:xfrm>
          <a:prstGeom prst="rect">
            <a:avLst/>
          </a:prstGeom>
          <a:noFill/>
          <a:ln w="9525">
            <a:noFill/>
            <a:miter lim="800000"/>
            <a:headEnd/>
            <a:tailEnd/>
          </a:ln>
          <a:effectLst/>
        </p:spPr>
        <p:txBody>
          <a:bodyPr vert="horz" wrap="square" lIns="92367" tIns="46183" rIns="92367" bIns="46183" numCol="1" anchor="t" anchorCtr="0" compatLnSpc="1">
            <a:prstTxWarp prst="textNoShape">
              <a:avLst/>
            </a:prstTxWarp>
          </a:bodyPr>
          <a:lstStyle>
            <a:lvl1pPr>
              <a:defRPr sz="1400" noProof="1">
                <a:solidFill>
                  <a:schemeClr val="bg1"/>
                </a:solidFill>
              </a:defRPr>
            </a:lvl1pPr>
          </a:lstStyle>
          <a:p>
            <a:pPr>
              <a:defRPr/>
            </a:pPr>
            <a:endParaRPr lang="en-US"/>
          </a:p>
        </p:txBody>
      </p:sp>
      <p:sp>
        <p:nvSpPr>
          <p:cNvPr id="1029" name="Rectangle 5"/>
          <p:cNvSpPr>
            <a:spLocks noGrp="1" noChangeArrowheads="1"/>
          </p:cNvSpPr>
          <p:nvPr>
            <p:ph type="ftr" sz="quarter" idx="3"/>
          </p:nvPr>
        </p:nvSpPr>
        <p:spPr bwMode="auto">
          <a:xfrm>
            <a:off x="2789238" y="6619875"/>
            <a:ext cx="4751387" cy="274638"/>
          </a:xfrm>
          <a:prstGeom prst="rect">
            <a:avLst/>
          </a:prstGeom>
          <a:noFill/>
          <a:ln w="9525">
            <a:noFill/>
            <a:miter lim="800000"/>
            <a:headEnd/>
            <a:tailEnd/>
          </a:ln>
          <a:effectLst/>
        </p:spPr>
        <p:txBody>
          <a:bodyPr vert="horz" wrap="square" lIns="92367" tIns="46183" rIns="92367" bIns="46183" numCol="1" anchor="t" anchorCtr="0" compatLnSpc="1">
            <a:prstTxWarp prst="textNoShape">
              <a:avLst/>
            </a:prstTxWarp>
          </a:bodyPr>
          <a:lstStyle>
            <a:lvl1pPr algn="ctr">
              <a:defRPr sz="1400" noProof="1">
                <a:solidFill>
                  <a:schemeClr val="bg1"/>
                </a:solidFill>
              </a:defRPr>
            </a:lvl1pPr>
          </a:lstStyle>
          <a:p>
            <a:pPr>
              <a:defRPr/>
            </a:pPr>
            <a:endParaRPr lang="en-US"/>
          </a:p>
        </p:txBody>
      </p:sp>
      <p:sp>
        <p:nvSpPr>
          <p:cNvPr id="1030" name="Rectangle 6"/>
          <p:cNvSpPr>
            <a:spLocks noGrp="1" noChangeArrowheads="1"/>
          </p:cNvSpPr>
          <p:nvPr>
            <p:ph type="sldNum" sz="quarter" idx="4"/>
          </p:nvPr>
        </p:nvSpPr>
        <p:spPr bwMode="auto">
          <a:xfrm>
            <a:off x="0" y="6586538"/>
            <a:ext cx="1027113" cy="434975"/>
          </a:xfrm>
          <a:prstGeom prst="rect">
            <a:avLst/>
          </a:prstGeom>
          <a:noFill/>
          <a:ln w="9525">
            <a:noFill/>
            <a:miter lim="800000"/>
            <a:headEnd/>
            <a:tailEnd/>
          </a:ln>
          <a:effectLst/>
        </p:spPr>
        <p:txBody>
          <a:bodyPr vert="horz" wrap="square" lIns="92367" tIns="46183" rIns="92367" bIns="46183" numCol="1" anchor="t" anchorCtr="0" compatLnSpc="1">
            <a:prstTxWarp prst="textNoShape">
              <a:avLst/>
            </a:prstTxWarp>
          </a:bodyPr>
          <a:lstStyle>
            <a:lvl1pPr algn="r">
              <a:defRPr sz="2800" noProof="1">
                <a:solidFill>
                  <a:srgbClr val="FF6600"/>
                </a:solidFill>
              </a:defRPr>
            </a:lvl1pPr>
          </a:lstStyle>
          <a:p>
            <a:pPr>
              <a:defRPr/>
            </a:pPr>
            <a:fld id="{5ACA80CC-CC15-41E6-A0A7-0D2E0BCDA5CA}" type="slidenum">
              <a:rPr/>
              <a:pPr>
                <a:defRPr/>
              </a:pPr>
              <a:t>‹#›</a:t>
            </a:fld>
            <a:endParaRPr lang="en-US"/>
          </a:p>
        </p:txBody>
      </p:sp>
      <p:sp>
        <p:nvSpPr>
          <p:cNvPr id="1049" name="Freeform 25"/>
          <p:cNvSpPr>
            <a:spLocks/>
          </p:cNvSpPr>
          <p:nvPr/>
        </p:nvSpPr>
        <p:spPr bwMode="auto">
          <a:xfrm>
            <a:off x="-179388" y="5961063"/>
            <a:ext cx="2282826" cy="630237"/>
          </a:xfrm>
          <a:custGeom>
            <a:avLst/>
            <a:gdLst/>
            <a:ahLst/>
            <a:cxnLst>
              <a:cxn ang="0">
                <a:pos x="4894" y="1018"/>
              </a:cxn>
              <a:cxn ang="0">
                <a:pos x="4728" y="1016"/>
              </a:cxn>
              <a:cxn ang="0">
                <a:pos x="4614" y="678"/>
              </a:cxn>
              <a:cxn ang="0">
                <a:pos x="4646" y="376"/>
              </a:cxn>
              <a:cxn ang="0">
                <a:pos x="4550" y="264"/>
              </a:cxn>
              <a:cxn ang="0">
                <a:pos x="4508" y="458"/>
              </a:cxn>
              <a:cxn ang="0">
                <a:pos x="4494" y="848"/>
              </a:cxn>
              <a:cxn ang="0">
                <a:pos x="4476" y="858"/>
              </a:cxn>
              <a:cxn ang="0">
                <a:pos x="3764" y="650"/>
              </a:cxn>
              <a:cxn ang="0">
                <a:pos x="3332" y="696"/>
              </a:cxn>
              <a:cxn ang="0">
                <a:pos x="3364" y="428"/>
              </a:cxn>
              <a:cxn ang="0">
                <a:pos x="3308" y="416"/>
              </a:cxn>
              <a:cxn ang="0">
                <a:pos x="3222" y="414"/>
              </a:cxn>
              <a:cxn ang="0">
                <a:pos x="3278" y="52"/>
              </a:cxn>
              <a:cxn ang="0">
                <a:pos x="3152" y="156"/>
              </a:cxn>
              <a:cxn ang="0">
                <a:pos x="3100" y="252"/>
              </a:cxn>
              <a:cxn ang="0">
                <a:pos x="3024" y="740"/>
              </a:cxn>
              <a:cxn ang="0">
                <a:pos x="3058" y="424"/>
              </a:cxn>
              <a:cxn ang="0">
                <a:pos x="2926" y="434"/>
              </a:cxn>
              <a:cxn ang="0">
                <a:pos x="2850" y="360"/>
              </a:cxn>
              <a:cxn ang="0">
                <a:pos x="2902" y="656"/>
              </a:cxn>
              <a:cxn ang="0">
                <a:pos x="2466" y="746"/>
              </a:cxn>
              <a:cxn ang="0">
                <a:pos x="2334" y="632"/>
              </a:cxn>
              <a:cxn ang="0">
                <a:pos x="2162" y="876"/>
              </a:cxn>
              <a:cxn ang="0">
                <a:pos x="1932" y="276"/>
              </a:cxn>
              <a:cxn ang="0">
                <a:pos x="1850" y="530"/>
              </a:cxn>
              <a:cxn ang="0">
                <a:pos x="1720" y="486"/>
              </a:cxn>
              <a:cxn ang="0">
                <a:pos x="1644" y="278"/>
              </a:cxn>
              <a:cxn ang="0">
                <a:pos x="1534" y="464"/>
              </a:cxn>
              <a:cxn ang="0">
                <a:pos x="1440" y="704"/>
              </a:cxn>
              <a:cxn ang="0">
                <a:pos x="1366" y="390"/>
              </a:cxn>
              <a:cxn ang="0">
                <a:pos x="1356" y="420"/>
              </a:cxn>
              <a:cxn ang="0">
                <a:pos x="1266" y="580"/>
              </a:cxn>
              <a:cxn ang="0">
                <a:pos x="1022" y="580"/>
              </a:cxn>
              <a:cxn ang="0">
                <a:pos x="952" y="860"/>
              </a:cxn>
              <a:cxn ang="0">
                <a:pos x="846" y="960"/>
              </a:cxn>
              <a:cxn ang="0">
                <a:pos x="872" y="1030"/>
              </a:cxn>
              <a:cxn ang="0">
                <a:pos x="776" y="1050"/>
              </a:cxn>
              <a:cxn ang="0">
                <a:pos x="750" y="934"/>
              </a:cxn>
              <a:cxn ang="0">
                <a:pos x="648" y="1032"/>
              </a:cxn>
              <a:cxn ang="0">
                <a:pos x="644" y="1140"/>
              </a:cxn>
              <a:cxn ang="0">
                <a:pos x="606" y="1212"/>
              </a:cxn>
              <a:cxn ang="0">
                <a:pos x="552" y="1160"/>
              </a:cxn>
              <a:cxn ang="0">
                <a:pos x="478" y="1228"/>
              </a:cxn>
              <a:cxn ang="0">
                <a:pos x="348" y="1238"/>
              </a:cxn>
              <a:cxn ang="0">
                <a:pos x="334" y="1268"/>
              </a:cxn>
              <a:cxn ang="0">
                <a:pos x="324" y="1282"/>
              </a:cxn>
              <a:cxn ang="0">
                <a:pos x="286" y="1250"/>
              </a:cxn>
              <a:cxn ang="0">
                <a:pos x="252" y="1226"/>
              </a:cxn>
              <a:cxn ang="0">
                <a:pos x="228" y="1232"/>
              </a:cxn>
              <a:cxn ang="0">
                <a:pos x="210" y="1276"/>
              </a:cxn>
              <a:cxn ang="0">
                <a:pos x="210" y="1230"/>
              </a:cxn>
              <a:cxn ang="0">
                <a:pos x="192" y="1190"/>
              </a:cxn>
              <a:cxn ang="0">
                <a:pos x="178" y="1216"/>
              </a:cxn>
              <a:cxn ang="0">
                <a:pos x="138" y="1178"/>
              </a:cxn>
              <a:cxn ang="0">
                <a:pos x="156" y="1134"/>
              </a:cxn>
              <a:cxn ang="0">
                <a:pos x="110" y="1130"/>
              </a:cxn>
              <a:cxn ang="0">
                <a:pos x="108" y="1150"/>
              </a:cxn>
              <a:cxn ang="0">
                <a:pos x="118" y="1156"/>
              </a:cxn>
              <a:cxn ang="0">
                <a:pos x="108" y="1172"/>
              </a:cxn>
              <a:cxn ang="0">
                <a:pos x="56" y="1174"/>
              </a:cxn>
              <a:cxn ang="0">
                <a:pos x="30" y="1162"/>
              </a:cxn>
              <a:cxn ang="0">
                <a:pos x="2" y="1190"/>
              </a:cxn>
            </a:cxnLst>
            <a:rect l="0" t="0" r="r" b="b"/>
            <a:pathLst>
              <a:path w="5160" h="1428">
                <a:moveTo>
                  <a:pt x="4986" y="1400"/>
                </a:moveTo>
                <a:lnTo>
                  <a:pt x="4986" y="1400"/>
                </a:lnTo>
                <a:lnTo>
                  <a:pt x="4988" y="1398"/>
                </a:lnTo>
                <a:lnTo>
                  <a:pt x="4990" y="1392"/>
                </a:lnTo>
                <a:lnTo>
                  <a:pt x="4990" y="1382"/>
                </a:lnTo>
                <a:lnTo>
                  <a:pt x="4992" y="1372"/>
                </a:lnTo>
                <a:lnTo>
                  <a:pt x="4994" y="1368"/>
                </a:lnTo>
                <a:lnTo>
                  <a:pt x="4998" y="1364"/>
                </a:lnTo>
                <a:lnTo>
                  <a:pt x="4998" y="1364"/>
                </a:lnTo>
                <a:lnTo>
                  <a:pt x="5008" y="1328"/>
                </a:lnTo>
                <a:lnTo>
                  <a:pt x="5020" y="1294"/>
                </a:lnTo>
                <a:lnTo>
                  <a:pt x="5034" y="1260"/>
                </a:lnTo>
                <a:lnTo>
                  <a:pt x="5050" y="1228"/>
                </a:lnTo>
                <a:lnTo>
                  <a:pt x="5080" y="1164"/>
                </a:lnTo>
                <a:lnTo>
                  <a:pt x="5094" y="1132"/>
                </a:lnTo>
                <a:lnTo>
                  <a:pt x="5108" y="1100"/>
                </a:lnTo>
                <a:lnTo>
                  <a:pt x="5108" y="1100"/>
                </a:lnTo>
                <a:lnTo>
                  <a:pt x="5122" y="1080"/>
                </a:lnTo>
                <a:lnTo>
                  <a:pt x="5134" y="1062"/>
                </a:lnTo>
                <a:lnTo>
                  <a:pt x="5146" y="1044"/>
                </a:lnTo>
                <a:lnTo>
                  <a:pt x="5160" y="1028"/>
                </a:lnTo>
                <a:lnTo>
                  <a:pt x="5160" y="1028"/>
                </a:lnTo>
                <a:lnTo>
                  <a:pt x="5134" y="1024"/>
                </a:lnTo>
                <a:lnTo>
                  <a:pt x="5106" y="1022"/>
                </a:lnTo>
                <a:lnTo>
                  <a:pt x="5052" y="1020"/>
                </a:lnTo>
                <a:lnTo>
                  <a:pt x="5052" y="1020"/>
                </a:lnTo>
                <a:lnTo>
                  <a:pt x="5036" y="1022"/>
                </a:lnTo>
                <a:lnTo>
                  <a:pt x="5020" y="1026"/>
                </a:lnTo>
                <a:lnTo>
                  <a:pt x="5012" y="1026"/>
                </a:lnTo>
                <a:lnTo>
                  <a:pt x="5004" y="1026"/>
                </a:lnTo>
                <a:lnTo>
                  <a:pt x="4998" y="1024"/>
                </a:lnTo>
                <a:lnTo>
                  <a:pt x="4992" y="1018"/>
                </a:lnTo>
                <a:lnTo>
                  <a:pt x="4992" y="1018"/>
                </a:lnTo>
                <a:lnTo>
                  <a:pt x="4990" y="1010"/>
                </a:lnTo>
                <a:lnTo>
                  <a:pt x="4986" y="1006"/>
                </a:lnTo>
                <a:lnTo>
                  <a:pt x="4982" y="1000"/>
                </a:lnTo>
                <a:lnTo>
                  <a:pt x="4976" y="996"/>
                </a:lnTo>
                <a:lnTo>
                  <a:pt x="4976" y="996"/>
                </a:lnTo>
                <a:lnTo>
                  <a:pt x="4964" y="994"/>
                </a:lnTo>
                <a:lnTo>
                  <a:pt x="4954" y="996"/>
                </a:lnTo>
                <a:lnTo>
                  <a:pt x="4944" y="996"/>
                </a:lnTo>
                <a:lnTo>
                  <a:pt x="4934" y="996"/>
                </a:lnTo>
                <a:lnTo>
                  <a:pt x="4934" y="996"/>
                </a:lnTo>
                <a:lnTo>
                  <a:pt x="4930" y="1002"/>
                </a:lnTo>
                <a:lnTo>
                  <a:pt x="4930" y="1012"/>
                </a:lnTo>
                <a:lnTo>
                  <a:pt x="4932" y="1026"/>
                </a:lnTo>
                <a:lnTo>
                  <a:pt x="4932" y="1026"/>
                </a:lnTo>
                <a:lnTo>
                  <a:pt x="4928" y="1030"/>
                </a:lnTo>
                <a:lnTo>
                  <a:pt x="4924" y="1032"/>
                </a:lnTo>
                <a:lnTo>
                  <a:pt x="4918" y="1032"/>
                </a:lnTo>
                <a:lnTo>
                  <a:pt x="4914" y="1032"/>
                </a:lnTo>
                <a:lnTo>
                  <a:pt x="4904" y="1026"/>
                </a:lnTo>
                <a:lnTo>
                  <a:pt x="4900" y="1022"/>
                </a:lnTo>
                <a:lnTo>
                  <a:pt x="4898" y="1018"/>
                </a:lnTo>
                <a:lnTo>
                  <a:pt x="4898" y="1018"/>
                </a:lnTo>
                <a:lnTo>
                  <a:pt x="4894" y="1018"/>
                </a:lnTo>
                <a:lnTo>
                  <a:pt x="4892" y="1020"/>
                </a:lnTo>
                <a:lnTo>
                  <a:pt x="4888" y="1020"/>
                </a:lnTo>
                <a:lnTo>
                  <a:pt x="4884" y="1020"/>
                </a:lnTo>
                <a:lnTo>
                  <a:pt x="4884" y="1020"/>
                </a:lnTo>
                <a:lnTo>
                  <a:pt x="4884" y="1016"/>
                </a:lnTo>
                <a:lnTo>
                  <a:pt x="4882" y="1014"/>
                </a:lnTo>
                <a:lnTo>
                  <a:pt x="4876" y="1012"/>
                </a:lnTo>
                <a:lnTo>
                  <a:pt x="4870" y="1010"/>
                </a:lnTo>
                <a:lnTo>
                  <a:pt x="4868" y="1008"/>
                </a:lnTo>
                <a:lnTo>
                  <a:pt x="4868" y="1006"/>
                </a:lnTo>
                <a:lnTo>
                  <a:pt x="4868" y="1006"/>
                </a:lnTo>
                <a:lnTo>
                  <a:pt x="4866" y="1006"/>
                </a:lnTo>
                <a:lnTo>
                  <a:pt x="4866" y="1008"/>
                </a:lnTo>
                <a:lnTo>
                  <a:pt x="4866" y="1010"/>
                </a:lnTo>
                <a:lnTo>
                  <a:pt x="4868" y="1012"/>
                </a:lnTo>
                <a:lnTo>
                  <a:pt x="4868" y="1012"/>
                </a:lnTo>
                <a:lnTo>
                  <a:pt x="4870" y="1010"/>
                </a:lnTo>
                <a:lnTo>
                  <a:pt x="4870" y="1010"/>
                </a:lnTo>
                <a:lnTo>
                  <a:pt x="4868" y="1012"/>
                </a:lnTo>
                <a:lnTo>
                  <a:pt x="4868" y="1012"/>
                </a:lnTo>
                <a:lnTo>
                  <a:pt x="4846" y="1018"/>
                </a:lnTo>
                <a:lnTo>
                  <a:pt x="4836" y="1020"/>
                </a:lnTo>
                <a:lnTo>
                  <a:pt x="4832" y="1018"/>
                </a:lnTo>
                <a:lnTo>
                  <a:pt x="4828" y="1014"/>
                </a:lnTo>
                <a:lnTo>
                  <a:pt x="4828" y="1014"/>
                </a:lnTo>
                <a:lnTo>
                  <a:pt x="4822" y="1016"/>
                </a:lnTo>
                <a:lnTo>
                  <a:pt x="4820" y="1018"/>
                </a:lnTo>
                <a:lnTo>
                  <a:pt x="4820" y="1020"/>
                </a:lnTo>
                <a:lnTo>
                  <a:pt x="4820" y="1020"/>
                </a:lnTo>
                <a:lnTo>
                  <a:pt x="4814" y="1018"/>
                </a:lnTo>
                <a:lnTo>
                  <a:pt x="4808" y="1018"/>
                </a:lnTo>
                <a:lnTo>
                  <a:pt x="4808" y="1018"/>
                </a:lnTo>
                <a:lnTo>
                  <a:pt x="4810" y="1006"/>
                </a:lnTo>
                <a:lnTo>
                  <a:pt x="4810" y="1006"/>
                </a:lnTo>
                <a:lnTo>
                  <a:pt x="4804" y="1008"/>
                </a:lnTo>
                <a:lnTo>
                  <a:pt x="4802" y="1012"/>
                </a:lnTo>
                <a:lnTo>
                  <a:pt x="4802" y="1016"/>
                </a:lnTo>
                <a:lnTo>
                  <a:pt x="4804" y="1020"/>
                </a:lnTo>
                <a:lnTo>
                  <a:pt x="4804" y="1028"/>
                </a:lnTo>
                <a:lnTo>
                  <a:pt x="4802" y="1032"/>
                </a:lnTo>
                <a:lnTo>
                  <a:pt x="4798" y="1032"/>
                </a:lnTo>
                <a:lnTo>
                  <a:pt x="4798" y="1032"/>
                </a:lnTo>
                <a:lnTo>
                  <a:pt x="4798" y="1028"/>
                </a:lnTo>
                <a:lnTo>
                  <a:pt x="4796" y="1024"/>
                </a:lnTo>
                <a:lnTo>
                  <a:pt x="4790" y="1022"/>
                </a:lnTo>
                <a:lnTo>
                  <a:pt x="4784" y="1020"/>
                </a:lnTo>
                <a:lnTo>
                  <a:pt x="4772" y="1020"/>
                </a:lnTo>
                <a:lnTo>
                  <a:pt x="4766" y="1020"/>
                </a:lnTo>
                <a:lnTo>
                  <a:pt x="4762" y="1022"/>
                </a:lnTo>
                <a:lnTo>
                  <a:pt x="4762" y="1022"/>
                </a:lnTo>
                <a:lnTo>
                  <a:pt x="4758" y="1020"/>
                </a:lnTo>
                <a:lnTo>
                  <a:pt x="4756" y="1018"/>
                </a:lnTo>
                <a:lnTo>
                  <a:pt x="4756" y="1014"/>
                </a:lnTo>
                <a:lnTo>
                  <a:pt x="4756" y="1014"/>
                </a:lnTo>
                <a:lnTo>
                  <a:pt x="4738" y="1014"/>
                </a:lnTo>
                <a:lnTo>
                  <a:pt x="4728" y="1016"/>
                </a:lnTo>
                <a:lnTo>
                  <a:pt x="4720" y="1018"/>
                </a:lnTo>
                <a:lnTo>
                  <a:pt x="4720" y="1018"/>
                </a:lnTo>
                <a:lnTo>
                  <a:pt x="4716" y="1010"/>
                </a:lnTo>
                <a:lnTo>
                  <a:pt x="4714" y="1000"/>
                </a:lnTo>
                <a:lnTo>
                  <a:pt x="4716" y="992"/>
                </a:lnTo>
                <a:lnTo>
                  <a:pt x="4722" y="986"/>
                </a:lnTo>
                <a:lnTo>
                  <a:pt x="4722" y="986"/>
                </a:lnTo>
                <a:lnTo>
                  <a:pt x="4718" y="978"/>
                </a:lnTo>
                <a:lnTo>
                  <a:pt x="4710" y="972"/>
                </a:lnTo>
                <a:lnTo>
                  <a:pt x="4700" y="970"/>
                </a:lnTo>
                <a:lnTo>
                  <a:pt x="4690" y="968"/>
                </a:lnTo>
                <a:lnTo>
                  <a:pt x="4678" y="970"/>
                </a:lnTo>
                <a:lnTo>
                  <a:pt x="4668" y="972"/>
                </a:lnTo>
                <a:lnTo>
                  <a:pt x="4648" y="976"/>
                </a:lnTo>
                <a:lnTo>
                  <a:pt x="4648" y="976"/>
                </a:lnTo>
                <a:lnTo>
                  <a:pt x="4650" y="974"/>
                </a:lnTo>
                <a:lnTo>
                  <a:pt x="4650" y="972"/>
                </a:lnTo>
                <a:lnTo>
                  <a:pt x="4650" y="972"/>
                </a:lnTo>
                <a:lnTo>
                  <a:pt x="4644" y="972"/>
                </a:lnTo>
                <a:lnTo>
                  <a:pt x="4640" y="976"/>
                </a:lnTo>
                <a:lnTo>
                  <a:pt x="4638" y="980"/>
                </a:lnTo>
                <a:lnTo>
                  <a:pt x="4638" y="986"/>
                </a:lnTo>
                <a:lnTo>
                  <a:pt x="4636" y="998"/>
                </a:lnTo>
                <a:lnTo>
                  <a:pt x="4634" y="1004"/>
                </a:lnTo>
                <a:lnTo>
                  <a:pt x="4630" y="1006"/>
                </a:lnTo>
                <a:lnTo>
                  <a:pt x="4630" y="1006"/>
                </a:lnTo>
                <a:lnTo>
                  <a:pt x="4628" y="990"/>
                </a:lnTo>
                <a:lnTo>
                  <a:pt x="4626" y="984"/>
                </a:lnTo>
                <a:lnTo>
                  <a:pt x="4622" y="978"/>
                </a:lnTo>
                <a:lnTo>
                  <a:pt x="4618" y="974"/>
                </a:lnTo>
                <a:lnTo>
                  <a:pt x="4614" y="970"/>
                </a:lnTo>
                <a:lnTo>
                  <a:pt x="4600" y="964"/>
                </a:lnTo>
                <a:lnTo>
                  <a:pt x="4600" y="964"/>
                </a:lnTo>
                <a:lnTo>
                  <a:pt x="4608" y="960"/>
                </a:lnTo>
                <a:lnTo>
                  <a:pt x="4614" y="958"/>
                </a:lnTo>
                <a:lnTo>
                  <a:pt x="4632" y="954"/>
                </a:lnTo>
                <a:lnTo>
                  <a:pt x="4652" y="952"/>
                </a:lnTo>
                <a:lnTo>
                  <a:pt x="4674" y="954"/>
                </a:lnTo>
                <a:lnTo>
                  <a:pt x="4674" y="954"/>
                </a:lnTo>
                <a:lnTo>
                  <a:pt x="4674" y="930"/>
                </a:lnTo>
                <a:lnTo>
                  <a:pt x="4674" y="930"/>
                </a:lnTo>
                <a:lnTo>
                  <a:pt x="4656" y="930"/>
                </a:lnTo>
                <a:lnTo>
                  <a:pt x="4656" y="930"/>
                </a:lnTo>
                <a:lnTo>
                  <a:pt x="4650" y="894"/>
                </a:lnTo>
                <a:lnTo>
                  <a:pt x="4646" y="872"/>
                </a:lnTo>
                <a:lnTo>
                  <a:pt x="4642" y="846"/>
                </a:lnTo>
                <a:lnTo>
                  <a:pt x="4642" y="846"/>
                </a:lnTo>
                <a:lnTo>
                  <a:pt x="4640" y="826"/>
                </a:lnTo>
                <a:lnTo>
                  <a:pt x="4636" y="808"/>
                </a:lnTo>
                <a:lnTo>
                  <a:pt x="4634" y="792"/>
                </a:lnTo>
                <a:lnTo>
                  <a:pt x="4634" y="784"/>
                </a:lnTo>
                <a:lnTo>
                  <a:pt x="4636" y="778"/>
                </a:lnTo>
                <a:lnTo>
                  <a:pt x="4636" y="778"/>
                </a:lnTo>
                <a:lnTo>
                  <a:pt x="4626" y="746"/>
                </a:lnTo>
                <a:lnTo>
                  <a:pt x="4620" y="712"/>
                </a:lnTo>
                <a:lnTo>
                  <a:pt x="4614" y="678"/>
                </a:lnTo>
                <a:lnTo>
                  <a:pt x="4610" y="640"/>
                </a:lnTo>
                <a:lnTo>
                  <a:pt x="4610" y="640"/>
                </a:lnTo>
                <a:lnTo>
                  <a:pt x="4624" y="638"/>
                </a:lnTo>
                <a:lnTo>
                  <a:pt x="4628" y="636"/>
                </a:lnTo>
                <a:lnTo>
                  <a:pt x="4630" y="632"/>
                </a:lnTo>
                <a:lnTo>
                  <a:pt x="4630" y="628"/>
                </a:lnTo>
                <a:lnTo>
                  <a:pt x="4630" y="628"/>
                </a:lnTo>
                <a:lnTo>
                  <a:pt x="4620" y="634"/>
                </a:lnTo>
                <a:lnTo>
                  <a:pt x="4616" y="634"/>
                </a:lnTo>
                <a:lnTo>
                  <a:pt x="4608" y="634"/>
                </a:lnTo>
                <a:lnTo>
                  <a:pt x="4608" y="634"/>
                </a:lnTo>
                <a:lnTo>
                  <a:pt x="4602" y="606"/>
                </a:lnTo>
                <a:lnTo>
                  <a:pt x="4596" y="576"/>
                </a:lnTo>
                <a:lnTo>
                  <a:pt x="4586" y="510"/>
                </a:lnTo>
                <a:lnTo>
                  <a:pt x="4586" y="510"/>
                </a:lnTo>
                <a:lnTo>
                  <a:pt x="4594" y="502"/>
                </a:lnTo>
                <a:lnTo>
                  <a:pt x="4604" y="496"/>
                </a:lnTo>
                <a:lnTo>
                  <a:pt x="4612" y="488"/>
                </a:lnTo>
                <a:lnTo>
                  <a:pt x="4624" y="482"/>
                </a:lnTo>
                <a:lnTo>
                  <a:pt x="4624" y="482"/>
                </a:lnTo>
                <a:lnTo>
                  <a:pt x="4628" y="484"/>
                </a:lnTo>
                <a:lnTo>
                  <a:pt x="4630" y="486"/>
                </a:lnTo>
                <a:lnTo>
                  <a:pt x="4630" y="488"/>
                </a:lnTo>
                <a:lnTo>
                  <a:pt x="4634" y="490"/>
                </a:lnTo>
                <a:lnTo>
                  <a:pt x="4634" y="490"/>
                </a:lnTo>
                <a:lnTo>
                  <a:pt x="4640" y="486"/>
                </a:lnTo>
                <a:lnTo>
                  <a:pt x="4648" y="482"/>
                </a:lnTo>
                <a:lnTo>
                  <a:pt x="4656" y="480"/>
                </a:lnTo>
                <a:lnTo>
                  <a:pt x="4666" y="482"/>
                </a:lnTo>
                <a:lnTo>
                  <a:pt x="4666" y="482"/>
                </a:lnTo>
                <a:lnTo>
                  <a:pt x="4666" y="490"/>
                </a:lnTo>
                <a:lnTo>
                  <a:pt x="4668" y="492"/>
                </a:lnTo>
                <a:lnTo>
                  <a:pt x="4670" y="492"/>
                </a:lnTo>
                <a:lnTo>
                  <a:pt x="4670" y="492"/>
                </a:lnTo>
                <a:lnTo>
                  <a:pt x="4670" y="490"/>
                </a:lnTo>
                <a:lnTo>
                  <a:pt x="4670" y="486"/>
                </a:lnTo>
                <a:lnTo>
                  <a:pt x="4668" y="478"/>
                </a:lnTo>
                <a:lnTo>
                  <a:pt x="4668" y="472"/>
                </a:lnTo>
                <a:lnTo>
                  <a:pt x="4668" y="470"/>
                </a:lnTo>
                <a:lnTo>
                  <a:pt x="4670" y="466"/>
                </a:lnTo>
                <a:lnTo>
                  <a:pt x="4676" y="466"/>
                </a:lnTo>
                <a:lnTo>
                  <a:pt x="4676" y="466"/>
                </a:lnTo>
                <a:lnTo>
                  <a:pt x="4674" y="462"/>
                </a:lnTo>
                <a:lnTo>
                  <a:pt x="4674" y="460"/>
                </a:lnTo>
                <a:lnTo>
                  <a:pt x="4680" y="458"/>
                </a:lnTo>
                <a:lnTo>
                  <a:pt x="4680" y="458"/>
                </a:lnTo>
                <a:lnTo>
                  <a:pt x="4674" y="456"/>
                </a:lnTo>
                <a:lnTo>
                  <a:pt x="4668" y="456"/>
                </a:lnTo>
                <a:lnTo>
                  <a:pt x="4652" y="456"/>
                </a:lnTo>
                <a:lnTo>
                  <a:pt x="4652" y="456"/>
                </a:lnTo>
                <a:lnTo>
                  <a:pt x="4648" y="436"/>
                </a:lnTo>
                <a:lnTo>
                  <a:pt x="4648" y="414"/>
                </a:lnTo>
                <a:lnTo>
                  <a:pt x="4648" y="394"/>
                </a:lnTo>
                <a:lnTo>
                  <a:pt x="4650" y="380"/>
                </a:lnTo>
                <a:lnTo>
                  <a:pt x="4650" y="380"/>
                </a:lnTo>
                <a:lnTo>
                  <a:pt x="4646" y="376"/>
                </a:lnTo>
                <a:lnTo>
                  <a:pt x="4642" y="376"/>
                </a:lnTo>
                <a:lnTo>
                  <a:pt x="4640" y="378"/>
                </a:lnTo>
                <a:lnTo>
                  <a:pt x="4638" y="382"/>
                </a:lnTo>
                <a:lnTo>
                  <a:pt x="4638" y="382"/>
                </a:lnTo>
                <a:lnTo>
                  <a:pt x="4640" y="388"/>
                </a:lnTo>
                <a:lnTo>
                  <a:pt x="4642" y="394"/>
                </a:lnTo>
                <a:lnTo>
                  <a:pt x="4642" y="408"/>
                </a:lnTo>
                <a:lnTo>
                  <a:pt x="4642" y="424"/>
                </a:lnTo>
                <a:lnTo>
                  <a:pt x="4642" y="430"/>
                </a:lnTo>
                <a:lnTo>
                  <a:pt x="4642" y="438"/>
                </a:lnTo>
                <a:lnTo>
                  <a:pt x="4642" y="438"/>
                </a:lnTo>
                <a:lnTo>
                  <a:pt x="4636" y="442"/>
                </a:lnTo>
                <a:lnTo>
                  <a:pt x="4632" y="442"/>
                </a:lnTo>
                <a:lnTo>
                  <a:pt x="4630" y="444"/>
                </a:lnTo>
                <a:lnTo>
                  <a:pt x="4630" y="444"/>
                </a:lnTo>
                <a:lnTo>
                  <a:pt x="4630" y="448"/>
                </a:lnTo>
                <a:lnTo>
                  <a:pt x="4630" y="448"/>
                </a:lnTo>
                <a:lnTo>
                  <a:pt x="4632" y="450"/>
                </a:lnTo>
                <a:lnTo>
                  <a:pt x="4632" y="454"/>
                </a:lnTo>
                <a:lnTo>
                  <a:pt x="4632" y="454"/>
                </a:lnTo>
                <a:lnTo>
                  <a:pt x="4622" y="456"/>
                </a:lnTo>
                <a:lnTo>
                  <a:pt x="4612" y="458"/>
                </a:lnTo>
                <a:lnTo>
                  <a:pt x="4604" y="458"/>
                </a:lnTo>
                <a:lnTo>
                  <a:pt x="4594" y="456"/>
                </a:lnTo>
                <a:lnTo>
                  <a:pt x="4588" y="452"/>
                </a:lnTo>
                <a:lnTo>
                  <a:pt x="4584" y="448"/>
                </a:lnTo>
                <a:lnTo>
                  <a:pt x="4584" y="440"/>
                </a:lnTo>
                <a:lnTo>
                  <a:pt x="4588" y="432"/>
                </a:lnTo>
                <a:lnTo>
                  <a:pt x="4588" y="432"/>
                </a:lnTo>
                <a:lnTo>
                  <a:pt x="4592" y="432"/>
                </a:lnTo>
                <a:lnTo>
                  <a:pt x="4596" y="430"/>
                </a:lnTo>
                <a:lnTo>
                  <a:pt x="4596" y="430"/>
                </a:lnTo>
                <a:lnTo>
                  <a:pt x="4596" y="428"/>
                </a:lnTo>
                <a:lnTo>
                  <a:pt x="4594" y="426"/>
                </a:lnTo>
                <a:lnTo>
                  <a:pt x="4590" y="422"/>
                </a:lnTo>
                <a:lnTo>
                  <a:pt x="4586" y="418"/>
                </a:lnTo>
                <a:lnTo>
                  <a:pt x="4584" y="416"/>
                </a:lnTo>
                <a:lnTo>
                  <a:pt x="4586" y="412"/>
                </a:lnTo>
                <a:lnTo>
                  <a:pt x="4586" y="412"/>
                </a:lnTo>
                <a:lnTo>
                  <a:pt x="4596" y="408"/>
                </a:lnTo>
                <a:lnTo>
                  <a:pt x="4606" y="406"/>
                </a:lnTo>
                <a:lnTo>
                  <a:pt x="4606" y="406"/>
                </a:lnTo>
                <a:lnTo>
                  <a:pt x="4600" y="404"/>
                </a:lnTo>
                <a:lnTo>
                  <a:pt x="4592" y="402"/>
                </a:lnTo>
                <a:lnTo>
                  <a:pt x="4578" y="402"/>
                </a:lnTo>
                <a:lnTo>
                  <a:pt x="4578" y="402"/>
                </a:lnTo>
                <a:lnTo>
                  <a:pt x="4578" y="400"/>
                </a:lnTo>
                <a:lnTo>
                  <a:pt x="4578" y="398"/>
                </a:lnTo>
                <a:lnTo>
                  <a:pt x="4574" y="394"/>
                </a:lnTo>
                <a:lnTo>
                  <a:pt x="4564" y="392"/>
                </a:lnTo>
                <a:lnTo>
                  <a:pt x="4564" y="392"/>
                </a:lnTo>
                <a:lnTo>
                  <a:pt x="4552" y="332"/>
                </a:lnTo>
                <a:lnTo>
                  <a:pt x="4548" y="302"/>
                </a:lnTo>
                <a:lnTo>
                  <a:pt x="4542" y="266"/>
                </a:lnTo>
                <a:lnTo>
                  <a:pt x="4542" y="266"/>
                </a:lnTo>
                <a:lnTo>
                  <a:pt x="4550" y="264"/>
                </a:lnTo>
                <a:lnTo>
                  <a:pt x="4552" y="260"/>
                </a:lnTo>
                <a:lnTo>
                  <a:pt x="4552" y="256"/>
                </a:lnTo>
                <a:lnTo>
                  <a:pt x="4548" y="250"/>
                </a:lnTo>
                <a:lnTo>
                  <a:pt x="4540" y="238"/>
                </a:lnTo>
                <a:lnTo>
                  <a:pt x="4536" y="232"/>
                </a:lnTo>
                <a:lnTo>
                  <a:pt x="4536" y="226"/>
                </a:lnTo>
                <a:lnTo>
                  <a:pt x="4536" y="226"/>
                </a:lnTo>
                <a:lnTo>
                  <a:pt x="4530" y="226"/>
                </a:lnTo>
                <a:lnTo>
                  <a:pt x="4528" y="226"/>
                </a:lnTo>
                <a:lnTo>
                  <a:pt x="4524" y="228"/>
                </a:lnTo>
                <a:lnTo>
                  <a:pt x="4524" y="232"/>
                </a:lnTo>
                <a:lnTo>
                  <a:pt x="4522" y="238"/>
                </a:lnTo>
                <a:lnTo>
                  <a:pt x="4526" y="242"/>
                </a:lnTo>
                <a:lnTo>
                  <a:pt x="4526" y="242"/>
                </a:lnTo>
                <a:lnTo>
                  <a:pt x="4520" y="242"/>
                </a:lnTo>
                <a:lnTo>
                  <a:pt x="4520" y="242"/>
                </a:lnTo>
                <a:lnTo>
                  <a:pt x="4522" y="248"/>
                </a:lnTo>
                <a:lnTo>
                  <a:pt x="4520" y="252"/>
                </a:lnTo>
                <a:lnTo>
                  <a:pt x="4518" y="262"/>
                </a:lnTo>
                <a:lnTo>
                  <a:pt x="4516" y="266"/>
                </a:lnTo>
                <a:lnTo>
                  <a:pt x="4516" y="272"/>
                </a:lnTo>
                <a:lnTo>
                  <a:pt x="4518" y="276"/>
                </a:lnTo>
                <a:lnTo>
                  <a:pt x="4522" y="280"/>
                </a:lnTo>
                <a:lnTo>
                  <a:pt x="4522" y="280"/>
                </a:lnTo>
                <a:lnTo>
                  <a:pt x="4524" y="278"/>
                </a:lnTo>
                <a:lnTo>
                  <a:pt x="4526" y="276"/>
                </a:lnTo>
                <a:lnTo>
                  <a:pt x="4526" y="270"/>
                </a:lnTo>
                <a:lnTo>
                  <a:pt x="4524" y="262"/>
                </a:lnTo>
                <a:lnTo>
                  <a:pt x="4524" y="256"/>
                </a:lnTo>
                <a:lnTo>
                  <a:pt x="4524" y="256"/>
                </a:lnTo>
                <a:lnTo>
                  <a:pt x="4530" y="270"/>
                </a:lnTo>
                <a:lnTo>
                  <a:pt x="4534" y="286"/>
                </a:lnTo>
                <a:lnTo>
                  <a:pt x="4540" y="312"/>
                </a:lnTo>
                <a:lnTo>
                  <a:pt x="4540" y="312"/>
                </a:lnTo>
                <a:lnTo>
                  <a:pt x="4546" y="370"/>
                </a:lnTo>
                <a:lnTo>
                  <a:pt x="4556" y="436"/>
                </a:lnTo>
                <a:lnTo>
                  <a:pt x="4556" y="436"/>
                </a:lnTo>
                <a:lnTo>
                  <a:pt x="4552" y="438"/>
                </a:lnTo>
                <a:lnTo>
                  <a:pt x="4550" y="440"/>
                </a:lnTo>
                <a:lnTo>
                  <a:pt x="4548" y="444"/>
                </a:lnTo>
                <a:lnTo>
                  <a:pt x="4548" y="452"/>
                </a:lnTo>
                <a:lnTo>
                  <a:pt x="4546" y="458"/>
                </a:lnTo>
                <a:lnTo>
                  <a:pt x="4546" y="458"/>
                </a:lnTo>
                <a:lnTo>
                  <a:pt x="4530" y="458"/>
                </a:lnTo>
                <a:lnTo>
                  <a:pt x="4516" y="460"/>
                </a:lnTo>
                <a:lnTo>
                  <a:pt x="4516" y="460"/>
                </a:lnTo>
                <a:lnTo>
                  <a:pt x="4512" y="452"/>
                </a:lnTo>
                <a:lnTo>
                  <a:pt x="4510" y="442"/>
                </a:lnTo>
                <a:lnTo>
                  <a:pt x="4506" y="434"/>
                </a:lnTo>
                <a:lnTo>
                  <a:pt x="4502" y="428"/>
                </a:lnTo>
                <a:lnTo>
                  <a:pt x="4502" y="428"/>
                </a:lnTo>
                <a:lnTo>
                  <a:pt x="4502" y="434"/>
                </a:lnTo>
                <a:lnTo>
                  <a:pt x="4504" y="442"/>
                </a:lnTo>
                <a:lnTo>
                  <a:pt x="4506" y="450"/>
                </a:lnTo>
                <a:lnTo>
                  <a:pt x="4508" y="458"/>
                </a:lnTo>
                <a:lnTo>
                  <a:pt x="4508" y="458"/>
                </a:lnTo>
                <a:lnTo>
                  <a:pt x="4502" y="462"/>
                </a:lnTo>
                <a:lnTo>
                  <a:pt x="4494" y="466"/>
                </a:lnTo>
                <a:lnTo>
                  <a:pt x="4494" y="466"/>
                </a:lnTo>
                <a:lnTo>
                  <a:pt x="4498" y="474"/>
                </a:lnTo>
                <a:lnTo>
                  <a:pt x="4502" y="480"/>
                </a:lnTo>
                <a:lnTo>
                  <a:pt x="4508" y="488"/>
                </a:lnTo>
                <a:lnTo>
                  <a:pt x="4510" y="496"/>
                </a:lnTo>
                <a:lnTo>
                  <a:pt x="4510" y="496"/>
                </a:lnTo>
                <a:lnTo>
                  <a:pt x="4514" y="494"/>
                </a:lnTo>
                <a:lnTo>
                  <a:pt x="4514" y="492"/>
                </a:lnTo>
                <a:lnTo>
                  <a:pt x="4516" y="484"/>
                </a:lnTo>
                <a:lnTo>
                  <a:pt x="4516" y="484"/>
                </a:lnTo>
                <a:lnTo>
                  <a:pt x="4524" y="486"/>
                </a:lnTo>
                <a:lnTo>
                  <a:pt x="4528" y="490"/>
                </a:lnTo>
                <a:lnTo>
                  <a:pt x="4532" y="494"/>
                </a:lnTo>
                <a:lnTo>
                  <a:pt x="4534" y="500"/>
                </a:lnTo>
                <a:lnTo>
                  <a:pt x="4540" y="512"/>
                </a:lnTo>
                <a:lnTo>
                  <a:pt x="4544" y="524"/>
                </a:lnTo>
                <a:lnTo>
                  <a:pt x="4544" y="524"/>
                </a:lnTo>
                <a:lnTo>
                  <a:pt x="4542" y="556"/>
                </a:lnTo>
                <a:lnTo>
                  <a:pt x="4542" y="588"/>
                </a:lnTo>
                <a:lnTo>
                  <a:pt x="4542" y="620"/>
                </a:lnTo>
                <a:lnTo>
                  <a:pt x="4542" y="650"/>
                </a:lnTo>
                <a:lnTo>
                  <a:pt x="4542" y="650"/>
                </a:lnTo>
                <a:lnTo>
                  <a:pt x="4542" y="684"/>
                </a:lnTo>
                <a:lnTo>
                  <a:pt x="4540" y="702"/>
                </a:lnTo>
                <a:lnTo>
                  <a:pt x="4538" y="712"/>
                </a:lnTo>
                <a:lnTo>
                  <a:pt x="4536" y="718"/>
                </a:lnTo>
                <a:lnTo>
                  <a:pt x="4536" y="718"/>
                </a:lnTo>
                <a:lnTo>
                  <a:pt x="4538" y="724"/>
                </a:lnTo>
                <a:lnTo>
                  <a:pt x="4538" y="730"/>
                </a:lnTo>
                <a:lnTo>
                  <a:pt x="4538" y="740"/>
                </a:lnTo>
                <a:lnTo>
                  <a:pt x="4538" y="748"/>
                </a:lnTo>
                <a:lnTo>
                  <a:pt x="4538" y="752"/>
                </a:lnTo>
                <a:lnTo>
                  <a:pt x="4542" y="756"/>
                </a:lnTo>
                <a:lnTo>
                  <a:pt x="4542" y="756"/>
                </a:lnTo>
                <a:lnTo>
                  <a:pt x="4538" y="758"/>
                </a:lnTo>
                <a:lnTo>
                  <a:pt x="4538" y="760"/>
                </a:lnTo>
                <a:lnTo>
                  <a:pt x="4538" y="766"/>
                </a:lnTo>
                <a:lnTo>
                  <a:pt x="4538" y="770"/>
                </a:lnTo>
                <a:lnTo>
                  <a:pt x="4538" y="772"/>
                </a:lnTo>
                <a:lnTo>
                  <a:pt x="4536" y="772"/>
                </a:lnTo>
                <a:lnTo>
                  <a:pt x="4536" y="772"/>
                </a:lnTo>
                <a:lnTo>
                  <a:pt x="4538" y="792"/>
                </a:lnTo>
                <a:lnTo>
                  <a:pt x="4538" y="814"/>
                </a:lnTo>
                <a:lnTo>
                  <a:pt x="4536" y="836"/>
                </a:lnTo>
                <a:lnTo>
                  <a:pt x="4538" y="860"/>
                </a:lnTo>
                <a:lnTo>
                  <a:pt x="4538" y="860"/>
                </a:lnTo>
                <a:lnTo>
                  <a:pt x="4534" y="860"/>
                </a:lnTo>
                <a:lnTo>
                  <a:pt x="4530" y="862"/>
                </a:lnTo>
                <a:lnTo>
                  <a:pt x="4520" y="862"/>
                </a:lnTo>
                <a:lnTo>
                  <a:pt x="4520" y="862"/>
                </a:lnTo>
                <a:lnTo>
                  <a:pt x="4518" y="856"/>
                </a:lnTo>
                <a:lnTo>
                  <a:pt x="4514" y="852"/>
                </a:lnTo>
                <a:lnTo>
                  <a:pt x="4500" y="850"/>
                </a:lnTo>
                <a:lnTo>
                  <a:pt x="4494" y="848"/>
                </a:lnTo>
                <a:lnTo>
                  <a:pt x="4490" y="846"/>
                </a:lnTo>
                <a:lnTo>
                  <a:pt x="4488" y="840"/>
                </a:lnTo>
                <a:lnTo>
                  <a:pt x="4490" y="834"/>
                </a:lnTo>
                <a:lnTo>
                  <a:pt x="4490" y="834"/>
                </a:lnTo>
                <a:lnTo>
                  <a:pt x="4472" y="782"/>
                </a:lnTo>
                <a:lnTo>
                  <a:pt x="4460" y="734"/>
                </a:lnTo>
                <a:lnTo>
                  <a:pt x="4436" y="628"/>
                </a:lnTo>
                <a:lnTo>
                  <a:pt x="4436" y="628"/>
                </a:lnTo>
                <a:lnTo>
                  <a:pt x="4400" y="496"/>
                </a:lnTo>
                <a:lnTo>
                  <a:pt x="4366" y="362"/>
                </a:lnTo>
                <a:lnTo>
                  <a:pt x="4366" y="362"/>
                </a:lnTo>
                <a:lnTo>
                  <a:pt x="4362" y="354"/>
                </a:lnTo>
                <a:lnTo>
                  <a:pt x="4358" y="346"/>
                </a:lnTo>
                <a:lnTo>
                  <a:pt x="4358" y="346"/>
                </a:lnTo>
                <a:lnTo>
                  <a:pt x="4358" y="334"/>
                </a:lnTo>
                <a:lnTo>
                  <a:pt x="4358" y="328"/>
                </a:lnTo>
                <a:lnTo>
                  <a:pt x="4356" y="324"/>
                </a:lnTo>
                <a:lnTo>
                  <a:pt x="4356" y="324"/>
                </a:lnTo>
                <a:lnTo>
                  <a:pt x="4346" y="294"/>
                </a:lnTo>
                <a:lnTo>
                  <a:pt x="4342" y="278"/>
                </a:lnTo>
                <a:lnTo>
                  <a:pt x="4340" y="262"/>
                </a:lnTo>
                <a:lnTo>
                  <a:pt x="4340" y="262"/>
                </a:lnTo>
                <a:lnTo>
                  <a:pt x="4344" y="264"/>
                </a:lnTo>
                <a:lnTo>
                  <a:pt x="4346" y="266"/>
                </a:lnTo>
                <a:lnTo>
                  <a:pt x="4352" y="270"/>
                </a:lnTo>
                <a:lnTo>
                  <a:pt x="4352" y="270"/>
                </a:lnTo>
                <a:lnTo>
                  <a:pt x="4356" y="268"/>
                </a:lnTo>
                <a:lnTo>
                  <a:pt x="4356" y="266"/>
                </a:lnTo>
                <a:lnTo>
                  <a:pt x="4356" y="260"/>
                </a:lnTo>
                <a:lnTo>
                  <a:pt x="4356" y="260"/>
                </a:lnTo>
                <a:lnTo>
                  <a:pt x="4350" y="254"/>
                </a:lnTo>
                <a:lnTo>
                  <a:pt x="4342" y="248"/>
                </a:lnTo>
                <a:lnTo>
                  <a:pt x="4336" y="240"/>
                </a:lnTo>
                <a:lnTo>
                  <a:pt x="4334" y="236"/>
                </a:lnTo>
                <a:lnTo>
                  <a:pt x="4332" y="232"/>
                </a:lnTo>
                <a:lnTo>
                  <a:pt x="4332" y="232"/>
                </a:lnTo>
                <a:lnTo>
                  <a:pt x="4324" y="232"/>
                </a:lnTo>
                <a:lnTo>
                  <a:pt x="4322" y="234"/>
                </a:lnTo>
                <a:lnTo>
                  <a:pt x="4320" y="236"/>
                </a:lnTo>
                <a:lnTo>
                  <a:pt x="4320" y="250"/>
                </a:lnTo>
                <a:lnTo>
                  <a:pt x="4320" y="250"/>
                </a:lnTo>
                <a:lnTo>
                  <a:pt x="4326" y="254"/>
                </a:lnTo>
                <a:lnTo>
                  <a:pt x="4326" y="254"/>
                </a:lnTo>
                <a:lnTo>
                  <a:pt x="4348" y="344"/>
                </a:lnTo>
                <a:lnTo>
                  <a:pt x="4368" y="430"/>
                </a:lnTo>
                <a:lnTo>
                  <a:pt x="4390" y="514"/>
                </a:lnTo>
                <a:lnTo>
                  <a:pt x="4410" y="604"/>
                </a:lnTo>
                <a:lnTo>
                  <a:pt x="4410" y="604"/>
                </a:lnTo>
                <a:lnTo>
                  <a:pt x="4442" y="720"/>
                </a:lnTo>
                <a:lnTo>
                  <a:pt x="4458" y="780"/>
                </a:lnTo>
                <a:lnTo>
                  <a:pt x="4470" y="838"/>
                </a:lnTo>
                <a:lnTo>
                  <a:pt x="4470" y="838"/>
                </a:lnTo>
                <a:lnTo>
                  <a:pt x="4472" y="844"/>
                </a:lnTo>
                <a:lnTo>
                  <a:pt x="4476" y="848"/>
                </a:lnTo>
                <a:lnTo>
                  <a:pt x="4476" y="852"/>
                </a:lnTo>
                <a:lnTo>
                  <a:pt x="4476" y="858"/>
                </a:lnTo>
                <a:lnTo>
                  <a:pt x="4476" y="858"/>
                </a:lnTo>
                <a:lnTo>
                  <a:pt x="4230" y="864"/>
                </a:lnTo>
                <a:lnTo>
                  <a:pt x="4104" y="864"/>
                </a:lnTo>
                <a:lnTo>
                  <a:pt x="4040" y="864"/>
                </a:lnTo>
                <a:lnTo>
                  <a:pt x="3974" y="862"/>
                </a:lnTo>
                <a:lnTo>
                  <a:pt x="3974" y="862"/>
                </a:lnTo>
                <a:lnTo>
                  <a:pt x="3974" y="818"/>
                </a:lnTo>
                <a:lnTo>
                  <a:pt x="3974" y="798"/>
                </a:lnTo>
                <a:lnTo>
                  <a:pt x="3972" y="778"/>
                </a:lnTo>
                <a:lnTo>
                  <a:pt x="3972" y="778"/>
                </a:lnTo>
                <a:lnTo>
                  <a:pt x="3976" y="778"/>
                </a:lnTo>
                <a:lnTo>
                  <a:pt x="3976" y="776"/>
                </a:lnTo>
                <a:lnTo>
                  <a:pt x="3978" y="774"/>
                </a:lnTo>
                <a:lnTo>
                  <a:pt x="3982" y="774"/>
                </a:lnTo>
                <a:lnTo>
                  <a:pt x="3982" y="774"/>
                </a:lnTo>
                <a:lnTo>
                  <a:pt x="3986" y="744"/>
                </a:lnTo>
                <a:lnTo>
                  <a:pt x="3990" y="716"/>
                </a:lnTo>
                <a:lnTo>
                  <a:pt x="3990" y="716"/>
                </a:lnTo>
                <a:lnTo>
                  <a:pt x="3988" y="710"/>
                </a:lnTo>
                <a:lnTo>
                  <a:pt x="3984" y="706"/>
                </a:lnTo>
                <a:lnTo>
                  <a:pt x="3980" y="704"/>
                </a:lnTo>
                <a:lnTo>
                  <a:pt x="3976" y="700"/>
                </a:lnTo>
                <a:lnTo>
                  <a:pt x="3976" y="700"/>
                </a:lnTo>
                <a:lnTo>
                  <a:pt x="3978" y="698"/>
                </a:lnTo>
                <a:lnTo>
                  <a:pt x="3980" y="698"/>
                </a:lnTo>
                <a:lnTo>
                  <a:pt x="3982" y="698"/>
                </a:lnTo>
                <a:lnTo>
                  <a:pt x="3984" y="696"/>
                </a:lnTo>
                <a:lnTo>
                  <a:pt x="3984" y="696"/>
                </a:lnTo>
                <a:lnTo>
                  <a:pt x="3984" y="686"/>
                </a:lnTo>
                <a:lnTo>
                  <a:pt x="3984" y="678"/>
                </a:lnTo>
                <a:lnTo>
                  <a:pt x="3986" y="658"/>
                </a:lnTo>
                <a:lnTo>
                  <a:pt x="3986" y="650"/>
                </a:lnTo>
                <a:lnTo>
                  <a:pt x="3986" y="642"/>
                </a:lnTo>
                <a:lnTo>
                  <a:pt x="3984" y="632"/>
                </a:lnTo>
                <a:lnTo>
                  <a:pt x="3978" y="622"/>
                </a:lnTo>
                <a:lnTo>
                  <a:pt x="3978" y="622"/>
                </a:lnTo>
                <a:lnTo>
                  <a:pt x="3966" y="622"/>
                </a:lnTo>
                <a:lnTo>
                  <a:pt x="3956" y="622"/>
                </a:lnTo>
                <a:lnTo>
                  <a:pt x="3944" y="620"/>
                </a:lnTo>
                <a:lnTo>
                  <a:pt x="3930" y="622"/>
                </a:lnTo>
                <a:lnTo>
                  <a:pt x="3930" y="622"/>
                </a:lnTo>
                <a:lnTo>
                  <a:pt x="3926" y="624"/>
                </a:lnTo>
                <a:lnTo>
                  <a:pt x="3922" y="626"/>
                </a:lnTo>
                <a:lnTo>
                  <a:pt x="3922" y="626"/>
                </a:lnTo>
                <a:lnTo>
                  <a:pt x="3902" y="628"/>
                </a:lnTo>
                <a:lnTo>
                  <a:pt x="3880" y="628"/>
                </a:lnTo>
                <a:lnTo>
                  <a:pt x="3838" y="624"/>
                </a:lnTo>
                <a:lnTo>
                  <a:pt x="3838" y="624"/>
                </a:lnTo>
                <a:lnTo>
                  <a:pt x="3808" y="622"/>
                </a:lnTo>
                <a:lnTo>
                  <a:pt x="3792" y="622"/>
                </a:lnTo>
                <a:lnTo>
                  <a:pt x="3774" y="624"/>
                </a:lnTo>
                <a:lnTo>
                  <a:pt x="3774" y="624"/>
                </a:lnTo>
                <a:lnTo>
                  <a:pt x="3766" y="634"/>
                </a:lnTo>
                <a:lnTo>
                  <a:pt x="3760" y="644"/>
                </a:lnTo>
                <a:lnTo>
                  <a:pt x="3760" y="644"/>
                </a:lnTo>
                <a:lnTo>
                  <a:pt x="3764" y="650"/>
                </a:lnTo>
                <a:lnTo>
                  <a:pt x="3766" y="658"/>
                </a:lnTo>
                <a:lnTo>
                  <a:pt x="3768" y="664"/>
                </a:lnTo>
                <a:lnTo>
                  <a:pt x="3768" y="670"/>
                </a:lnTo>
                <a:lnTo>
                  <a:pt x="3768" y="670"/>
                </a:lnTo>
                <a:lnTo>
                  <a:pt x="3766" y="674"/>
                </a:lnTo>
                <a:lnTo>
                  <a:pt x="3764" y="676"/>
                </a:lnTo>
                <a:lnTo>
                  <a:pt x="3764" y="676"/>
                </a:lnTo>
                <a:lnTo>
                  <a:pt x="3766" y="684"/>
                </a:lnTo>
                <a:lnTo>
                  <a:pt x="3770" y="692"/>
                </a:lnTo>
                <a:lnTo>
                  <a:pt x="3772" y="702"/>
                </a:lnTo>
                <a:lnTo>
                  <a:pt x="3772" y="706"/>
                </a:lnTo>
                <a:lnTo>
                  <a:pt x="3770" y="712"/>
                </a:lnTo>
                <a:lnTo>
                  <a:pt x="3770" y="712"/>
                </a:lnTo>
                <a:lnTo>
                  <a:pt x="3754" y="712"/>
                </a:lnTo>
                <a:lnTo>
                  <a:pt x="3754" y="712"/>
                </a:lnTo>
                <a:lnTo>
                  <a:pt x="3756" y="716"/>
                </a:lnTo>
                <a:lnTo>
                  <a:pt x="3756" y="722"/>
                </a:lnTo>
                <a:lnTo>
                  <a:pt x="3754" y="726"/>
                </a:lnTo>
                <a:lnTo>
                  <a:pt x="3754" y="730"/>
                </a:lnTo>
                <a:lnTo>
                  <a:pt x="3754" y="730"/>
                </a:lnTo>
                <a:lnTo>
                  <a:pt x="3756" y="734"/>
                </a:lnTo>
                <a:lnTo>
                  <a:pt x="3760" y="738"/>
                </a:lnTo>
                <a:lnTo>
                  <a:pt x="3760" y="742"/>
                </a:lnTo>
                <a:lnTo>
                  <a:pt x="3758" y="744"/>
                </a:lnTo>
                <a:lnTo>
                  <a:pt x="3756" y="746"/>
                </a:lnTo>
                <a:lnTo>
                  <a:pt x="3756" y="746"/>
                </a:lnTo>
                <a:lnTo>
                  <a:pt x="3760" y="752"/>
                </a:lnTo>
                <a:lnTo>
                  <a:pt x="3764" y="758"/>
                </a:lnTo>
                <a:lnTo>
                  <a:pt x="3764" y="766"/>
                </a:lnTo>
                <a:lnTo>
                  <a:pt x="3762" y="770"/>
                </a:lnTo>
                <a:lnTo>
                  <a:pt x="3760" y="772"/>
                </a:lnTo>
                <a:lnTo>
                  <a:pt x="3760" y="772"/>
                </a:lnTo>
                <a:lnTo>
                  <a:pt x="3762" y="776"/>
                </a:lnTo>
                <a:lnTo>
                  <a:pt x="3766" y="778"/>
                </a:lnTo>
                <a:lnTo>
                  <a:pt x="3772" y="780"/>
                </a:lnTo>
                <a:lnTo>
                  <a:pt x="3774" y="782"/>
                </a:lnTo>
                <a:lnTo>
                  <a:pt x="3774" y="782"/>
                </a:lnTo>
                <a:lnTo>
                  <a:pt x="3774" y="828"/>
                </a:lnTo>
                <a:lnTo>
                  <a:pt x="3774" y="846"/>
                </a:lnTo>
                <a:lnTo>
                  <a:pt x="3774" y="862"/>
                </a:lnTo>
                <a:lnTo>
                  <a:pt x="3774" y="862"/>
                </a:lnTo>
                <a:lnTo>
                  <a:pt x="3704" y="868"/>
                </a:lnTo>
                <a:lnTo>
                  <a:pt x="3626" y="870"/>
                </a:lnTo>
                <a:lnTo>
                  <a:pt x="3550" y="870"/>
                </a:lnTo>
                <a:lnTo>
                  <a:pt x="3484" y="866"/>
                </a:lnTo>
                <a:lnTo>
                  <a:pt x="3484" y="866"/>
                </a:lnTo>
                <a:lnTo>
                  <a:pt x="3460" y="870"/>
                </a:lnTo>
                <a:lnTo>
                  <a:pt x="3436" y="870"/>
                </a:lnTo>
                <a:lnTo>
                  <a:pt x="3390" y="870"/>
                </a:lnTo>
                <a:lnTo>
                  <a:pt x="3344" y="870"/>
                </a:lnTo>
                <a:lnTo>
                  <a:pt x="3298" y="870"/>
                </a:lnTo>
                <a:lnTo>
                  <a:pt x="3298" y="870"/>
                </a:lnTo>
                <a:lnTo>
                  <a:pt x="3308" y="788"/>
                </a:lnTo>
                <a:lnTo>
                  <a:pt x="3318" y="704"/>
                </a:lnTo>
                <a:lnTo>
                  <a:pt x="3318" y="704"/>
                </a:lnTo>
                <a:lnTo>
                  <a:pt x="3332" y="696"/>
                </a:lnTo>
                <a:lnTo>
                  <a:pt x="3346" y="688"/>
                </a:lnTo>
                <a:lnTo>
                  <a:pt x="3360" y="680"/>
                </a:lnTo>
                <a:lnTo>
                  <a:pt x="3374" y="672"/>
                </a:lnTo>
                <a:lnTo>
                  <a:pt x="3374" y="672"/>
                </a:lnTo>
                <a:lnTo>
                  <a:pt x="3372" y="670"/>
                </a:lnTo>
                <a:lnTo>
                  <a:pt x="3368" y="668"/>
                </a:lnTo>
                <a:lnTo>
                  <a:pt x="3356" y="668"/>
                </a:lnTo>
                <a:lnTo>
                  <a:pt x="3356" y="668"/>
                </a:lnTo>
                <a:lnTo>
                  <a:pt x="3356" y="660"/>
                </a:lnTo>
                <a:lnTo>
                  <a:pt x="3354" y="652"/>
                </a:lnTo>
                <a:lnTo>
                  <a:pt x="3354" y="652"/>
                </a:lnTo>
                <a:lnTo>
                  <a:pt x="3346" y="654"/>
                </a:lnTo>
                <a:lnTo>
                  <a:pt x="3338" y="652"/>
                </a:lnTo>
                <a:lnTo>
                  <a:pt x="3330" y="648"/>
                </a:lnTo>
                <a:lnTo>
                  <a:pt x="3324" y="642"/>
                </a:lnTo>
                <a:lnTo>
                  <a:pt x="3324" y="642"/>
                </a:lnTo>
                <a:lnTo>
                  <a:pt x="3326" y="622"/>
                </a:lnTo>
                <a:lnTo>
                  <a:pt x="3330" y="600"/>
                </a:lnTo>
                <a:lnTo>
                  <a:pt x="3342" y="556"/>
                </a:lnTo>
                <a:lnTo>
                  <a:pt x="3354" y="514"/>
                </a:lnTo>
                <a:lnTo>
                  <a:pt x="3360" y="494"/>
                </a:lnTo>
                <a:lnTo>
                  <a:pt x="3364" y="476"/>
                </a:lnTo>
                <a:lnTo>
                  <a:pt x="3364" y="476"/>
                </a:lnTo>
                <a:lnTo>
                  <a:pt x="3370" y="462"/>
                </a:lnTo>
                <a:lnTo>
                  <a:pt x="3374" y="448"/>
                </a:lnTo>
                <a:lnTo>
                  <a:pt x="3384" y="414"/>
                </a:lnTo>
                <a:lnTo>
                  <a:pt x="3394" y="378"/>
                </a:lnTo>
                <a:lnTo>
                  <a:pt x="3400" y="360"/>
                </a:lnTo>
                <a:lnTo>
                  <a:pt x="3406" y="342"/>
                </a:lnTo>
                <a:lnTo>
                  <a:pt x="3406" y="342"/>
                </a:lnTo>
                <a:lnTo>
                  <a:pt x="3412" y="318"/>
                </a:lnTo>
                <a:lnTo>
                  <a:pt x="3418" y="290"/>
                </a:lnTo>
                <a:lnTo>
                  <a:pt x="3428" y="262"/>
                </a:lnTo>
                <a:lnTo>
                  <a:pt x="3436" y="234"/>
                </a:lnTo>
                <a:lnTo>
                  <a:pt x="3436" y="234"/>
                </a:lnTo>
                <a:lnTo>
                  <a:pt x="3440" y="234"/>
                </a:lnTo>
                <a:lnTo>
                  <a:pt x="3442" y="236"/>
                </a:lnTo>
                <a:lnTo>
                  <a:pt x="3442" y="236"/>
                </a:lnTo>
                <a:lnTo>
                  <a:pt x="3440" y="222"/>
                </a:lnTo>
                <a:lnTo>
                  <a:pt x="3440" y="216"/>
                </a:lnTo>
                <a:lnTo>
                  <a:pt x="3440" y="212"/>
                </a:lnTo>
                <a:lnTo>
                  <a:pt x="3440" y="212"/>
                </a:lnTo>
                <a:lnTo>
                  <a:pt x="3436" y="210"/>
                </a:lnTo>
                <a:lnTo>
                  <a:pt x="3432" y="210"/>
                </a:lnTo>
                <a:lnTo>
                  <a:pt x="3432" y="210"/>
                </a:lnTo>
                <a:lnTo>
                  <a:pt x="3428" y="220"/>
                </a:lnTo>
                <a:lnTo>
                  <a:pt x="3424" y="222"/>
                </a:lnTo>
                <a:lnTo>
                  <a:pt x="3418" y="224"/>
                </a:lnTo>
                <a:lnTo>
                  <a:pt x="3418" y="224"/>
                </a:lnTo>
                <a:lnTo>
                  <a:pt x="3418" y="226"/>
                </a:lnTo>
                <a:lnTo>
                  <a:pt x="3420" y="226"/>
                </a:lnTo>
                <a:lnTo>
                  <a:pt x="3422" y="228"/>
                </a:lnTo>
                <a:lnTo>
                  <a:pt x="3424" y="230"/>
                </a:lnTo>
                <a:lnTo>
                  <a:pt x="3424" y="230"/>
                </a:lnTo>
                <a:lnTo>
                  <a:pt x="3386" y="362"/>
                </a:lnTo>
                <a:lnTo>
                  <a:pt x="3364" y="428"/>
                </a:lnTo>
                <a:lnTo>
                  <a:pt x="3342" y="494"/>
                </a:lnTo>
                <a:lnTo>
                  <a:pt x="3342" y="494"/>
                </a:lnTo>
                <a:lnTo>
                  <a:pt x="3340" y="488"/>
                </a:lnTo>
                <a:lnTo>
                  <a:pt x="3338" y="480"/>
                </a:lnTo>
                <a:lnTo>
                  <a:pt x="3340" y="466"/>
                </a:lnTo>
                <a:lnTo>
                  <a:pt x="3340" y="450"/>
                </a:lnTo>
                <a:lnTo>
                  <a:pt x="3340" y="442"/>
                </a:lnTo>
                <a:lnTo>
                  <a:pt x="3338" y="430"/>
                </a:lnTo>
                <a:lnTo>
                  <a:pt x="3338" y="430"/>
                </a:lnTo>
                <a:lnTo>
                  <a:pt x="3344" y="430"/>
                </a:lnTo>
                <a:lnTo>
                  <a:pt x="3344" y="430"/>
                </a:lnTo>
                <a:lnTo>
                  <a:pt x="3344" y="424"/>
                </a:lnTo>
                <a:lnTo>
                  <a:pt x="3344" y="420"/>
                </a:lnTo>
                <a:lnTo>
                  <a:pt x="3342" y="418"/>
                </a:lnTo>
                <a:lnTo>
                  <a:pt x="3342" y="418"/>
                </a:lnTo>
                <a:lnTo>
                  <a:pt x="3340" y="418"/>
                </a:lnTo>
                <a:lnTo>
                  <a:pt x="3338" y="418"/>
                </a:lnTo>
                <a:lnTo>
                  <a:pt x="3336" y="420"/>
                </a:lnTo>
                <a:lnTo>
                  <a:pt x="3334" y="420"/>
                </a:lnTo>
                <a:lnTo>
                  <a:pt x="3334" y="420"/>
                </a:lnTo>
                <a:lnTo>
                  <a:pt x="3332" y="416"/>
                </a:lnTo>
                <a:lnTo>
                  <a:pt x="3330" y="412"/>
                </a:lnTo>
                <a:lnTo>
                  <a:pt x="3330" y="408"/>
                </a:lnTo>
                <a:lnTo>
                  <a:pt x="3332" y="404"/>
                </a:lnTo>
                <a:lnTo>
                  <a:pt x="3332" y="404"/>
                </a:lnTo>
                <a:lnTo>
                  <a:pt x="3336" y="408"/>
                </a:lnTo>
                <a:lnTo>
                  <a:pt x="3338" y="410"/>
                </a:lnTo>
                <a:lnTo>
                  <a:pt x="3340" y="414"/>
                </a:lnTo>
                <a:lnTo>
                  <a:pt x="3340" y="414"/>
                </a:lnTo>
                <a:lnTo>
                  <a:pt x="3342" y="404"/>
                </a:lnTo>
                <a:lnTo>
                  <a:pt x="3340" y="394"/>
                </a:lnTo>
                <a:lnTo>
                  <a:pt x="3338" y="384"/>
                </a:lnTo>
                <a:lnTo>
                  <a:pt x="3332" y="376"/>
                </a:lnTo>
                <a:lnTo>
                  <a:pt x="3324" y="370"/>
                </a:lnTo>
                <a:lnTo>
                  <a:pt x="3316" y="368"/>
                </a:lnTo>
                <a:lnTo>
                  <a:pt x="3304" y="366"/>
                </a:lnTo>
                <a:lnTo>
                  <a:pt x="3292" y="370"/>
                </a:lnTo>
                <a:lnTo>
                  <a:pt x="3292" y="370"/>
                </a:lnTo>
                <a:lnTo>
                  <a:pt x="3292" y="380"/>
                </a:lnTo>
                <a:lnTo>
                  <a:pt x="3292" y="390"/>
                </a:lnTo>
                <a:lnTo>
                  <a:pt x="3292" y="402"/>
                </a:lnTo>
                <a:lnTo>
                  <a:pt x="3296" y="406"/>
                </a:lnTo>
                <a:lnTo>
                  <a:pt x="3298" y="408"/>
                </a:lnTo>
                <a:lnTo>
                  <a:pt x="3298" y="408"/>
                </a:lnTo>
                <a:lnTo>
                  <a:pt x="3300" y="406"/>
                </a:lnTo>
                <a:lnTo>
                  <a:pt x="3302" y="404"/>
                </a:lnTo>
                <a:lnTo>
                  <a:pt x="3302" y="402"/>
                </a:lnTo>
                <a:lnTo>
                  <a:pt x="3302" y="400"/>
                </a:lnTo>
                <a:lnTo>
                  <a:pt x="3302" y="400"/>
                </a:lnTo>
                <a:lnTo>
                  <a:pt x="3308" y="400"/>
                </a:lnTo>
                <a:lnTo>
                  <a:pt x="3312" y="400"/>
                </a:lnTo>
                <a:lnTo>
                  <a:pt x="3318" y="404"/>
                </a:lnTo>
                <a:lnTo>
                  <a:pt x="3318" y="404"/>
                </a:lnTo>
                <a:lnTo>
                  <a:pt x="3316" y="410"/>
                </a:lnTo>
                <a:lnTo>
                  <a:pt x="3314" y="414"/>
                </a:lnTo>
                <a:lnTo>
                  <a:pt x="3308" y="416"/>
                </a:lnTo>
                <a:lnTo>
                  <a:pt x="3302" y="416"/>
                </a:lnTo>
                <a:lnTo>
                  <a:pt x="3302" y="416"/>
                </a:lnTo>
                <a:lnTo>
                  <a:pt x="3300" y="420"/>
                </a:lnTo>
                <a:lnTo>
                  <a:pt x="3300" y="424"/>
                </a:lnTo>
                <a:lnTo>
                  <a:pt x="3302" y="428"/>
                </a:lnTo>
                <a:lnTo>
                  <a:pt x="3306" y="430"/>
                </a:lnTo>
                <a:lnTo>
                  <a:pt x="3306" y="430"/>
                </a:lnTo>
                <a:lnTo>
                  <a:pt x="3302" y="436"/>
                </a:lnTo>
                <a:lnTo>
                  <a:pt x="3298" y="444"/>
                </a:lnTo>
                <a:lnTo>
                  <a:pt x="3294" y="462"/>
                </a:lnTo>
                <a:lnTo>
                  <a:pt x="3292" y="470"/>
                </a:lnTo>
                <a:lnTo>
                  <a:pt x="3288" y="478"/>
                </a:lnTo>
                <a:lnTo>
                  <a:pt x="3284" y="484"/>
                </a:lnTo>
                <a:lnTo>
                  <a:pt x="3278" y="488"/>
                </a:lnTo>
                <a:lnTo>
                  <a:pt x="3278" y="488"/>
                </a:lnTo>
                <a:lnTo>
                  <a:pt x="3272" y="486"/>
                </a:lnTo>
                <a:lnTo>
                  <a:pt x="3266" y="482"/>
                </a:lnTo>
                <a:lnTo>
                  <a:pt x="3262" y="478"/>
                </a:lnTo>
                <a:lnTo>
                  <a:pt x="3254" y="476"/>
                </a:lnTo>
                <a:lnTo>
                  <a:pt x="3254" y="476"/>
                </a:lnTo>
                <a:lnTo>
                  <a:pt x="3254" y="464"/>
                </a:lnTo>
                <a:lnTo>
                  <a:pt x="3248" y="458"/>
                </a:lnTo>
                <a:lnTo>
                  <a:pt x="3248" y="458"/>
                </a:lnTo>
                <a:lnTo>
                  <a:pt x="3246" y="458"/>
                </a:lnTo>
                <a:lnTo>
                  <a:pt x="3244" y="458"/>
                </a:lnTo>
                <a:lnTo>
                  <a:pt x="3240" y="460"/>
                </a:lnTo>
                <a:lnTo>
                  <a:pt x="3238" y="460"/>
                </a:lnTo>
                <a:lnTo>
                  <a:pt x="3238" y="460"/>
                </a:lnTo>
                <a:lnTo>
                  <a:pt x="3236" y="456"/>
                </a:lnTo>
                <a:lnTo>
                  <a:pt x="3232" y="454"/>
                </a:lnTo>
                <a:lnTo>
                  <a:pt x="3232" y="454"/>
                </a:lnTo>
                <a:lnTo>
                  <a:pt x="3232" y="446"/>
                </a:lnTo>
                <a:lnTo>
                  <a:pt x="3234" y="442"/>
                </a:lnTo>
                <a:lnTo>
                  <a:pt x="3236" y="436"/>
                </a:lnTo>
                <a:lnTo>
                  <a:pt x="3236" y="436"/>
                </a:lnTo>
                <a:lnTo>
                  <a:pt x="3240" y="438"/>
                </a:lnTo>
                <a:lnTo>
                  <a:pt x="3244" y="438"/>
                </a:lnTo>
                <a:lnTo>
                  <a:pt x="3248" y="434"/>
                </a:lnTo>
                <a:lnTo>
                  <a:pt x="3248" y="432"/>
                </a:lnTo>
                <a:lnTo>
                  <a:pt x="3248" y="428"/>
                </a:lnTo>
                <a:lnTo>
                  <a:pt x="3248" y="424"/>
                </a:lnTo>
                <a:lnTo>
                  <a:pt x="3244" y="424"/>
                </a:lnTo>
                <a:lnTo>
                  <a:pt x="3240" y="424"/>
                </a:lnTo>
                <a:lnTo>
                  <a:pt x="3240" y="424"/>
                </a:lnTo>
                <a:lnTo>
                  <a:pt x="3236" y="424"/>
                </a:lnTo>
                <a:lnTo>
                  <a:pt x="3236" y="426"/>
                </a:lnTo>
                <a:lnTo>
                  <a:pt x="3234" y="432"/>
                </a:lnTo>
                <a:lnTo>
                  <a:pt x="3232" y="438"/>
                </a:lnTo>
                <a:lnTo>
                  <a:pt x="3230" y="440"/>
                </a:lnTo>
                <a:lnTo>
                  <a:pt x="3228" y="440"/>
                </a:lnTo>
                <a:lnTo>
                  <a:pt x="3228" y="440"/>
                </a:lnTo>
                <a:lnTo>
                  <a:pt x="3222" y="438"/>
                </a:lnTo>
                <a:lnTo>
                  <a:pt x="3220" y="434"/>
                </a:lnTo>
                <a:lnTo>
                  <a:pt x="3218" y="430"/>
                </a:lnTo>
                <a:lnTo>
                  <a:pt x="3218" y="426"/>
                </a:lnTo>
                <a:lnTo>
                  <a:pt x="3222" y="414"/>
                </a:lnTo>
                <a:lnTo>
                  <a:pt x="3222" y="408"/>
                </a:lnTo>
                <a:lnTo>
                  <a:pt x="3222" y="400"/>
                </a:lnTo>
                <a:lnTo>
                  <a:pt x="3222" y="400"/>
                </a:lnTo>
                <a:lnTo>
                  <a:pt x="3218" y="404"/>
                </a:lnTo>
                <a:lnTo>
                  <a:pt x="3216" y="408"/>
                </a:lnTo>
                <a:lnTo>
                  <a:pt x="3214" y="420"/>
                </a:lnTo>
                <a:lnTo>
                  <a:pt x="3212" y="430"/>
                </a:lnTo>
                <a:lnTo>
                  <a:pt x="3210" y="436"/>
                </a:lnTo>
                <a:lnTo>
                  <a:pt x="3206" y="438"/>
                </a:lnTo>
                <a:lnTo>
                  <a:pt x="3206" y="438"/>
                </a:lnTo>
                <a:lnTo>
                  <a:pt x="3204" y="438"/>
                </a:lnTo>
                <a:lnTo>
                  <a:pt x="3204" y="436"/>
                </a:lnTo>
                <a:lnTo>
                  <a:pt x="3202" y="430"/>
                </a:lnTo>
                <a:lnTo>
                  <a:pt x="3202" y="424"/>
                </a:lnTo>
                <a:lnTo>
                  <a:pt x="3204" y="422"/>
                </a:lnTo>
                <a:lnTo>
                  <a:pt x="3206" y="422"/>
                </a:lnTo>
                <a:lnTo>
                  <a:pt x="3206" y="422"/>
                </a:lnTo>
                <a:lnTo>
                  <a:pt x="3214" y="310"/>
                </a:lnTo>
                <a:lnTo>
                  <a:pt x="3218" y="252"/>
                </a:lnTo>
                <a:lnTo>
                  <a:pt x="3224" y="192"/>
                </a:lnTo>
                <a:lnTo>
                  <a:pt x="3224" y="192"/>
                </a:lnTo>
                <a:lnTo>
                  <a:pt x="3228" y="156"/>
                </a:lnTo>
                <a:lnTo>
                  <a:pt x="3232" y="138"/>
                </a:lnTo>
                <a:lnTo>
                  <a:pt x="3238" y="120"/>
                </a:lnTo>
                <a:lnTo>
                  <a:pt x="3238" y="120"/>
                </a:lnTo>
                <a:lnTo>
                  <a:pt x="3238" y="124"/>
                </a:lnTo>
                <a:lnTo>
                  <a:pt x="3238" y="128"/>
                </a:lnTo>
                <a:lnTo>
                  <a:pt x="3240" y="132"/>
                </a:lnTo>
                <a:lnTo>
                  <a:pt x="3240" y="138"/>
                </a:lnTo>
                <a:lnTo>
                  <a:pt x="3240" y="138"/>
                </a:lnTo>
                <a:lnTo>
                  <a:pt x="3242" y="140"/>
                </a:lnTo>
                <a:lnTo>
                  <a:pt x="3246" y="142"/>
                </a:lnTo>
                <a:lnTo>
                  <a:pt x="3254" y="142"/>
                </a:lnTo>
                <a:lnTo>
                  <a:pt x="3274" y="142"/>
                </a:lnTo>
                <a:lnTo>
                  <a:pt x="3274" y="142"/>
                </a:lnTo>
                <a:lnTo>
                  <a:pt x="3274" y="146"/>
                </a:lnTo>
                <a:lnTo>
                  <a:pt x="3276" y="148"/>
                </a:lnTo>
                <a:lnTo>
                  <a:pt x="3278" y="150"/>
                </a:lnTo>
                <a:lnTo>
                  <a:pt x="3280" y="152"/>
                </a:lnTo>
                <a:lnTo>
                  <a:pt x="3280" y="152"/>
                </a:lnTo>
                <a:lnTo>
                  <a:pt x="3282" y="146"/>
                </a:lnTo>
                <a:lnTo>
                  <a:pt x="3284" y="138"/>
                </a:lnTo>
                <a:lnTo>
                  <a:pt x="3282" y="130"/>
                </a:lnTo>
                <a:lnTo>
                  <a:pt x="3280" y="122"/>
                </a:lnTo>
                <a:lnTo>
                  <a:pt x="3272" y="108"/>
                </a:lnTo>
                <a:lnTo>
                  <a:pt x="3264" y="94"/>
                </a:lnTo>
                <a:lnTo>
                  <a:pt x="3264" y="94"/>
                </a:lnTo>
                <a:lnTo>
                  <a:pt x="3266" y="74"/>
                </a:lnTo>
                <a:lnTo>
                  <a:pt x="3266" y="64"/>
                </a:lnTo>
                <a:lnTo>
                  <a:pt x="3264" y="50"/>
                </a:lnTo>
                <a:lnTo>
                  <a:pt x="3264" y="50"/>
                </a:lnTo>
                <a:lnTo>
                  <a:pt x="3268" y="48"/>
                </a:lnTo>
                <a:lnTo>
                  <a:pt x="3270" y="48"/>
                </a:lnTo>
                <a:lnTo>
                  <a:pt x="3274" y="46"/>
                </a:lnTo>
                <a:lnTo>
                  <a:pt x="3274" y="46"/>
                </a:lnTo>
                <a:lnTo>
                  <a:pt x="3278" y="52"/>
                </a:lnTo>
                <a:lnTo>
                  <a:pt x="3280" y="56"/>
                </a:lnTo>
                <a:lnTo>
                  <a:pt x="3280" y="70"/>
                </a:lnTo>
                <a:lnTo>
                  <a:pt x="3280" y="76"/>
                </a:lnTo>
                <a:lnTo>
                  <a:pt x="3282" y="80"/>
                </a:lnTo>
                <a:lnTo>
                  <a:pt x="3286" y="80"/>
                </a:lnTo>
                <a:lnTo>
                  <a:pt x="3294" y="80"/>
                </a:lnTo>
                <a:lnTo>
                  <a:pt x="3294" y="80"/>
                </a:lnTo>
                <a:lnTo>
                  <a:pt x="3292" y="66"/>
                </a:lnTo>
                <a:lnTo>
                  <a:pt x="3288" y="54"/>
                </a:lnTo>
                <a:lnTo>
                  <a:pt x="3284" y="42"/>
                </a:lnTo>
                <a:lnTo>
                  <a:pt x="3278" y="34"/>
                </a:lnTo>
                <a:lnTo>
                  <a:pt x="3266" y="16"/>
                </a:lnTo>
                <a:lnTo>
                  <a:pt x="3250" y="0"/>
                </a:lnTo>
                <a:lnTo>
                  <a:pt x="3250" y="0"/>
                </a:lnTo>
                <a:lnTo>
                  <a:pt x="3240" y="2"/>
                </a:lnTo>
                <a:lnTo>
                  <a:pt x="3230" y="0"/>
                </a:lnTo>
                <a:lnTo>
                  <a:pt x="3230" y="0"/>
                </a:lnTo>
                <a:lnTo>
                  <a:pt x="3218" y="22"/>
                </a:lnTo>
                <a:lnTo>
                  <a:pt x="3204" y="42"/>
                </a:lnTo>
                <a:lnTo>
                  <a:pt x="3204" y="42"/>
                </a:lnTo>
                <a:lnTo>
                  <a:pt x="3200" y="38"/>
                </a:lnTo>
                <a:lnTo>
                  <a:pt x="3198" y="34"/>
                </a:lnTo>
                <a:lnTo>
                  <a:pt x="3198" y="30"/>
                </a:lnTo>
                <a:lnTo>
                  <a:pt x="3198" y="26"/>
                </a:lnTo>
                <a:lnTo>
                  <a:pt x="3200" y="16"/>
                </a:lnTo>
                <a:lnTo>
                  <a:pt x="3200" y="10"/>
                </a:lnTo>
                <a:lnTo>
                  <a:pt x="3198" y="6"/>
                </a:lnTo>
                <a:lnTo>
                  <a:pt x="3198" y="6"/>
                </a:lnTo>
                <a:lnTo>
                  <a:pt x="3188" y="26"/>
                </a:lnTo>
                <a:lnTo>
                  <a:pt x="3178" y="48"/>
                </a:lnTo>
                <a:lnTo>
                  <a:pt x="3172" y="70"/>
                </a:lnTo>
                <a:lnTo>
                  <a:pt x="3170" y="82"/>
                </a:lnTo>
                <a:lnTo>
                  <a:pt x="3170" y="94"/>
                </a:lnTo>
                <a:lnTo>
                  <a:pt x="3170" y="94"/>
                </a:lnTo>
                <a:lnTo>
                  <a:pt x="3168" y="94"/>
                </a:lnTo>
                <a:lnTo>
                  <a:pt x="3166" y="96"/>
                </a:lnTo>
                <a:lnTo>
                  <a:pt x="3164" y="98"/>
                </a:lnTo>
                <a:lnTo>
                  <a:pt x="3160" y="98"/>
                </a:lnTo>
                <a:lnTo>
                  <a:pt x="3160" y="98"/>
                </a:lnTo>
                <a:lnTo>
                  <a:pt x="3162" y="102"/>
                </a:lnTo>
                <a:lnTo>
                  <a:pt x="3162" y="106"/>
                </a:lnTo>
                <a:lnTo>
                  <a:pt x="3164" y="108"/>
                </a:lnTo>
                <a:lnTo>
                  <a:pt x="3164" y="112"/>
                </a:lnTo>
                <a:lnTo>
                  <a:pt x="3164" y="112"/>
                </a:lnTo>
                <a:lnTo>
                  <a:pt x="3156" y="114"/>
                </a:lnTo>
                <a:lnTo>
                  <a:pt x="3148" y="118"/>
                </a:lnTo>
                <a:lnTo>
                  <a:pt x="3142" y="122"/>
                </a:lnTo>
                <a:lnTo>
                  <a:pt x="3138" y="128"/>
                </a:lnTo>
                <a:lnTo>
                  <a:pt x="3136" y="134"/>
                </a:lnTo>
                <a:lnTo>
                  <a:pt x="3138" y="140"/>
                </a:lnTo>
                <a:lnTo>
                  <a:pt x="3144" y="144"/>
                </a:lnTo>
                <a:lnTo>
                  <a:pt x="3152" y="146"/>
                </a:lnTo>
                <a:lnTo>
                  <a:pt x="3152" y="146"/>
                </a:lnTo>
                <a:lnTo>
                  <a:pt x="3154" y="150"/>
                </a:lnTo>
                <a:lnTo>
                  <a:pt x="3154" y="152"/>
                </a:lnTo>
                <a:lnTo>
                  <a:pt x="3152" y="156"/>
                </a:lnTo>
                <a:lnTo>
                  <a:pt x="3154" y="158"/>
                </a:lnTo>
                <a:lnTo>
                  <a:pt x="3154" y="158"/>
                </a:lnTo>
                <a:lnTo>
                  <a:pt x="3166" y="152"/>
                </a:lnTo>
                <a:lnTo>
                  <a:pt x="3174" y="144"/>
                </a:lnTo>
                <a:lnTo>
                  <a:pt x="3178" y="134"/>
                </a:lnTo>
                <a:lnTo>
                  <a:pt x="3180" y="118"/>
                </a:lnTo>
                <a:lnTo>
                  <a:pt x="3180" y="118"/>
                </a:lnTo>
                <a:lnTo>
                  <a:pt x="3186" y="116"/>
                </a:lnTo>
                <a:lnTo>
                  <a:pt x="3190" y="114"/>
                </a:lnTo>
                <a:lnTo>
                  <a:pt x="3194" y="110"/>
                </a:lnTo>
                <a:lnTo>
                  <a:pt x="3196" y="104"/>
                </a:lnTo>
                <a:lnTo>
                  <a:pt x="3200" y="94"/>
                </a:lnTo>
                <a:lnTo>
                  <a:pt x="3204" y="90"/>
                </a:lnTo>
                <a:lnTo>
                  <a:pt x="3210" y="88"/>
                </a:lnTo>
                <a:lnTo>
                  <a:pt x="3210" y="88"/>
                </a:lnTo>
                <a:lnTo>
                  <a:pt x="3212" y="104"/>
                </a:lnTo>
                <a:lnTo>
                  <a:pt x="3212" y="122"/>
                </a:lnTo>
                <a:lnTo>
                  <a:pt x="3208" y="158"/>
                </a:lnTo>
                <a:lnTo>
                  <a:pt x="3202" y="194"/>
                </a:lnTo>
                <a:lnTo>
                  <a:pt x="3198" y="228"/>
                </a:lnTo>
                <a:lnTo>
                  <a:pt x="3198" y="228"/>
                </a:lnTo>
                <a:lnTo>
                  <a:pt x="3190" y="234"/>
                </a:lnTo>
                <a:lnTo>
                  <a:pt x="3182" y="242"/>
                </a:lnTo>
                <a:lnTo>
                  <a:pt x="3176" y="252"/>
                </a:lnTo>
                <a:lnTo>
                  <a:pt x="3170" y="264"/>
                </a:lnTo>
                <a:lnTo>
                  <a:pt x="3170" y="264"/>
                </a:lnTo>
                <a:lnTo>
                  <a:pt x="3176" y="268"/>
                </a:lnTo>
                <a:lnTo>
                  <a:pt x="3180" y="272"/>
                </a:lnTo>
                <a:lnTo>
                  <a:pt x="3180" y="272"/>
                </a:lnTo>
                <a:lnTo>
                  <a:pt x="3172" y="318"/>
                </a:lnTo>
                <a:lnTo>
                  <a:pt x="3162" y="368"/>
                </a:lnTo>
                <a:lnTo>
                  <a:pt x="3152" y="418"/>
                </a:lnTo>
                <a:lnTo>
                  <a:pt x="3144" y="466"/>
                </a:lnTo>
                <a:lnTo>
                  <a:pt x="3144" y="466"/>
                </a:lnTo>
                <a:lnTo>
                  <a:pt x="3140" y="460"/>
                </a:lnTo>
                <a:lnTo>
                  <a:pt x="3136" y="452"/>
                </a:lnTo>
                <a:lnTo>
                  <a:pt x="3134" y="434"/>
                </a:lnTo>
                <a:lnTo>
                  <a:pt x="3134" y="414"/>
                </a:lnTo>
                <a:lnTo>
                  <a:pt x="3132" y="392"/>
                </a:lnTo>
                <a:lnTo>
                  <a:pt x="3132" y="392"/>
                </a:lnTo>
                <a:lnTo>
                  <a:pt x="3124" y="326"/>
                </a:lnTo>
                <a:lnTo>
                  <a:pt x="3118" y="254"/>
                </a:lnTo>
                <a:lnTo>
                  <a:pt x="3118" y="254"/>
                </a:lnTo>
                <a:lnTo>
                  <a:pt x="3124" y="254"/>
                </a:lnTo>
                <a:lnTo>
                  <a:pt x="3124" y="254"/>
                </a:lnTo>
                <a:lnTo>
                  <a:pt x="3124" y="248"/>
                </a:lnTo>
                <a:lnTo>
                  <a:pt x="3122" y="242"/>
                </a:lnTo>
                <a:lnTo>
                  <a:pt x="3118" y="232"/>
                </a:lnTo>
                <a:lnTo>
                  <a:pt x="3114" y="222"/>
                </a:lnTo>
                <a:lnTo>
                  <a:pt x="3110" y="210"/>
                </a:lnTo>
                <a:lnTo>
                  <a:pt x="3110" y="210"/>
                </a:lnTo>
                <a:lnTo>
                  <a:pt x="3104" y="216"/>
                </a:lnTo>
                <a:lnTo>
                  <a:pt x="3100" y="222"/>
                </a:lnTo>
                <a:lnTo>
                  <a:pt x="3100" y="228"/>
                </a:lnTo>
                <a:lnTo>
                  <a:pt x="3100" y="236"/>
                </a:lnTo>
                <a:lnTo>
                  <a:pt x="3100" y="252"/>
                </a:lnTo>
                <a:lnTo>
                  <a:pt x="3100" y="260"/>
                </a:lnTo>
                <a:lnTo>
                  <a:pt x="3100" y="266"/>
                </a:lnTo>
                <a:lnTo>
                  <a:pt x="3100" y="266"/>
                </a:lnTo>
                <a:lnTo>
                  <a:pt x="3102" y="270"/>
                </a:lnTo>
                <a:lnTo>
                  <a:pt x="3106" y="272"/>
                </a:lnTo>
                <a:lnTo>
                  <a:pt x="3106" y="272"/>
                </a:lnTo>
                <a:lnTo>
                  <a:pt x="3112" y="322"/>
                </a:lnTo>
                <a:lnTo>
                  <a:pt x="3114" y="372"/>
                </a:lnTo>
                <a:lnTo>
                  <a:pt x="3118" y="422"/>
                </a:lnTo>
                <a:lnTo>
                  <a:pt x="3126" y="470"/>
                </a:lnTo>
                <a:lnTo>
                  <a:pt x="3126" y="470"/>
                </a:lnTo>
                <a:lnTo>
                  <a:pt x="3126" y="524"/>
                </a:lnTo>
                <a:lnTo>
                  <a:pt x="3126" y="558"/>
                </a:lnTo>
                <a:lnTo>
                  <a:pt x="3124" y="574"/>
                </a:lnTo>
                <a:lnTo>
                  <a:pt x="3122" y="588"/>
                </a:lnTo>
                <a:lnTo>
                  <a:pt x="3122" y="588"/>
                </a:lnTo>
                <a:lnTo>
                  <a:pt x="3114" y="620"/>
                </a:lnTo>
                <a:lnTo>
                  <a:pt x="3108" y="656"/>
                </a:lnTo>
                <a:lnTo>
                  <a:pt x="3100" y="694"/>
                </a:lnTo>
                <a:lnTo>
                  <a:pt x="3096" y="710"/>
                </a:lnTo>
                <a:lnTo>
                  <a:pt x="3092" y="724"/>
                </a:lnTo>
                <a:lnTo>
                  <a:pt x="3092" y="724"/>
                </a:lnTo>
                <a:lnTo>
                  <a:pt x="3092" y="726"/>
                </a:lnTo>
                <a:lnTo>
                  <a:pt x="3096" y="726"/>
                </a:lnTo>
                <a:lnTo>
                  <a:pt x="3096" y="726"/>
                </a:lnTo>
                <a:lnTo>
                  <a:pt x="3088" y="756"/>
                </a:lnTo>
                <a:lnTo>
                  <a:pt x="3082" y="790"/>
                </a:lnTo>
                <a:lnTo>
                  <a:pt x="3068" y="864"/>
                </a:lnTo>
                <a:lnTo>
                  <a:pt x="3068" y="864"/>
                </a:lnTo>
                <a:lnTo>
                  <a:pt x="3062" y="868"/>
                </a:lnTo>
                <a:lnTo>
                  <a:pt x="3054" y="870"/>
                </a:lnTo>
                <a:lnTo>
                  <a:pt x="3044" y="870"/>
                </a:lnTo>
                <a:lnTo>
                  <a:pt x="3036" y="868"/>
                </a:lnTo>
                <a:lnTo>
                  <a:pt x="3036" y="868"/>
                </a:lnTo>
                <a:lnTo>
                  <a:pt x="3036" y="862"/>
                </a:lnTo>
                <a:lnTo>
                  <a:pt x="3034" y="852"/>
                </a:lnTo>
                <a:lnTo>
                  <a:pt x="3030" y="832"/>
                </a:lnTo>
                <a:lnTo>
                  <a:pt x="3024" y="810"/>
                </a:lnTo>
                <a:lnTo>
                  <a:pt x="3022" y="798"/>
                </a:lnTo>
                <a:lnTo>
                  <a:pt x="3022" y="788"/>
                </a:lnTo>
                <a:lnTo>
                  <a:pt x="3022" y="788"/>
                </a:lnTo>
                <a:lnTo>
                  <a:pt x="3030" y="784"/>
                </a:lnTo>
                <a:lnTo>
                  <a:pt x="3038" y="780"/>
                </a:lnTo>
                <a:lnTo>
                  <a:pt x="3046" y="776"/>
                </a:lnTo>
                <a:lnTo>
                  <a:pt x="3054" y="770"/>
                </a:lnTo>
                <a:lnTo>
                  <a:pt x="3054" y="770"/>
                </a:lnTo>
                <a:lnTo>
                  <a:pt x="3044" y="766"/>
                </a:lnTo>
                <a:lnTo>
                  <a:pt x="3038" y="762"/>
                </a:lnTo>
                <a:lnTo>
                  <a:pt x="3038" y="762"/>
                </a:lnTo>
                <a:lnTo>
                  <a:pt x="3040" y="758"/>
                </a:lnTo>
                <a:lnTo>
                  <a:pt x="3044" y="754"/>
                </a:lnTo>
                <a:lnTo>
                  <a:pt x="3054" y="750"/>
                </a:lnTo>
                <a:lnTo>
                  <a:pt x="3054" y="750"/>
                </a:lnTo>
                <a:lnTo>
                  <a:pt x="3038" y="746"/>
                </a:lnTo>
                <a:lnTo>
                  <a:pt x="3030" y="744"/>
                </a:lnTo>
                <a:lnTo>
                  <a:pt x="3024" y="740"/>
                </a:lnTo>
                <a:lnTo>
                  <a:pt x="3024" y="740"/>
                </a:lnTo>
                <a:lnTo>
                  <a:pt x="3022" y="746"/>
                </a:lnTo>
                <a:lnTo>
                  <a:pt x="3022" y="752"/>
                </a:lnTo>
                <a:lnTo>
                  <a:pt x="3022" y="758"/>
                </a:lnTo>
                <a:lnTo>
                  <a:pt x="3020" y="766"/>
                </a:lnTo>
                <a:lnTo>
                  <a:pt x="3020" y="766"/>
                </a:lnTo>
                <a:lnTo>
                  <a:pt x="3014" y="758"/>
                </a:lnTo>
                <a:lnTo>
                  <a:pt x="3010" y="750"/>
                </a:lnTo>
                <a:lnTo>
                  <a:pt x="3006" y="730"/>
                </a:lnTo>
                <a:lnTo>
                  <a:pt x="3006" y="730"/>
                </a:lnTo>
                <a:lnTo>
                  <a:pt x="2990" y="664"/>
                </a:lnTo>
                <a:lnTo>
                  <a:pt x="2982" y="630"/>
                </a:lnTo>
                <a:lnTo>
                  <a:pt x="2974" y="598"/>
                </a:lnTo>
                <a:lnTo>
                  <a:pt x="2974" y="598"/>
                </a:lnTo>
                <a:lnTo>
                  <a:pt x="2980" y="588"/>
                </a:lnTo>
                <a:lnTo>
                  <a:pt x="2984" y="578"/>
                </a:lnTo>
                <a:lnTo>
                  <a:pt x="2986" y="566"/>
                </a:lnTo>
                <a:lnTo>
                  <a:pt x="2992" y="556"/>
                </a:lnTo>
                <a:lnTo>
                  <a:pt x="2992" y="556"/>
                </a:lnTo>
                <a:lnTo>
                  <a:pt x="2998" y="558"/>
                </a:lnTo>
                <a:lnTo>
                  <a:pt x="3006" y="558"/>
                </a:lnTo>
                <a:lnTo>
                  <a:pt x="3006" y="558"/>
                </a:lnTo>
                <a:lnTo>
                  <a:pt x="3008" y="554"/>
                </a:lnTo>
                <a:lnTo>
                  <a:pt x="3008" y="550"/>
                </a:lnTo>
                <a:lnTo>
                  <a:pt x="3006" y="542"/>
                </a:lnTo>
                <a:lnTo>
                  <a:pt x="3004" y="532"/>
                </a:lnTo>
                <a:lnTo>
                  <a:pt x="3006" y="522"/>
                </a:lnTo>
                <a:lnTo>
                  <a:pt x="3006" y="522"/>
                </a:lnTo>
                <a:lnTo>
                  <a:pt x="3016" y="506"/>
                </a:lnTo>
                <a:lnTo>
                  <a:pt x="3022" y="492"/>
                </a:lnTo>
                <a:lnTo>
                  <a:pt x="3030" y="478"/>
                </a:lnTo>
                <a:lnTo>
                  <a:pt x="3040" y="462"/>
                </a:lnTo>
                <a:lnTo>
                  <a:pt x="3040" y="462"/>
                </a:lnTo>
                <a:lnTo>
                  <a:pt x="3048" y="462"/>
                </a:lnTo>
                <a:lnTo>
                  <a:pt x="3054" y="462"/>
                </a:lnTo>
                <a:lnTo>
                  <a:pt x="3060" y="462"/>
                </a:lnTo>
                <a:lnTo>
                  <a:pt x="3064" y="462"/>
                </a:lnTo>
                <a:lnTo>
                  <a:pt x="3064" y="462"/>
                </a:lnTo>
                <a:lnTo>
                  <a:pt x="3062" y="458"/>
                </a:lnTo>
                <a:lnTo>
                  <a:pt x="3062" y="456"/>
                </a:lnTo>
                <a:lnTo>
                  <a:pt x="3058" y="454"/>
                </a:lnTo>
                <a:lnTo>
                  <a:pt x="3058" y="454"/>
                </a:lnTo>
                <a:lnTo>
                  <a:pt x="3064" y="448"/>
                </a:lnTo>
                <a:lnTo>
                  <a:pt x="3070" y="442"/>
                </a:lnTo>
                <a:lnTo>
                  <a:pt x="3074" y="438"/>
                </a:lnTo>
                <a:lnTo>
                  <a:pt x="3076" y="434"/>
                </a:lnTo>
                <a:lnTo>
                  <a:pt x="3074" y="430"/>
                </a:lnTo>
                <a:lnTo>
                  <a:pt x="3074" y="430"/>
                </a:lnTo>
                <a:lnTo>
                  <a:pt x="3068" y="430"/>
                </a:lnTo>
                <a:lnTo>
                  <a:pt x="3066" y="432"/>
                </a:lnTo>
                <a:lnTo>
                  <a:pt x="3064" y="436"/>
                </a:lnTo>
                <a:lnTo>
                  <a:pt x="3060" y="438"/>
                </a:lnTo>
                <a:lnTo>
                  <a:pt x="3060" y="438"/>
                </a:lnTo>
                <a:lnTo>
                  <a:pt x="3058" y="436"/>
                </a:lnTo>
                <a:lnTo>
                  <a:pt x="3056" y="432"/>
                </a:lnTo>
                <a:lnTo>
                  <a:pt x="3058" y="424"/>
                </a:lnTo>
                <a:lnTo>
                  <a:pt x="3060" y="414"/>
                </a:lnTo>
                <a:lnTo>
                  <a:pt x="3062" y="408"/>
                </a:lnTo>
                <a:lnTo>
                  <a:pt x="3060" y="402"/>
                </a:lnTo>
                <a:lnTo>
                  <a:pt x="3060" y="402"/>
                </a:lnTo>
                <a:lnTo>
                  <a:pt x="3056" y="406"/>
                </a:lnTo>
                <a:lnTo>
                  <a:pt x="3054" y="410"/>
                </a:lnTo>
                <a:lnTo>
                  <a:pt x="3052" y="420"/>
                </a:lnTo>
                <a:lnTo>
                  <a:pt x="3052" y="430"/>
                </a:lnTo>
                <a:lnTo>
                  <a:pt x="3050" y="438"/>
                </a:lnTo>
                <a:lnTo>
                  <a:pt x="3050" y="438"/>
                </a:lnTo>
                <a:lnTo>
                  <a:pt x="3040" y="440"/>
                </a:lnTo>
                <a:lnTo>
                  <a:pt x="3032" y="442"/>
                </a:lnTo>
                <a:lnTo>
                  <a:pt x="3024" y="442"/>
                </a:lnTo>
                <a:lnTo>
                  <a:pt x="3016" y="438"/>
                </a:lnTo>
                <a:lnTo>
                  <a:pt x="3016" y="438"/>
                </a:lnTo>
                <a:lnTo>
                  <a:pt x="3014" y="420"/>
                </a:lnTo>
                <a:lnTo>
                  <a:pt x="3012" y="410"/>
                </a:lnTo>
                <a:lnTo>
                  <a:pt x="3008" y="402"/>
                </a:lnTo>
                <a:lnTo>
                  <a:pt x="3008" y="402"/>
                </a:lnTo>
                <a:lnTo>
                  <a:pt x="3008" y="406"/>
                </a:lnTo>
                <a:lnTo>
                  <a:pt x="3006" y="412"/>
                </a:lnTo>
                <a:lnTo>
                  <a:pt x="3010" y="422"/>
                </a:lnTo>
                <a:lnTo>
                  <a:pt x="3012" y="432"/>
                </a:lnTo>
                <a:lnTo>
                  <a:pt x="3012" y="436"/>
                </a:lnTo>
                <a:lnTo>
                  <a:pt x="3010" y="440"/>
                </a:lnTo>
                <a:lnTo>
                  <a:pt x="3010" y="440"/>
                </a:lnTo>
                <a:lnTo>
                  <a:pt x="3006" y="440"/>
                </a:lnTo>
                <a:lnTo>
                  <a:pt x="3004" y="442"/>
                </a:lnTo>
                <a:lnTo>
                  <a:pt x="3002" y="444"/>
                </a:lnTo>
                <a:lnTo>
                  <a:pt x="2998" y="444"/>
                </a:lnTo>
                <a:lnTo>
                  <a:pt x="2998" y="444"/>
                </a:lnTo>
                <a:lnTo>
                  <a:pt x="2998" y="448"/>
                </a:lnTo>
                <a:lnTo>
                  <a:pt x="3000" y="448"/>
                </a:lnTo>
                <a:lnTo>
                  <a:pt x="3002" y="450"/>
                </a:lnTo>
                <a:lnTo>
                  <a:pt x="3002" y="452"/>
                </a:lnTo>
                <a:lnTo>
                  <a:pt x="3002" y="452"/>
                </a:lnTo>
                <a:lnTo>
                  <a:pt x="2998" y="456"/>
                </a:lnTo>
                <a:lnTo>
                  <a:pt x="2994" y="460"/>
                </a:lnTo>
                <a:lnTo>
                  <a:pt x="2984" y="464"/>
                </a:lnTo>
                <a:lnTo>
                  <a:pt x="2980" y="466"/>
                </a:lnTo>
                <a:lnTo>
                  <a:pt x="2976" y="470"/>
                </a:lnTo>
                <a:lnTo>
                  <a:pt x="2976" y="474"/>
                </a:lnTo>
                <a:lnTo>
                  <a:pt x="2976" y="478"/>
                </a:lnTo>
                <a:lnTo>
                  <a:pt x="2976" y="478"/>
                </a:lnTo>
                <a:lnTo>
                  <a:pt x="2964" y="486"/>
                </a:lnTo>
                <a:lnTo>
                  <a:pt x="2958" y="490"/>
                </a:lnTo>
                <a:lnTo>
                  <a:pt x="2954" y="494"/>
                </a:lnTo>
                <a:lnTo>
                  <a:pt x="2954" y="494"/>
                </a:lnTo>
                <a:lnTo>
                  <a:pt x="2948" y="488"/>
                </a:lnTo>
                <a:lnTo>
                  <a:pt x="2944" y="482"/>
                </a:lnTo>
                <a:lnTo>
                  <a:pt x="2940" y="464"/>
                </a:lnTo>
                <a:lnTo>
                  <a:pt x="2934" y="450"/>
                </a:lnTo>
                <a:lnTo>
                  <a:pt x="2932" y="442"/>
                </a:lnTo>
                <a:lnTo>
                  <a:pt x="2926" y="438"/>
                </a:lnTo>
                <a:lnTo>
                  <a:pt x="2926" y="438"/>
                </a:lnTo>
                <a:lnTo>
                  <a:pt x="2926" y="434"/>
                </a:lnTo>
                <a:lnTo>
                  <a:pt x="2928" y="432"/>
                </a:lnTo>
                <a:lnTo>
                  <a:pt x="2928" y="428"/>
                </a:lnTo>
                <a:lnTo>
                  <a:pt x="2928" y="426"/>
                </a:lnTo>
                <a:lnTo>
                  <a:pt x="2928" y="426"/>
                </a:lnTo>
                <a:lnTo>
                  <a:pt x="2924" y="422"/>
                </a:lnTo>
                <a:lnTo>
                  <a:pt x="2918" y="420"/>
                </a:lnTo>
                <a:lnTo>
                  <a:pt x="2918" y="420"/>
                </a:lnTo>
                <a:lnTo>
                  <a:pt x="2924" y="410"/>
                </a:lnTo>
                <a:lnTo>
                  <a:pt x="2928" y="408"/>
                </a:lnTo>
                <a:lnTo>
                  <a:pt x="2934" y="406"/>
                </a:lnTo>
                <a:lnTo>
                  <a:pt x="2934" y="406"/>
                </a:lnTo>
                <a:lnTo>
                  <a:pt x="2936" y="412"/>
                </a:lnTo>
                <a:lnTo>
                  <a:pt x="2934" y="420"/>
                </a:lnTo>
                <a:lnTo>
                  <a:pt x="2934" y="420"/>
                </a:lnTo>
                <a:lnTo>
                  <a:pt x="2946" y="412"/>
                </a:lnTo>
                <a:lnTo>
                  <a:pt x="2958" y="404"/>
                </a:lnTo>
                <a:lnTo>
                  <a:pt x="2968" y="394"/>
                </a:lnTo>
                <a:lnTo>
                  <a:pt x="2972" y="386"/>
                </a:lnTo>
                <a:lnTo>
                  <a:pt x="2974" y="380"/>
                </a:lnTo>
                <a:lnTo>
                  <a:pt x="2974" y="380"/>
                </a:lnTo>
                <a:lnTo>
                  <a:pt x="2968" y="376"/>
                </a:lnTo>
                <a:lnTo>
                  <a:pt x="2962" y="374"/>
                </a:lnTo>
                <a:lnTo>
                  <a:pt x="2954" y="374"/>
                </a:lnTo>
                <a:lnTo>
                  <a:pt x="2948" y="372"/>
                </a:lnTo>
                <a:lnTo>
                  <a:pt x="2948" y="372"/>
                </a:lnTo>
                <a:lnTo>
                  <a:pt x="2942" y="376"/>
                </a:lnTo>
                <a:lnTo>
                  <a:pt x="2936" y="380"/>
                </a:lnTo>
                <a:lnTo>
                  <a:pt x="2932" y="384"/>
                </a:lnTo>
                <a:lnTo>
                  <a:pt x="2932" y="388"/>
                </a:lnTo>
                <a:lnTo>
                  <a:pt x="2932" y="392"/>
                </a:lnTo>
                <a:lnTo>
                  <a:pt x="2932" y="392"/>
                </a:lnTo>
                <a:lnTo>
                  <a:pt x="2920" y="398"/>
                </a:lnTo>
                <a:lnTo>
                  <a:pt x="2910" y="400"/>
                </a:lnTo>
                <a:lnTo>
                  <a:pt x="2910" y="400"/>
                </a:lnTo>
                <a:lnTo>
                  <a:pt x="2902" y="416"/>
                </a:lnTo>
                <a:lnTo>
                  <a:pt x="2894" y="430"/>
                </a:lnTo>
                <a:lnTo>
                  <a:pt x="2894" y="430"/>
                </a:lnTo>
                <a:lnTo>
                  <a:pt x="2894" y="446"/>
                </a:lnTo>
                <a:lnTo>
                  <a:pt x="2894" y="460"/>
                </a:lnTo>
                <a:lnTo>
                  <a:pt x="2894" y="472"/>
                </a:lnTo>
                <a:lnTo>
                  <a:pt x="2896" y="486"/>
                </a:lnTo>
                <a:lnTo>
                  <a:pt x="2896" y="486"/>
                </a:lnTo>
                <a:lnTo>
                  <a:pt x="2892" y="486"/>
                </a:lnTo>
                <a:lnTo>
                  <a:pt x="2890" y="486"/>
                </a:lnTo>
                <a:lnTo>
                  <a:pt x="2888" y="482"/>
                </a:lnTo>
                <a:lnTo>
                  <a:pt x="2888" y="478"/>
                </a:lnTo>
                <a:lnTo>
                  <a:pt x="2886" y="476"/>
                </a:lnTo>
                <a:lnTo>
                  <a:pt x="2884" y="476"/>
                </a:lnTo>
                <a:lnTo>
                  <a:pt x="2884" y="476"/>
                </a:lnTo>
                <a:lnTo>
                  <a:pt x="2878" y="448"/>
                </a:lnTo>
                <a:lnTo>
                  <a:pt x="2870" y="422"/>
                </a:lnTo>
                <a:lnTo>
                  <a:pt x="2862" y="394"/>
                </a:lnTo>
                <a:lnTo>
                  <a:pt x="2854" y="362"/>
                </a:lnTo>
                <a:lnTo>
                  <a:pt x="2854" y="362"/>
                </a:lnTo>
                <a:lnTo>
                  <a:pt x="2852" y="360"/>
                </a:lnTo>
                <a:lnTo>
                  <a:pt x="2850" y="360"/>
                </a:lnTo>
                <a:lnTo>
                  <a:pt x="2850" y="360"/>
                </a:lnTo>
                <a:lnTo>
                  <a:pt x="2846" y="338"/>
                </a:lnTo>
                <a:lnTo>
                  <a:pt x="2838" y="312"/>
                </a:lnTo>
                <a:lnTo>
                  <a:pt x="2820" y="260"/>
                </a:lnTo>
                <a:lnTo>
                  <a:pt x="2820" y="260"/>
                </a:lnTo>
                <a:lnTo>
                  <a:pt x="2830" y="256"/>
                </a:lnTo>
                <a:lnTo>
                  <a:pt x="2838" y="250"/>
                </a:lnTo>
                <a:lnTo>
                  <a:pt x="2838" y="250"/>
                </a:lnTo>
                <a:lnTo>
                  <a:pt x="2838" y="244"/>
                </a:lnTo>
                <a:lnTo>
                  <a:pt x="2834" y="240"/>
                </a:lnTo>
                <a:lnTo>
                  <a:pt x="2828" y="236"/>
                </a:lnTo>
                <a:lnTo>
                  <a:pt x="2822" y="236"/>
                </a:lnTo>
                <a:lnTo>
                  <a:pt x="2822" y="236"/>
                </a:lnTo>
                <a:lnTo>
                  <a:pt x="2822" y="236"/>
                </a:lnTo>
                <a:lnTo>
                  <a:pt x="2822" y="238"/>
                </a:lnTo>
                <a:lnTo>
                  <a:pt x="2822" y="240"/>
                </a:lnTo>
                <a:lnTo>
                  <a:pt x="2820" y="242"/>
                </a:lnTo>
                <a:lnTo>
                  <a:pt x="2820" y="242"/>
                </a:lnTo>
                <a:lnTo>
                  <a:pt x="2816" y="240"/>
                </a:lnTo>
                <a:lnTo>
                  <a:pt x="2816" y="236"/>
                </a:lnTo>
                <a:lnTo>
                  <a:pt x="2816" y="232"/>
                </a:lnTo>
                <a:lnTo>
                  <a:pt x="2820" y="230"/>
                </a:lnTo>
                <a:lnTo>
                  <a:pt x="2820" y="230"/>
                </a:lnTo>
                <a:lnTo>
                  <a:pt x="2814" y="226"/>
                </a:lnTo>
                <a:lnTo>
                  <a:pt x="2812" y="222"/>
                </a:lnTo>
                <a:lnTo>
                  <a:pt x="2808" y="216"/>
                </a:lnTo>
                <a:lnTo>
                  <a:pt x="2802" y="214"/>
                </a:lnTo>
                <a:lnTo>
                  <a:pt x="2802" y="214"/>
                </a:lnTo>
                <a:lnTo>
                  <a:pt x="2800" y="216"/>
                </a:lnTo>
                <a:lnTo>
                  <a:pt x="2798" y="220"/>
                </a:lnTo>
                <a:lnTo>
                  <a:pt x="2798" y="226"/>
                </a:lnTo>
                <a:lnTo>
                  <a:pt x="2800" y="232"/>
                </a:lnTo>
                <a:lnTo>
                  <a:pt x="2798" y="234"/>
                </a:lnTo>
                <a:lnTo>
                  <a:pt x="2796" y="236"/>
                </a:lnTo>
                <a:lnTo>
                  <a:pt x="2796" y="236"/>
                </a:lnTo>
                <a:lnTo>
                  <a:pt x="2800" y="238"/>
                </a:lnTo>
                <a:lnTo>
                  <a:pt x="2806" y="238"/>
                </a:lnTo>
                <a:lnTo>
                  <a:pt x="2806" y="238"/>
                </a:lnTo>
                <a:lnTo>
                  <a:pt x="2840" y="366"/>
                </a:lnTo>
                <a:lnTo>
                  <a:pt x="2858" y="430"/>
                </a:lnTo>
                <a:lnTo>
                  <a:pt x="2878" y="490"/>
                </a:lnTo>
                <a:lnTo>
                  <a:pt x="2878" y="490"/>
                </a:lnTo>
                <a:lnTo>
                  <a:pt x="2876" y="494"/>
                </a:lnTo>
                <a:lnTo>
                  <a:pt x="2878" y="496"/>
                </a:lnTo>
                <a:lnTo>
                  <a:pt x="2878" y="496"/>
                </a:lnTo>
                <a:lnTo>
                  <a:pt x="2884" y="514"/>
                </a:lnTo>
                <a:lnTo>
                  <a:pt x="2890" y="536"/>
                </a:lnTo>
                <a:lnTo>
                  <a:pt x="2894" y="562"/>
                </a:lnTo>
                <a:lnTo>
                  <a:pt x="2902" y="582"/>
                </a:lnTo>
                <a:lnTo>
                  <a:pt x="2902" y="582"/>
                </a:lnTo>
                <a:lnTo>
                  <a:pt x="2904" y="598"/>
                </a:lnTo>
                <a:lnTo>
                  <a:pt x="2908" y="618"/>
                </a:lnTo>
                <a:lnTo>
                  <a:pt x="2910" y="638"/>
                </a:lnTo>
                <a:lnTo>
                  <a:pt x="2910" y="656"/>
                </a:lnTo>
                <a:lnTo>
                  <a:pt x="2910" y="656"/>
                </a:lnTo>
                <a:lnTo>
                  <a:pt x="2902" y="656"/>
                </a:lnTo>
                <a:lnTo>
                  <a:pt x="2896" y="658"/>
                </a:lnTo>
                <a:lnTo>
                  <a:pt x="2890" y="660"/>
                </a:lnTo>
                <a:lnTo>
                  <a:pt x="2888" y="660"/>
                </a:lnTo>
                <a:lnTo>
                  <a:pt x="2884" y="658"/>
                </a:lnTo>
                <a:lnTo>
                  <a:pt x="2884" y="658"/>
                </a:lnTo>
                <a:lnTo>
                  <a:pt x="2880" y="660"/>
                </a:lnTo>
                <a:lnTo>
                  <a:pt x="2880" y="664"/>
                </a:lnTo>
                <a:lnTo>
                  <a:pt x="2878" y="670"/>
                </a:lnTo>
                <a:lnTo>
                  <a:pt x="2876" y="672"/>
                </a:lnTo>
                <a:lnTo>
                  <a:pt x="2876" y="672"/>
                </a:lnTo>
                <a:lnTo>
                  <a:pt x="2868" y="672"/>
                </a:lnTo>
                <a:lnTo>
                  <a:pt x="2864" y="674"/>
                </a:lnTo>
                <a:lnTo>
                  <a:pt x="2862" y="676"/>
                </a:lnTo>
                <a:lnTo>
                  <a:pt x="2862" y="676"/>
                </a:lnTo>
                <a:lnTo>
                  <a:pt x="2868" y="682"/>
                </a:lnTo>
                <a:lnTo>
                  <a:pt x="2876" y="688"/>
                </a:lnTo>
                <a:lnTo>
                  <a:pt x="2894" y="694"/>
                </a:lnTo>
                <a:lnTo>
                  <a:pt x="2910" y="702"/>
                </a:lnTo>
                <a:lnTo>
                  <a:pt x="2916" y="706"/>
                </a:lnTo>
                <a:lnTo>
                  <a:pt x="2922" y="714"/>
                </a:lnTo>
                <a:lnTo>
                  <a:pt x="2922" y="714"/>
                </a:lnTo>
                <a:lnTo>
                  <a:pt x="2924" y="752"/>
                </a:lnTo>
                <a:lnTo>
                  <a:pt x="2930" y="790"/>
                </a:lnTo>
                <a:lnTo>
                  <a:pt x="2934" y="830"/>
                </a:lnTo>
                <a:lnTo>
                  <a:pt x="2938" y="872"/>
                </a:lnTo>
                <a:lnTo>
                  <a:pt x="2938" y="872"/>
                </a:lnTo>
                <a:lnTo>
                  <a:pt x="2700" y="874"/>
                </a:lnTo>
                <a:lnTo>
                  <a:pt x="2452" y="874"/>
                </a:lnTo>
                <a:lnTo>
                  <a:pt x="2452" y="874"/>
                </a:lnTo>
                <a:lnTo>
                  <a:pt x="2448" y="852"/>
                </a:lnTo>
                <a:lnTo>
                  <a:pt x="2448" y="830"/>
                </a:lnTo>
                <a:lnTo>
                  <a:pt x="2448" y="806"/>
                </a:lnTo>
                <a:lnTo>
                  <a:pt x="2446" y="786"/>
                </a:lnTo>
                <a:lnTo>
                  <a:pt x="2446" y="786"/>
                </a:lnTo>
                <a:lnTo>
                  <a:pt x="2456" y="782"/>
                </a:lnTo>
                <a:lnTo>
                  <a:pt x="2464" y="776"/>
                </a:lnTo>
                <a:lnTo>
                  <a:pt x="2464" y="776"/>
                </a:lnTo>
                <a:lnTo>
                  <a:pt x="2462" y="774"/>
                </a:lnTo>
                <a:lnTo>
                  <a:pt x="2460" y="776"/>
                </a:lnTo>
                <a:lnTo>
                  <a:pt x="2458" y="776"/>
                </a:lnTo>
                <a:lnTo>
                  <a:pt x="2456" y="774"/>
                </a:lnTo>
                <a:lnTo>
                  <a:pt x="2456" y="774"/>
                </a:lnTo>
                <a:lnTo>
                  <a:pt x="2458" y="768"/>
                </a:lnTo>
                <a:lnTo>
                  <a:pt x="2458" y="764"/>
                </a:lnTo>
                <a:lnTo>
                  <a:pt x="2458" y="758"/>
                </a:lnTo>
                <a:lnTo>
                  <a:pt x="2460" y="754"/>
                </a:lnTo>
                <a:lnTo>
                  <a:pt x="2460" y="754"/>
                </a:lnTo>
                <a:lnTo>
                  <a:pt x="2462" y="756"/>
                </a:lnTo>
                <a:lnTo>
                  <a:pt x="2464" y="758"/>
                </a:lnTo>
                <a:lnTo>
                  <a:pt x="2466" y="758"/>
                </a:lnTo>
                <a:lnTo>
                  <a:pt x="2466" y="758"/>
                </a:lnTo>
                <a:lnTo>
                  <a:pt x="2466" y="754"/>
                </a:lnTo>
                <a:lnTo>
                  <a:pt x="2468" y="750"/>
                </a:lnTo>
                <a:lnTo>
                  <a:pt x="2468" y="748"/>
                </a:lnTo>
                <a:lnTo>
                  <a:pt x="2468" y="748"/>
                </a:lnTo>
                <a:lnTo>
                  <a:pt x="2466" y="746"/>
                </a:lnTo>
                <a:lnTo>
                  <a:pt x="2466" y="746"/>
                </a:lnTo>
                <a:lnTo>
                  <a:pt x="2464" y="746"/>
                </a:lnTo>
                <a:lnTo>
                  <a:pt x="2464" y="746"/>
                </a:lnTo>
                <a:lnTo>
                  <a:pt x="2464" y="744"/>
                </a:lnTo>
                <a:lnTo>
                  <a:pt x="2466" y="746"/>
                </a:lnTo>
                <a:lnTo>
                  <a:pt x="2466" y="746"/>
                </a:lnTo>
                <a:lnTo>
                  <a:pt x="2468" y="744"/>
                </a:lnTo>
                <a:lnTo>
                  <a:pt x="2468" y="744"/>
                </a:lnTo>
                <a:lnTo>
                  <a:pt x="2468" y="740"/>
                </a:lnTo>
                <a:lnTo>
                  <a:pt x="2466" y="736"/>
                </a:lnTo>
                <a:lnTo>
                  <a:pt x="2462" y="726"/>
                </a:lnTo>
                <a:lnTo>
                  <a:pt x="2462" y="726"/>
                </a:lnTo>
                <a:lnTo>
                  <a:pt x="2462" y="724"/>
                </a:lnTo>
                <a:lnTo>
                  <a:pt x="2466" y="722"/>
                </a:lnTo>
                <a:lnTo>
                  <a:pt x="2468" y="722"/>
                </a:lnTo>
                <a:lnTo>
                  <a:pt x="2468" y="718"/>
                </a:lnTo>
                <a:lnTo>
                  <a:pt x="2468" y="718"/>
                </a:lnTo>
                <a:lnTo>
                  <a:pt x="2464" y="716"/>
                </a:lnTo>
                <a:lnTo>
                  <a:pt x="2458" y="714"/>
                </a:lnTo>
                <a:lnTo>
                  <a:pt x="2450" y="714"/>
                </a:lnTo>
                <a:lnTo>
                  <a:pt x="2446" y="714"/>
                </a:lnTo>
                <a:lnTo>
                  <a:pt x="2446" y="714"/>
                </a:lnTo>
                <a:lnTo>
                  <a:pt x="2446" y="704"/>
                </a:lnTo>
                <a:lnTo>
                  <a:pt x="2448" y="700"/>
                </a:lnTo>
                <a:lnTo>
                  <a:pt x="2448" y="694"/>
                </a:lnTo>
                <a:lnTo>
                  <a:pt x="2448" y="688"/>
                </a:lnTo>
                <a:lnTo>
                  <a:pt x="2448" y="688"/>
                </a:lnTo>
                <a:lnTo>
                  <a:pt x="2452" y="688"/>
                </a:lnTo>
                <a:lnTo>
                  <a:pt x="2452" y="686"/>
                </a:lnTo>
                <a:lnTo>
                  <a:pt x="2454" y="684"/>
                </a:lnTo>
                <a:lnTo>
                  <a:pt x="2456" y="682"/>
                </a:lnTo>
                <a:lnTo>
                  <a:pt x="2456" y="682"/>
                </a:lnTo>
                <a:lnTo>
                  <a:pt x="2454" y="678"/>
                </a:lnTo>
                <a:lnTo>
                  <a:pt x="2452" y="674"/>
                </a:lnTo>
                <a:lnTo>
                  <a:pt x="2452" y="664"/>
                </a:lnTo>
                <a:lnTo>
                  <a:pt x="2454" y="654"/>
                </a:lnTo>
                <a:lnTo>
                  <a:pt x="2458" y="646"/>
                </a:lnTo>
                <a:lnTo>
                  <a:pt x="2458" y="646"/>
                </a:lnTo>
                <a:lnTo>
                  <a:pt x="2456" y="640"/>
                </a:lnTo>
                <a:lnTo>
                  <a:pt x="2454" y="636"/>
                </a:lnTo>
                <a:lnTo>
                  <a:pt x="2450" y="632"/>
                </a:lnTo>
                <a:lnTo>
                  <a:pt x="2448" y="626"/>
                </a:lnTo>
                <a:lnTo>
                  <a:pt x="2448" y="626"/>
                </a:lnTo>
                <a:lnTo>
                  <a:pt x="2436" y="626"/>
                </a:lnTo>
                <a:lnTo>
                  <a:pt x="2422" y="626"/>
                </a:lnTo>
                <a:lnTo>
                  <a:pt x="2398" y="626"/>
                </a:lnTo>
                <a:lnTo>
                  <a:pt x="2372" y="630"/>
                </a:lnTo>
                <a:lnTo>
                  <a:pt x="2346" y="630"/>
                </a:lnTo>
                <a:lnTo>
                  <a:pt x="2346" y="630"/>
                </a:lnTo>
                <a:lnTo>
                  <a:pt x="2344" y="632"/>
                </a:lnTo>
                <a:lnTo>
                  <a:pt x="2342" y="636"/>
                </a:lnTo>
                <a:lnTo>
                  <a:pt x="2340" y="642"/>
                </a:lnTo>
                <a:lnTo>
                  <a:pt x="2340" y="642"/>
                </a:lnTo>
                <a:lnTo>
                  <a:pt x="2336" y="640"/>
                </a:lnTo>
                <a:lnTo>
                  <a:pt x="2334" y="636"/>
                </a:lnTo>
                <a:lnTo>
                  <a:pt x="2334" y="632"/>
                </a:lnTo>
                <a:lnTo>
                  <a:pt x="2332" y="628"/>
                </a:lnTo>
                <a:lnTo>
                  <a:pt x="2332" y="628"/>
                </a:lnTo>
                <a:lnTo>
                  <a:pt x="2308" y="628"/>
                </a:lnTo>
                <a:lnTo>
                  <a:pt x="2298" y="626"/>
                </a:lnTo>
                <a:lnTo>
                  <a:pt x="2288" y="622"/>
                </a:lnTo>
                <a:lnTo>
                  <a:pt x="2288" y="622"/>
                </a:lnTo>
                <a:lnTo>
                  <a:pt x="2284" y="626"/>
                </a:lnTo>
                <a:lnTo>
                  <a:pt x="2280" y="628"/>
                </a:lnTo>
                <a:lnTo>
                  <a:pt x="2280" y="628"/>
                </a:lnTo>
                <a:lnTo>
                  <a:pt x="2266" y="628"/>
                </a:lnTo>
                <a:lnTo>
                  <a:pt x="2260" y="628"/>
                </a:lnTo>
                <a:lnTo>
                  <a:pt x="2256" y="630"/>
                </a:lnTo>
                <a:lnTo>
                  <a:pt x="2252" y="636"/>
                </a:lnTo>
                <a:lnTo>
                  <a:pt x="2250" y="644"/>
                </a:lnTo>
                <a:lnTo>
                  <a:pt x="2250" y="666"/>
                </a:lnTo>
                <a:lnTo>
                  <a:pt x="2250" y="676"/>
                </a:lnTo>
                <a:lnTo>
                  <a:pt x="2248" y="684"/>
                </a:lnTo>
                <a:lnTo>
                  <a:pt x="2248" y="684"/>
                </a:lnTo>
                <a:lnTo>
                  <a:pt x="2252" y="688"/>
                </a:lnTo>
                <a:lnTo>
                  <a:pt x="2254" y="690"/>
                </a:lnTo>
                <a:lnTo>
                  <a:pt x="2256" y="690"/>
                </a:lnTo>
                <a:lnTo>
                  <a:pt x="2256" y="690"/>
                </a:lnTo>
                <a:lnTo>
                  <a:pt x="2252" y="696"/>
                </a:lnTo>
                <a:lnTo>
                  <a:pt x="2246" y="702"/>
                </a:lnTo>
                <a:lnTo>
                  <a:pt x="2242" y="708"/>
                </a:lnTo>
                <a:lnTo>
                  <a:pt x="2238" y="716"/>
                </a:lnTo>
                <a:lnTo>
                  <a:pt x="2238" y="716"/>
                </a:lnTo>
                <a:lnTo>
                  <a:pt x="2232" y="714"/>
                </a:lnTo>
                <a:lnTo>
                  <a:pt x="2226" y="716"/>
                </a:lnTo>
                <a:lnTo>
                  <a:pt x="2214" y="718"/>
                </a:lnTo>
                <a:lnTo>
                  <a:pt x="2214" y="718"/>
                </a:lnTo>
                <a:lnTo>
                  <a:pt x="2214" y="722"/>
                </a:lnTo>
                <a:lnTo>
                  <a:pt x="2218" y="724"/>
                </a:lnTo>
                <a:lnTo>
                  <a:pt x="2220" y="726"/>
                </a:lnTo>
                <a:lnTo>
                  <a:pt x="2226" y="726"/>
                </a:lnTo>
                <a:lnTo>
                  <a:pt x="2226" y="726"/>
                </a:lnTo>
                <a:lnTo>
                  <a:pt x="2218" y="730"/>
                </a:lnTo>
                <a:lnTo>
                  <a:pt x="2216" y="734"/>
                </a:lnTo>
                <a:lnTo>
                  <a:pt x="2214" y="738"/>
                </a:lnTo>
                <a:lnTo>
                  <a:pt x="2214" y="738"/>
                </a:lnTo>
                <a:lnTo>
                  <a:pt x="2220" y="742"/>
                </a:lnTo>
                <a:lnTo>
                  <a:pt x="2220" y="742"/>
                </a:lnTo>
                <a:lnTo>
                  <a:pt x="2218" y="754"/>
                </a:lnTo>
                <a:lnTo>
                  <a:pt x="2220" y="770"/>
                </a:lnTo>
                <a:lnTo>
                  <a:pt x="2224" y="776"/>
                </a:lnTo>
                <a:lnTo>
                  <a:pt x="2228" y="782"/>
                </a:lnTo>
                <a:lnTo>
                  <a:pt x="2234" y="788"/>
                </a:lnTo>
                <a:lnTo>
                  <a:pt x="2240" y="790"/>
                </a:lnTo>
                <a:lnTo>
                  <a:pt x="2240" y="790"/>
                </a:lnTo>
                <a:lnTo>
                  <a:pt x="2240" y="798"/>
                </a:lnTo>
                <a:lnTo>
                  <a:pt x="2238" y="806"/>
                </a:lnTo>
                <a:lnTo>
                  <a:pt x="2240" y="826"/>
                </a:lnTo>
                <a:lnTo>
                  <a:pt x="2240" y="850"/>
                </a:lnTo>
                <a:lnTo>
                  <a:pt x="2240" y="872"/>
                </a:lnTo>
                <a:lnTo>
                  <a:pt x="2240" y="872"/>
                </a:lnTo>
                <a:lnTo>
                  <a:pt x="2162" y="876"/>
                </a:lnTo>
                <a:lnTo>
                  <a:pt x="2076" y="880"/>
                </a:lnTo>
                <a:lnTo>
                  <a:pt x="1988" y="880"/>
                </a:lnTo>
                <a:lnTo>
                  <a:pt x="1902" y="878"/>
                </a:lnTo>
                <a:lnTo>
                  <a:pt x="1902" y="878"/>
                </a:lnTo>
                <a:lnTo>
                  <a:pt x="1890" y="882"/>
                </a:lnTo>
                <a:lnTo>
                  <a:pt x="1876" y="884"/>
                </a:lnTo>
                <a:lnTo>
                  <a:pt x="1864" y="884"/>
                </a:lnTo>
                <a:lnTo>
                  <a:pt x="1854" y="882"/>
                </a:lnTo>
                <a:lnTo>
                  <a:pt x="1854" y="882"/>
                </a:lnTo>
                <a:lnTo>
                  <a:pt x="1854" y="880"/>
                </a:lnTo>
                <a:lnTo>
                  <a:pt x="1856" y="874"/>
                </a:lnTo>
                <a:lnTo>
                  <a:pt x="1854" y="864"/>
                </a:lnTo>
                <a:lnTo>
                  <a:pt x="1854" y="864"/>
                </a:lnTo>
                <a:lnTo>
                  <a:pt x="1860" y="864"/>
                </a:lnTo>
                <a:lnTo>
                  <a:pt x="1862" y="860"/>
                </a:lnTo>
                <a:lnTo>
                  <a:pt x="1862" y="856"/>
                </a:lnTo>
                <a:lnTo>
                  <a:pt x="1862" y="852"/>
                </a:lnTo>
                <a:lnTo>
                  <a:pt x="1862" y="852"/>
                </a:lnTo>
                <a:lnTo>
                  <a:pt x="1860" y="850"/>
                </a:lnTo>
                <a:lnTo>
                  <a:pt x="1858" y="850"/>
                </a:lnTo>
                <a:lnTo>
                  <a:pt x="1854" y="850"/>
                </a:lnTo>
                <a:lnTo>
                  <a:pt x="1852" y="850"/>
                </a:lnTo>
                <a:lnTo>
                  <a:pt x="1852" y="850"/>
                </a:lnTo>
                <a:lnTo>
                  <a:pt x="1850" y="846"/>
                </a:lnTo>
                <a:lnTo>
                  <a:pt x="1852" y="844"/>
                </a:lnTo>
                <a:lnTo>
                  <a:pt x="1854" y="844"/>
                </a:lnTo>
                <a:lnTo>
                  <a:pt x="1854" y="842"/>
                </a:lnTo>
                <a:lnTo>
                  <a:pt x="1854" y="842"/>
                </a:lnTo>
                <a:lnTo>
                  <a:pt x="1852" y="834"/>
                </a:lnTo>
                <a:lnTo>
                  <a:pt x="1852" y="834"/>
                </a:lnTo>
                <a:lnTo>
                  <a:pt x="1842" y="834"/>
                </a:lnTo>
                <a:lnTo>
                  <a:pt x="1836" y="834"/>
                </a:lnTo>
                <a:lnTo>
                  <a:pt x="1822" y="832"/>
                </a:lnTo>
                <a:lnTo>
                  <a:pt x="1810" y="828"/>
                </a:lnTo>
                <a:lnTo>
                  <a:pt x="1804" y="828"/>
                </a:lnTo>
                <a:lnTo>
                  <a:pt x="1798" y="828"/>
                </a:lnTo>
                <a:lnTo>
                  <a:pt x="1798" y="828"/>
                </a:lnTo>
                <a:lnTo>
                  <a:pt x="1796" y="822"/>
                </a:lnTo>
                <a:lnTo>
                  <a:pt x="1794" y="820"/>
                </a:lnTo>
                <a:lnTo>
                  <a:pt x="1790" y="818"/>
                </a:lnTo>
                <a:lnTo>
                  <a:pt x="1790" y="818"/>
                </a:lnTo>
                <a:lnTo>
                  <a:pt x="1792" y="812"/>
                </a:lnTo>
                <a:lnTo>
                  <a:pt x="1792" y="804"/>
                </a:lnTo>
                <a:lnTo>
                  <a:pt x="1794" y="798"/>
                </a:lnTo>
                <a:lnTo>
                  <a:pt x="1796" y="796"/>
                </a:lnTo>
                <a:lnTo>
                  <a:pt x="1800" y="794"/>
                </a:lnTo>
                <a:lnTo>
                  <a:pt x="1800" y="794"/>
                </a:lnTo>
                <a:lnTo>
                  <a:pt x="1808" y="748"/>
                </a:lnTo>
                <a:lnTo>
                  <a:pt x="1820" y="704"/>
                </a:lnTo>
                <a:lnTo>
                  <a:pt x="1846" y="616"/>
                </a:lnTo>
                <a:lnTo>
                  <a:pt x="1846" y="616"/>
                </a:lnTo>
                <a:lnTo>
                  <a:pt x="1868" y="530"/>
                </a:lnTo>
                <a:lnTo>
                  <a:pt x="1888" y="442"/>
                </a:lnTo>
                <a:lnTo>
                  <a:pt x="1910" y="358"/>
                </a:lnTo>
                <a:lnTo>
                  <a:pt x="1932" y="276"/>
                </a:lnTo>
                <a:lnTo>
                  <a:pt x="1932" y="276"/>
                </a:lnTo>
                <a:lnTo>
                  <a:pt x="1936" y="276"/>
                </a:lnTo>
                <a:lnTo>
                  <a:pt x="1938" y="282"/>
                </a:lnTo>
                <a:lnTo>
                  <a:pt x="1938" y="282"/>
                </a:lnTo>
                <a:lnTo>
                  <a:pt x="1942" y="280"/>
                </a:lnTo>
                <a:lnTo>
                  <a:pt x="1944" y="276"/>
                </a:lnTo>
                <a:lnTo>
                  <a:pt x="1946" y="270"/>
                </a:lnTo>
                <a:lnTo>
                  <a:pt x="1944" y="266"/>
                </a:lnTo>
                <a:lnTo>
                  <a:pt x="1944" y="266"/>
                </a:lnTo>
                <a:lnTo>
                  <a:pt x="1940" y="266"/>
                </a:lnTo>
                <a:lnTo>
                  <a:pt x="1938" y="268"/>
                </a:lnTo>
                <a:lnTo>
                  <a:pt x="1936" y="270"/>
                </a:lnTo>
                <a:lnTo>
                  <a:pt x="1934" y="268"/>
                </a:lnTo>
                <a:lnTo>
                  <a:pt x="1934" y="268"/>
                </a:lnTo>
                <a:lnTo>
                  <a:pt x="1936" y="258"/>
                </a:lnTo>
                <a:lnTo>
                  <a:pt x="1938" y="254"/>
                </a:lnTo>
                <a:lnTo>
                  <a:pt x="1938" y="248"/>
                </a:lnTo>
                <a:lnTo>
                  <a:pt x="1938" y="248"/>
                </a:lnTo>
                <a:lnTo>
                  <a:pt x="1946" y="248"/>
                </a:lnTo>
                <a:lnTo>
                  <a:pt x="1946" y="248"/>
                </a:lnTo>
                <a:lnTo>
                  <a:pt x="1942" y="238"/>
                </a:lnTo>
                <a:lnTo>
                  <a:pt x="1942" y="226"/>
                </a:lnTo>
                <a:lnTo>
                  <a:pt x="1942" y="226"/>
                </a:lnTo>
                <a:lnTo>
                  <a:pt x="1938" y="226"/>
                </a:lnTo>
                <a:lnTo>
                  <a:pt x="1936" y="224"/>
                </a:lnTo>
                <a:lnTo>
                  <a:pt x="1936" y="224"/>
                </a:lnTo>
                <a:lnTo>
                  <a:pt x="1928" y="234"/>
                </a:lnTo>
                <a:lnTo>
                  <a:pt x="1924" y="238"/>
                </a:lnTo>
                <a:lnTo>
                  <a:pt x="1918" y="242"/>
                </a:lnTo>
                <a:lnTo>
                  <a:pt x="1918" y="242"/>
                </a:lnTo>
                <a:lnTo>
                  <a:pt x="1920" y="244"/>
                </a:lnTo>
                <a:lnTo>
                  <a:pt x="1922" y="246"/>
                </a:lnTo>
                <a:lnTo>
                  <a:pt x="1924" y="246"/>
                </a:lnTo>
                <a:lnTo>
                  <a:pt x="1926" y="246"/>
                </a:lnTo>
                <a:lnTo>
                  <a:pt x="1926" y="246"/>
                </a:lnTo>
                <a:lnTo>
                  <a:pt x="1918" y="248"/>
                </a:lnTo>
                <a:lnTo>
                  <a:pt x="1912" y="250"/>
                </a:lnTo>
                <a:lnTo>
                  <a:pt x="1908" y="252"/>
                </a:lnTo>
                <a:lnTo>
                  <a:pt x="1906" y="254"/>
                </a:lnTo>
                <a:lnTo>
                  <a:pt x="1904" y="258"/>
                </a:lnTo>
                <a:lnTo>
                  <a:pt x="1904" y="264"/>
                </a:lnTo>
                <a:lnTo>
                  <a:pt x="1904" y="264"/>
                </a:lnTo>
                <a:lnTo>
                  <a:pt x="1912" y="264"/>
                </a:lnTo>
                <a:lnTo>
                  <a:pt x="1916" y="260"/>
                </a:lnTo>
                <a:lnTo>
                  <a:pt x="1920" y="252"/>
                </a:lnTo>
                <a:lnTo>
                  <a:pt x="1920" y="252"/>
                </a:lnTo>
                <a:lnTo>
                  <a:pt x="1922" y="260"/>
                </a:lnTo>
                <a:lnTo>
                  <a:pt x="1920" y="270"/>
                </a:lnTo>
                <a:lnTo>
                  <a:pt x="1918" y="288"/>
                </a:lnTo>
                <a:lnTo>
                  <a:pt x="1908" y="322"/>
                </a:lnTo>
                <a:lnTo>
                  <a:pt x="1908" y="322"/>
                </a:lnTo>
                <a:lnTo>
                  <a:pt x="1898" y="360"/>
                </a:lnTo>
                <a:lnTo>
                  <a:pt x="1884" y="400"/>
                </a:lnTo>
                <a:lnTo>
                  <a:pt x="1884" y="400"/>
                </a:lnTo>
                <a:lnTo>
                  <a:pt x="1872" y="450"/>
                </a:lnTo>
                <a:lnTo>
                  <a:pt x="1862" y="490"/>
                </a:lnTo>
                <a:lnTo>
                  <a:pt x="1850" y="530"/>
                </a:lnTo>
                <a:lnTo>
                  <a:pt x="1840" y="580"/>
                </a:lnTo>
                <a:lnTo>
                  <a:pt x="1840" y="580"/>
                </a:lnTo>
                <a:lnTo>
                  <a:pt x="1828" y="616"/>
                </a:lnTo>
                <a:lnTo>
                  <a:pt x="1818" y="656"/>
                </a:lnTo>
                <a:lnTo>
                  <a:pt x="1806" y="698"/>
                </a:lnTo>
                <a:lnTo>
                  <a:pt x="1796" y="732"/>
                </a:lnTo>
                <a:lnTo>
                  <a:pt x="1796" y="732"/>
                </a:lnTo>
                <a:lnTo>
                  <a:pt x="1782" y="732"/>
                </a:lnTo>
                <a:lnTo>
                  <a:pt x="1782" y="732"/>
                </a:lnTo>
                <a:lnTo>
                  <a:pt x="1778" y="724"/>
                </a:lnTo>
                <a:lnTo>
                  <a:pt x="1778" y="720"/>
                </a:lnTo>
                <a:lnTo>
                  <a:pt x="1780" y="716"/>
                </a:lnTo>
                <a:lnTo>
                  <a:pt x="1780" y="716"/>
                </a:lnTo>
                <a:lnTo>
                  <a:pt x="1778" y="714"/>
                </a:lnTo>
                <a:lnTo>
                  <a:pt x="1776" y="714"/>
                </a:lnTo>
                <a:lnTo>
                  <a:pt x="1776" y="714"/>
                </a:lnTo>
                <a:lnTo>
                  <a:pt x="1776" y="650"/>
                </a:lnTo>
                <a:lnTo>
                  <a:pt x="1774" y="588"/>
                </a:lnTo>
                <a:lnTo>
                  <a:pt x="1768" y="476"/>
                </a:lnTo>
                <a:lnTo>
                  <a:pt x="1768" y="476"/>
                </a:lnTo>
                <a:lnTo>
                  <a:pt x="1770" y="470"/>
                </a:lnTo>
                <a:lnTo>
                  <a:pt x="1770" y="466"/>
                </a:lnTo>
                <a:lnTo>
                  <a:pt x="1772" y="462"/>
                </a:lnTo>
                <a:lnTo>
                  <a:pt x="1770" y="456"/>
                </a:lnTo>
                <a:lnTo>
                  <a:pt x="1770" y="456"/>
                </a:lnTo>
                <a:lnTo>
                  <a:pt x="1768" y="454"/>
                </a:lnTo>
                <a:lnTo>
                  <a:pt x="1768" y="454"/>
                </a:lnTo>
                <a:lnTo>
                  <a:pt x="1770" y="450"/>
                </a:lnTo>
                <a:lnTo>
                  <a:pt x="1770" y="450"/>
                </a:lnTo>
                <a:lnTo>
                  <a:pt x="1768" y="448"/>
                </a:lnTo>
                <a:lnTo>
                  <a:pt x="1764" y="446"/>
                </a:lnTo>
                <a:lnTo>
                  <a:pt x="1756" y="446"/>
                </a:lnTo>
                <a:lnTo>
                  <a:pt x="1756" y="446"/>
                </a:lnTo>
                <a:lnTo>
                  <a:pt x="1754" y="450"/>
                </a:lnTo>
                <a:lnTo>
                  <a:pt x="1752" y="456"/>
                </a:lnTo>
                <a:lnTo>
                  <a:pt x="1748" y="458"/>
                </a:lnTo>
                <a:lnTo>
                  <a:pt x="1740" y="456"/>
                </a:lnTo>
                <a:lnTo>
                  <a:pt x="1740" y="456"/>
                </a:lnTo>
                <a:lnTo>
                  <a:pt x="1740" y="446"/>
                </a:lnTo>
                <a:lnTo>
                  <a:pt x="1740" y="438"/>
                </a:lnTo>
                <a:lnTo>
                  <a:pt x="1744" y="426"/>
                </a:lnTo>
                <a:lnTo>
                  <a:pt x="1744" y="426"/>
                </a:lnTo>
                <a:lnTo>
                  <a:pt x="1740" y="428"/>
                </a:lnTo>
                <a:lnTo>
                  <a:pt x="1738" y="432"/>
                </a:lnTo>
                <a:lnTo>
                  <a:pt x="1736" y="438"/>
                </a:lnTo>
                <a:lnTo>
                  <a:pt x="1734" y="458"/>
                </a:lnTo>
                <a:lnTo>
                  <a:pt x="1734" y="458"/>
                </a:lnTo>
                <a:lnTo>
                  <a:pt x="1726" y="462"/>
                </a:lnTo>
                <a:lnTo>
                  <a:pt x="1716" y="462"/>
                </a:lnTo>
                <a:lnTo>
                  <a:pt x="1716" y="462"/>
                </a:lnTo>
                <a:lnTo>
                  <a:pt x="1714" y="468"/>
                </a:lnTo>
                <a:lnTo>
                  <a:pt x="1714" y="474"/>
                </a:lnTo>
                <a:lnTo>
                  <a:pt x="1714" y="480"/>
                </a:lnTo>
                <a:lnTo>
                  <a:pt x="1716" y="488"/>
                </a:lnTo>
                <a:lnTo>
                  <a:pt x="1716" y="488"/>
                </a:lnTo>
                <a:lnTo>
                  <a:pt x="1720" y="486"/>
                </a:lnTo>
                <a:lnTo>
                  <a:pt x="1724" y="488"/>
                </a:lnTo>
                <a:lnTo>
                  <a:pt x="1728" y="490"/>
                </a:lnTo>
                <a:lnTo>
                  <a:pt x="1734" y="490"/>
                </a:lnTo>
                <a:lnTo>
                  <a:pt x="1734" y="490"/>
                </a:lnTo>
                <a:lnTo>
                  <a:pt x="1738" y="502"/>
                </a:lnTo>
                <a:lnTo>
                  <a:pt x="1740" y="516"/>
                </a:lnTo>
                <a:lnTo>
                  <a:pt x="1740" y="552"/>
                </a:lnTo>
                <a:lnTo>
                  <a:pt x="1740" y="622"/>
                </a:lnTo>
                <a:lnTo>
                  <a:pt x="1740" y="622"/>
                </a:lnTo>
                <a:lnTo>
                  <a:pt x="1738" y="660"/>
                </a:lnTo>
                <a:lnTo>
                  <a:pt x="1736" y="696"/>
                </a:lnTo>
                <a:lnTo>
                  <a:pt x="1736" y="696"/>
                </a:lnTo>
                <a:lnTo>
                  <a:pt x="1738" y="698"/>
                </a:lnTo>
                <a:lnTo>
                  <a:pt x="1740" y="698"/>
                </a:lnTo>
                <a:lnTo>
                  <a:pt x="1740" y="698"/>
                </a:lnTo>
                <a:lnTo>
                  <a:pt x="1738" y="702"/>
                </a:lnTo>
                <a:lnTo>
                  <a:pt x="1736" y="706"/>
                </a:lnTo>
                <a:lnTo>
                  <a:pt x="1736" y="716"/>
                </a:lnTo>
                <a:lnTo>
                  <a:pt x="1738" y="724"/>
                </a:lnTo>
                <a:lnTo>
                  <a:pt x="1736" y="728"/>
                </a:lnTo>
                <a:lnTo>
                  <a:pt x="1734" y="730"/>
                </a:lnTo>
                <a:lnTo>
                  <a:pt x="1734" y="730"/>
                </a:lnTo>
                <a:lnTo>
                  <a:pt x="1736" y="732"/>
                </a:lnTo>
                <a:lnTo>
                  <a:pt x="1738" y="734"/>
                </a:lnTo>
                <a:lnTo>
                  <a:pt x="1738" y="736"/>
                </a:lnTo>
                <a:lnTo>
                  <a:pt x="1738" y="736"/>
                </a:lnTo>
                <a:lnTo>
                  <a:pt x="1700" y="738"/>
                </a:lnTo>
                <a:lnTo>
                  <a:pt x="1666" y="740"/>
                </a:lnTo>
                <a:lnTo>
                  <a:pt x="1584" y="738"/>
                </a:lnTo>
                <a:lnTo>
                  <a:pt x="1584" y="738"/>
                </a:lnTo>
                <a:lnTo>
                  <a:pt x="1588" y="710"/>
                </a:lnTo>
                <a:lnTo>
                  <a:pt x="1592" y="676"/>
                </a:lnTo>
                <a:lnTo>
                  <a:pt x="1592" y="676"/>
                </a:lnTo>
                <a:lnTo>
                  <a:pt x="1594" y="676"/>
                </a:lnTo>
                <a:lnTo>
                  <a:pt x="1598" y="674"/>
                </a:lnTo>
                <a:lnTo>
                  <a:pt x="1598" y="674"/>
                </a:lnTo>
                <a:lnTo>
                  <a:pt x="1602" y="620"/>
                </a:lnTo>
                <a:lnTo>
                  <a:pt x="1610" y="566"/>
                </a:lnTo>
                <a:lnTo>
                  <a:pt x="1628" y="474"/>
                </a:lnTo>
                <a:lnTo>
                  <a:pt x="1628" y="474"/>
                </a:lnTo>
                <a:lnTo>
                  <a:pt x="1640" y="378"/>
                </a:lnTo>
                <a:lnTo>
                  <a:pt x="1656" y="292"/>
                </a:lnTo>
                <a:lnTo>
                  <a:pt x="1656" y="292"/>
                </a:lnTo>
                <a:lnTo>
                  <a:pt x="1662" y="294"/>
                </a:lnTo>
                <a:lnTo>
                  <a:pt x="1668" y="292"/>
                </a:lnTo>
                <a:lnTo>
                  <a:pt x="1668" y="292"/>
                </a:lnTo>
                <a:lnTo>
                  <a:pt x="1664" y="262"/>
                </a:lnTo>
                <a:lnTo>
                  <a:pt x="1662" y="250"/>
                </a:lnTo>
                <a:lnTo>
                  <a:pt x="1658" y="238"/>
                </a:lnTo>
                <a:lnTo>
                  <a:pt x="1658" y="238"/>
                </a:lnTo>
                <a:lnTo>
                  <a:pt x="1644" y="254"/>
                </a:lnTo>
                <a:lnTo>
                  <a:pt x="1638" y="262"/>
                </a:lnTo>
                <a:lnTo>
                  <a:pt x="1634" y="274"/>
                </a:lnTo>
                <a:lnTo>
                  <a:pt x="1634" y="274"/>
                </a:lnTo>
                <a:lnTo>
                  <a:pt x="1638" y="276"/>
                </a:lnTo>
                <a:lnTo>
                  <a:pt x="1644" y="278"/>
                </a:lnTo>
                <a:lnTo>
                  <a:pt x="1644" y="278"/>
                </a:lnTo>
                <a:lnTo>
                  <a:pt x="1636" y="338"/>
                </a:lnTo>
                <a:lnTo>
                  <a:pt x="1626" y="394"/>
                </a:lnTo>
                <a:lnTo>
                  <a:pt x="1616" y="446"/>
                </a:lnTo>
                <a:lnTo>
                  <a:pt x="1608" y="496"/>
                </a:lnTo>
                <a:lnTo>
                  <a:pt x="1608" y="496"/>
                </a:lnTo>
                <a:lnTo>
                  <a:pt x="1598" y="554"/>
                </a:lnTo>
                <a:lnTo>
                  <a:pt x="1598" y="554"/>
                </a:lnTo>
                <a:lnTo>
                  <a:pt x="1600" y="556"/>
                </a:lnTo>
                <a:lnTo>
                  <a:pt x="1602" y="556"/>
                </a:lnTo>
                <a:lnTo>
                  <a:pt x="1602" y="556"/>
                </a:lnTo>
                <a:lnTo>
                  <a:pt x="1600" y="562"/>
                </a:lnTo>
                <a:lnTo>
                  <a:pt x="1596" y="568"/>
                </a:lnTo>
                <a:lnTo>
                  <a:pt x="1596" y="574"/>
                </a:lnTo>
                <a:lnTo>
                  <a:pt x="1596" y="576"/>
                </a:lnTo>
                <a:lnTo>
                  <a:pt x="1598" y="578"/>
                </a:lnTo>
                <a:lnTo>
                  <a:pt x="1598" y="578"/>
                </a:lnTo>
                <a:lnTo>
                  <a:pt x="1588" y="614"/>
                </a:lnTo>
                <a:lnTo>
                  <a:pt x="1582" y="654"/>
                </a:lnTo>
                <a:lnTo>
                  <a:pt x="1568" y="736"/>
                </a:lnTo>
                <a:lnTo>
                  <a:pt x="1568" y="736"/>
                </a:lnTo>
                <a:lnTo>
                  <a:pt x="1552" y="740"/>
                </a:lnTo>
                <a:lnTo>
                  <a:pt x="1532" y="740"/>
                </a:lnTo>
                <a:lnTo>
                  <a:pt x="1494" y="740"/>
                </a:lnTo>
                <a:lnTo>
                  <a:pt x="1494" y="740"/>
                </a:lnTo>
                <a:lnTo>
                  <a:pt x="1494" y="730"/>
                </a:lnTo>
                <a:lnTo>
                  <a:pt x="1492" y="716"/>
                </a:lnTo>
                <a:lnTo>
                  <a:pt x="1492" y="702"/>
                </a:lnTo>
                <a:lnTo>
                  <a:pt x="1494" y="688"/>
                </a:lnTo>
                <a:lnTo>
                  <a:pt x="1494" y="688"/>
                </a:lnTo>
                <a:lnTo>
                  <a:pt x="1488" y="684"/>
                </a:lnTo>
                <a:lnTo>
                  <a:pt x="1488" y="684"/>
                </a:lnTo>
                <a:lnTo>
                  <a:pt x="1486" y="594"/>
                </a:lnTo>
                <a:lnTo>
                  <a:pt x="1482" y="508"/>
                </a:lnTo>
                <a:lnTo>
                  <a:pt x="1482" y="508"/>
                </a:lnTo>
                <a:lnTo>
                  <a:pt x="1488" y="504"/>
                </a:lnTo>
                <a:lnTo>
                  <a:pt x="1494" y="500"/>
                </a:lnTo>
                <a:lnTo>
                  <a:pt x="1508" y="494"/>
                </a:lnTo>
                <a:lnTo>
                  <a:pt x="1540" y="486"/>
                </a:lnTo>
                <a:lnTo>
                  <a:pt x="1540" y="486"/>
                </a:lnTo>
                <a:lnTo>
                  <a:pt x="1540" y="484"/>
                </a:lnTo>
                <a:lnTo>
                  <a:pt x="1536" y="484"/>
                </a:lnTo>
                <a:lnTo>
                  <a:pt x="1534" y="482"/>
                </a:lnTo>
                <a:lnTo>
                  <a:pt x="1534" y="478"/>
                </a:lnTo>
                <a:lnTo>
                  <a:pt x="1534" y="478"/>
                </a:lnTo>
                <a:lnTo>
                  <a:pt x="1546" y="466"/>
                </a:lnTo>
                <a:lnTo>
                  <a:pt x="1550" y="462"/>
                </a:lnTo>
                <a:lnTo>
                  <a:pt x="1550" y="458"/>
                </a:lnTo>
                <a:lnTo>
                  <a:pt x="1550" y="456"/>
                </a:lnTo>
                <a:lnTo>
                  <a:pt x="1546" y="452"/>
                </a:lnTo>
                <a:lnTo>
                  <a:pt x="1546" y="452"/>
                </a:lnTo>
                <a:lnTo>
                  <a:pt x="1542" y="454"/>
                </a:lnTo>
                <a:lnTo>
                  <a:pt x="1540" y="458"/>
                </a:lnTo>
                <a:lnTo>
                  <a:pt x="1538" y="462"/>
                </a:lnTo>
                <a:lnTo>
                  <a:pt x="1534" y="464"/>
                </a:lnTo>
                <a:lnTo>
                  <a:pt x="1534" y="464"/>
                </a:lnTo>
                <a:lnTo>
                  <a:pt x="1532" y="456"/>
                </a:lnTo>
                <a:lnTo>
                  <a:pt x="1532" y="448"/>
                </a:lnTo>
                <a:lnTo>
                  <a:pt x="1536" y="432"/>
                </a:lnTo>
                <a:lnTo>
                  <a:pt x="1536" y="432"/>
                </a:lnTo>
                <a:lnTo>
                  <a:pt x="1532" y="434"/>
                </a:lnTo>
                <a:lnTo>
                  <a:pt x="1530" y="438"/>
                </a:lnTo>
                <a:lnTo>
                  <a:pt x="1530" y="446"/>
                </a:lnTo>
                <a:lnTo>
                  <a:pt x="1528" y="456"/>
                </a:lnTo>
                <a:lnTo>
                  <a:pt x="1526" y="462"/>
                </a:lnTo>
                <a:lnTo>
                  <a:pt x="1524" y="466"/>
                </a:lnTo>
                <a:lnTo>
                  <a:pt x="1524" y="466"/>
                </a:lnTo>
                <a:lnTo>
                  <a:pt x="1520" y="462"/>
                </a:lnTo>
                <a:lnTo>
                  <a:pt x="1512" y="460"/>
                </a:lnTo>
                <a:lnTo>
                  <a:pt x="1498" y="462"/>
                </a:lnTo>
                <a:lnTo>
                  <a:pt x="1484" y="462"/>
                </a:lnTo>
                <a:lnTo>
                  <a:pt x="1480" y="462"/>
                </a:lnTo>
                <a:lnTo>
                  <a:pt x="1474" y="458"/>
                </a:lnTo>
                <a:lnTo>
                  <a:pt x="1474" y="458"/>
                </a:lnTo>
                <a:lnTo>
                  <a:pt x="1466" y="464"/>
                </a:lnTo>
                <a:lnTo>
                  <a:pt x="1460" y="466"/>
                </a:lnTo>
                <a:lnTo>
                  <a:pt x="1452" y="466"/>
                </a:lnTo>
                <a:lnTo>
                  <a:pt x="1452" y="466"/>
                </a:lnTo>
                <a:lnTo>
                  <a:pt x="1452" y="468"/>
                </a:lnTo>
                <a:lnTo>
                  <a:pt x="1456" y="470"/>
                </a:lnTo>
                <a:lnTo>
                  <a:pt x="1456" y="470"/>
                </a:lnTo>
                <a:lnTo>
                  <a:pt x="1452" y="474"/>
                </a:lnTo>
                <a:lnTo>
                  <a:pt x="1452" y="480"/>
                </a:lnTo>
                <a:lnTo>
                  <a:pt x="1452" y="492"/>
                </a:lnTo>
                <a:lnTo>
                  <a:pt x="1452" y="504"/>
                </a:lnTo>
                <a:lnTo>
                  <a:pt x="1452" y="510"/>
                </a:lnTo>
                <a:lnTo>
                  <a:pt x="1450" y="516"/>
                </a:lnTo>
                <a:lnTo>
                  <a:pt x="1450" y="516"/>
                </a:lnTo>
                <a:lnTo>
                  <a:pt x="1452" y="524"/>
                </a:lnTo>
                <a:lnTo>
                  <a:pt x="1452" y="534"/>
                </a:lnTo>
                <a:lnTo>
                  <a:pt x="1452" y="554"/>
                </a:lnTo>
                <a:lnTo>
                  <a:pt x="1450" y="574"/>
                </a:lnTo>
                <a:lnTo>
                  <a:pt x="1452" y="584"/>
                </a:lnTo>
                <a:lnTo>
                  <a:pt x="1454" y="592"/>
                </a:lnTo>
                <a:lnTo>
                  <a:pt x="1454" y="592"/>
                </a:lnTo>
                <a:lnTo>
                  <a:pt x="1450" y="602"/>
                </a:lnTo>
                <a:lnTo>
                  <a:pt x="1450" y="612"/>
                </a:lnTo>
                <a:lnTo>
                  <a:pt x="1450" y="640"/>
                </a:lnTo>
                <a:lnTo>
                  <a:pt x="1450" y="668"/>
                </a:lnTo>
                <a:lnTo>
                  <a:pt x="1448" y="678"/>
                </a:lnTo>
                <a:lnTo>
                  <a:pt x="1444" y="688"/>
                </a:lnTo>
                <a:lnTo>
                  <a:pt x="1444" y="688"/>
                </a:lnTo>
                <a:lnTo>
                  <a:pt x="1438" y="686"/>
                </a:lnTo>
                <a:lnTo>
                  <a:pt x="1432" y="688"/>
                </a:lnTo>
                <a:lnTo>
                  <a:pt x="1432" y="688"/>
                </a:lnTo>
                <a:lnTo>
                  <a:pt x="1432" y="694"/>
                </a:lnTo>
                <a:lnTo>
                  <a:pt x="1434" y="698"/>
                </a:lnTo>
                <a:lnTo>
                  <a:pt x="1434" y="702"/>
                </a:lnTo>
                <a:lnTo>
                  <a:pt x="1430" y="706"/>
                </a:lnTo>
                <a:lnTo>
                  <a:pt x="1430" y="706"/>
                </a:lnTo>
                <a:lnTo>
                  <a:pt x="1434" y="704"/>
                </a:lnTo>
                <a:lnTo>
                  <a:pt x="1440" y="704"/>
                </a:lnTo>
                <a:lnTo>
                  <a:pt x="1440" y="704"/>
                </a:lnTo>
                <a:lnTo>
                  <a:pt x="1440" y="698"/>
                </a:lnTo>
                <a:lnTo>
                  <a:pt x="1440" y="696"/>
                </a:lnTo>
                <a:lnTo>
                  <a:pt x="1442" y="692"/>
                </a:lnTo>
                <a:lnTo>
                  <a:pt x="1448" y="692"/>
                </a:lnTo>
                <a:lnTo>
                  <a:pt x="1448" y="692"/>
                </a:lnTo>
                <a:lnTo>
                  <a:pt x="1448" y="700"/>
                </a:lnTo>
                <a:lnTo>
                  <a:pt x="1446" y="704"/>
                </a:lnTo>
                <a:lnTo>
                  <a:pt x="1442" y="704"/>
                </a:lnTo>
                <a:lnTo>
                  <a:pt x="1442" y="704"/>
                </a:lnTo>
                <a:lnTo>
                  <a:pt x="1448" y="724"/>
                </a:lnTo>
                <a:lnTo>
                  <a:pt x="1448" y="734"/>
                </a:lnTo>
                <a:lnTo>
                  <a:pt x="1446" y="738"/>
                </a:lnTo>
                <a:lnTo>
                  <a:pt x="1442" y="742"/>
                </a:lnTo>
                <a:lnTo>
                  <a:pt x="1442" y="742"/>
                </a:lnTo>
                <a:lnTo>
                  <a:pt x="1434" y="740"/>
                </a:lnTo>
                <a:lnTo>
                  <a:pt x="1426" y="740"/>
                </a:lnTo>
                <a:lnTo>
                  <a:pt x="1410" y="742"/>
                </a:lnTo>
                <a:lnTo>
                  <a:pt x="1392" y="742"/>
                </a:lnTo>
                <a:lnTo>
                  <a:pt x="1372" y="740"/>
                </a:lnTo>
                <a:lnTo>
                  <a:pt x="1372" y="740"/>
                </a:lnTo>
                <a:lnTo>
                  <a:pt x="1370" y="552"/>
                </a:lnTo>
                <a:lnTo>
                  <a:pt x="1370" y="552"/>
                </a:lnTo>
                <a:lnTo>
                  <a:pt x="1376" y="546"/>
                </a:lnTo>
                <a:lnTo>
                  <a:pt x="1380" y="544"/>
                </a:lnTo>
                <a:lnTo>
                  <a:pt x="1384" y="542"/>
                </a:lnTo>
                <a:lnTo>
                  <a:pt x="1384" y="542"/>
                </a:lnTo>
                <a:lnTo>
                  <a:pt x="1382" y="540"/>
                </a:lnTo>
                <a:lnTo>
                  <a:pt x="1380" y="538"/>
                </a:lnTo>
                <a:lnTo>
                  <a:pt x="1372" y="538"/>
                </a:lnTo>
                <a:lnTo>
                  <a:pt x="1372" y="538"/>
                </a:lnTo>
                <a:lnTo>
                  <a:pt x="1370" y="524"/>
                </a:lnTo>
                <a:lnTo>
                  <a:pt x="1370" y="510"/>
                </a:lnTo>
                <a:lnTo>
                  <a:pt x="1370" y="494"/>
                </a:lnTo>
                <a:lnTo>
                  <a:pt x="1370" y="478"/>
                </a:lnTo>
                <a:lnTo>
                  <a:pt x="1370" y="478"/>
                </a:lnTo>
                <a:lnTo>
                  <a:pt x="1374" y="478"/>
                </a:lnTo>
                <a:lnTo>
                  <a:pt x="1378" y="476"/>
                </a:lnTo>
                <a:lnTo>
                  <a:pt x="1380" y="474"/>
                </a:lnTo>
                <a:lnTo>
                  <a:pt x="1384" y="474"/>
                </a:lnTo>
                <a:lnTo>
                  <a:pt x="1384" y="474"/>
                </a:lnTo>
                <a:lnTo>
                  <a:pt x="1382" y="472"/>
                </a:lnTo>
                <a:lnTo>
                  <a:pt x="1378" y="470"/>
                </a:lnTo>
                <a:lnTo>
                  <a:pt x="1370" y="470"/>
                </a:lnTo>
                <a:lnTo>
                  <a:pt x="1370" y="470"/>
                </a:lnTo>
                <a:lnTo>
                  <a:pt x="1368" y="454"/>
                </a:lnTo>
                <a:lnTo>
                  <a:pt x="1368" y="440"/>
                </a:lnTo>
                <a:lnTo>
                  <a:pt x="1370" y="410"/>
                </a:lnTo>
                <a:lnTo>
                  <a:pt x="1370" y="410"/>
                </a:lnTo>
                <a:lnTo>
                  <a:pt x="1386" y="404"/>
                </a:lnTo>
                <a:lnTo>
                  <a:pt x="1386" y="404"/>
                </a:lnTo>
                <a:lnTo>
                  <a:pt x="1378" y="402"/>
                </a:lnTo>
                <a:lnTo>
                  <a:pt x="1372" y="400"/>
                </a:lnTo>
                <a:lnTo>
                  <a:pt x="1368" y="398"/>
                </a:lnTo>
                <a:lnTo>
                  <a:pt x="1368" y="398"/>
                </a:lnTo>
                <a:lnTo>
                  <a:pt x="1366" y="390"/>
                </a:lnTo>
                <a:lnTo>
                  <a:pt x="1368" y="382"/>
                </a:lnTo>
                <a:lnTo>
                  <a:pt x="1370" y="378"/>
                </a:lnTo>
                <a:lnTo>
                  <a:pt x="1374" y="376"/>
                </a:lnTo>
                <a:lnTo>
                  <a:pt x="1386" y="372"/>
                </a:lnTo>
                <a:lnTo>
                  <a:pt x="1402" y="370"/>
                </a:lnTo>
                <a:lnTo>
                  <a:pt x="1402" y="370"/>
                </a:lnTo>
                <a:lnTo>
                  <a:pt x="1394" y="368"/>
                </a:lnTo>
                <a:lnTo>
                  <a:pt x="1384" y="368"/>
                </a:lnTo>
                <a:lnTo>
                  <a:pt x="1376" y="368"/>
                </a:lnTo>
                <a:lnTo>
                  <a:pt x="1368" y="366"/>
                </a:lnTo>
                <a:lnTo>
                  <a:pt x="1368" y="366"/>
                </a:lnTo>
                <a:lnTo>
                  <a:pt x="1368" y="360"/>
                </a:lnTo>
                <a:lnTo>
                  <a:pt x="1368" y="356"/>
                </a:lnTo>
                <a:lnTo>
                  <a:pt x="1368" y="352"/>
                </a:lnTo>
                <a:lnTo>
                  <a:pt x="1370" y="346"/>
                </a:lnTo>
                <a:lnTo>
                  <a:pt x="1370" y="346"/>
                </a:lnTo>
                <a:lnTo>
                  <a:pt x="1376" y="348"/>
                </a:lnTo>
                <a:lnTo>
                  <a:pt x="1380" y="350"/>
                </a:lnTo>
                <a:lnTo>
                  <a:pt x="1390" y="356"/>
                </a:lnTo>
                <a:lnTo>
                  <a:pt x="1390" y="356"/>
                </a:lnTo>
                <a:lnTo>
                  <a:pt x="1392" y="354"/>
                </a:lnTo>
                <a:lnTo>
                  <a:pt x="1394" y="352"/>
                </a:lnTo>
                <a:lnTo>
                  <a:pt x="1394" y="344"/>
                </a:lnTo>
                <a:lnTo>
                  <a:pt x="1394" y="340"/>
                </a:lnTo>
                <a:lnTo>
                  <a:pt x="1396" y="336"/>
                </a:lnTo>
                <a:lnTo>
                  <a:pt x="1398" y="334"/>
                </a:lnTo>
                <a:lnTo>
                  <a:pt x="1398" y="334"/>
                </a:lnTo>
                <a:lnTo>
                  <a:pt x="1394" y="334"/>
                </a:lnTo>
                <a:lnTo>
                  <a:pt x="1388" y="332"/>
                </a:lnTo>
                <a:lnTo>
                  <a:pt x="1382" y="332"/>
                </a:lnTo>
                <a:lnTo>
                  <a:pt x="1376" y="332"/>
                </a:lnTo>
                <a:lnTo>
                  <a:pt x="1376" y="332"/>
                </a:lnTo>
                <a:lnTo>
                  <a:pt x="1376" y="322"/>
                </a:lnTo>
                <a:lnTo>
                  <a:pt x="1372" y="318"/>
                </a:lnTo>
                <a:lnTo>
                  <a:pt x="1368" y="318"/>
                </a:lnTo>
                <a:lnTo>
                  <a:pt x="1368" y="318"/>
                </a:lnTo>
                <a:lnTo>
                  <a:pt x="1368" y="314"/>
                </a:lnTo>
                <a:lnTo>
                  <a:pt x="1370" y="312"/>
                </a:lnTo>
                <a:lnTo>
                  <a:pt x="1374" y="308"/>
                </a:lnTo>
                <a:lnTo>
                  <a:pt x="1380" y="306"/>
                </a:lnTo>
                <a:lnTo>
                  <a:pt x="1384" y="304"/>
                </a:lnTo>
                <a:lnTo>
                  <a:pt x="1384" y="300"/>
                </a:lnTo>
                <a:lnTo>
                  <a:pt x="1384" y="300"/>
                </a:lnTo>
                <a:lnTo>
                  <a:pt x="1366" y="298"/>
                </a:lnTo>
                <a:lnTo>
                  <a:pt x="1348" y="300"/>
                </a:lnTo>
                <a:lnTo>
                  <a:pt x="1348" y="300"/>
                </a:lnTo>
                <a:lnTo>
                  <a:pt x="1354" y="306"/>
                </a:lnTo>
                <a:lnTo>
                  <a:pt x="1360" y="312"/>
                </a:lnTo>
                <a:lnTo>
                  <a:pt x="1360" y="312"/>
                </a:lnTo>
                <a:lnTo>
                  <a:pt x="1358" y="326"/>
                </a:lnTo>
                <a:lnTo>
                  <a:pt x="1356" y="338"/>
                </a:lnTo>
                <a:lnTo>
                  <a:pt x="1358" y="350"/>
                </a:lnTo>
                <a:lnTo>
                  <a:pt x="1360" y="360"/>
                </a:lnTo>
                <a:lnTo>
                  <a:pt x="1360" y="360"/>
                </a:lnTo>
                <a:lnTo>
                  <a:pt x="1358" y="388"/>
                </a:lnTo>
                <a:lnTo>
                  <a:pt x="1356" y="420"/>
                </a:lnTo>
                <a:lnTo>
                  <a:pt x="1360" y="470"/>
                </a:lnTo>
                <a:lnTo>
                  <a:pt x="1360" y="470"/>
                </a:lnTo>
                <a:lnTo>
                  <a:pt x="1358" y="474"/>
                </a:lnTo>
                <a:lnTo>
                  <a:pt x="1358" y="480"/>
                </a:lnTo>
                <a:lnTo>
                  <a:pt x="1358" y="486"/>
                </a:lnTo>
                <a:lnTo>
                  <a:pt x="1360" y="490"/>
                </a:lnTo>
                <a:lnTo>
                  <a:pt x="1360" y="490"/>
                </a:lnTo>
                <a:lnTo>
                  <a:pt x="1358" y="494"/>
                </a:lnTo>
                <a:lnTo>
                  <a:pt x="1356" y="496"/>
                </a:lnTo>
                <a:lnTo>
                  <a:pt x="1352" y="502"/>
                </a:lnTo>
                <a:lnTo>
                  <a:pt x="1352" y="502"/>
                </a:lnTo>
                <a:lnTo>
                  <a:pt x="1356" y="508"/>
                </a:lnTo>
                <a:lnTo>
                  <a:pt x="1358" y="514"/>
                </a:lnTo>
                <a:lnTo>
                  <a:pt x="1358" y="532"/>
                </a:lnTo>
                <a:lnTo>
                  <a:pt x="1358" y="550"/>
                </a:lnTo>
                <a:lnTo>
                  <a:pt x="1358" y="558"/>
                </a:lnTo>
                <a:lnTo>
                  <a:pt x="1360" y="564"/>
                </a:lnTo>
                <a:lnTo>
                  <a:pt x="1360" y="564"/>
                </a:lnTo>
                <a:lnTo>
                  <a:pt x="1358" y="578"/>
                </a:lnTo>
                <a:lnTo>
                  <a:pt x="1358" y="592"/>
                </a:lnTo>
                <a:lnTo>
                  <a:pt x="1358" y="604"/>
                </a:lnTo>
                <a:lnTo>
                  <a:pt x="1358" y="610"/>
                </a:lnTo>
                <a:lnTo>
                  <a:pt x="1356" y="618"/>
                </a:lnTo>
                <a:lnTo>
                  <a:pt x="1356" y="618"/>
                </a:lnTo>
                <a:lnTo>
                  <a:pt x="1358" y="644"/>
                </a:lnTo>
                <a:lnTo>
                  <a:pt x="1360" y="678"/>
                </a:lnTo>
                <a:lnTo>
                  <a:pt x="1360" y="696"/>
                </a:lnTo>
                <a:lnTo>
                  <a:pt x="1358" y="712"/>
                </a:lnTo>
                <a:lnTo>
                  <a:pt x="1356" y="728"/>
                </a:lnTo>
                <a:lnTo>
                  <a:pt x="1352" y="742"/>
                </a:lnTo>
                <a:lnTo>
                  <a:pt x="1352" y="742"/>
                </a:lnTo>
                <a:lnTo>
                  <a:pt x="1330" y="742"/>
                </a:lnTo>
                <a:lnTo>
                  <a:pt x="1318" y="742"/>
                </a:lnTo>
                <a:lnTo>
                  <a:pt x="1310" y="740"/>
                </a:lnTo>
                <a:lnTo>
                  <a:pt x="1310" y="740"/>
                </a:lnTo>
                <a:lnTo>
                  <a:pt x="1310" y="730"/>
                </a:lnTo>
                <a:lnTo>
                  <a:pt x="1310" y="720"/>
                </a:lnTo>
                <a:lnTo>
                  <a:pt x="1310" y="710"/>
                </a:lnTo>
                <a:lnTo>
                  <a:pt x="1314" y="704"/>
                </a:lnTo>
                <a:lnTo>
                  <a:pt x="1318" y="702"/>
                </a:lnTo>
                <a:lnTo>
                  <a:pt x="1318" y="702"/>
                </a:lnTo>
                <a:lnTo>
                  <a:pt x="1310" y="700"/>
                </a:lnTo>
                <a:lnTo>
                  <a:pt x="1302" y="700"/>
                </a:lnTo>
                <a:lnTo>
                  <a:pt x="1294" y="700"/>
                </a:lnTo>
                <a:lnTo>
                  <a:pt x="1286" y="702"/>
                </a:lnTo>
                <a:lnTo>
                  <a:pt x="1286" y="702"/>
                </a:lnTo>
                <a:lnTo>
                  <a:pt x="1290" y="706"/>
                </a:lnTo>
                <a:lnTo>
                  <a:pt x="1292" y="710"/>
                </a:lnTo>
                <a:lnTo>
                  <a:pt x="1294" y="722"/>
                </a:lnTo>
                <a:lnTo>
                  <a:pt x="1292" y="740"/>
                </a:lnTo>
                <a:lnTo>
                  <a:pt x="1292" y="740"/>
                </a:lnTo>
                <a:lnTo>
                  <a:pt x="1288" y="742"/>
                </a:lnTo>
                <a:lnTo>
                  <a:pt x="1282" y="742"/>
                </a:lnTo>
                <a:lnTo>
                  <a:pt x="1272" y="740"/>
                </a:lnTo>
                <a:lnTo>
                  <a:pt x="1272" y="740"/>
                </a:lnTo>
                <a:lnTo>
                  <a:pt x="1266" y="580"/>
                </a:lnTo>
                <a:lnTo>
                  <a:pt x="1264" y="502"/>
                </a:lnTo>
                <a:lnTo>
                  <a:pt x="1260" y="432"/>
                </a:lnTo>
                <a:lnTo>
                  <a:pt x="1260" y="432"/>
                </a:lnTo>
                <a:lnTo>
                  <a:pt x="1238" y="432"/>
                </a:lnTo>
                <a:lnTo>
                  <a:pt x="1238" y="432"/>
                </a:lnTo>
                <a:lnTo>
                  <a:pt x="1238" y="420"/>
                </a:lnTo>
                <a:lnTo>
                  <a:pt x="1238" y="420"/>
                </a:lnTo>
                <a:lnTo>
                  <a:pt x="1230" y="420"/>
                </a:lnTo>
                <a:lnTo>
                  <a:pt x="1230" y="420"/>
                </a:lnTo>
                <a:lnTo>
                  <a:pt x="1232" y="428"/>
                </a:lnTo>
                <a:lnTo>
                  <a:pt x="1228" y="432"/>
                </a:lnTo>
                <a:lnTo>
                  <a:pt x="1222" y="434"/>
                </a:lnTo>
                <a:lnTo>
                  <a:pt x="1222" y="434"/>
                </a:lnTo>
                <a:lnTo>
                  <a:pt x="1220" y="434"/>
                </a:lnTo>
                <a:lnTo>
                  <a:pt x="1218" y="432"/>
                </a:lnTo>
                <a:lnTo>
                  <a:pt x="1218" y="432"/>
                </a:lnTo>
                <a:lnTo>
                  <a:pt x="1218" y="426"/>
                </a:lnTo>
                <a:lnTo>
                  <a:pt x="1216" y="422"/>
                </a:lnTo>
                <a:lnTo>
                  <a:pt x="1214" y="418"/>
                </a:lnTo>
                <a:lnTo>
                  <a:pt x="1208" y="418"/>
                </a:lnTo>
                <a:lnTo>
                  <a:pt x="1196" y="418"/>
                </a:lnTo>
                <a:lnTo>
                  <a:pt x="1182" y="418"/>
                </a:lnTo>
                <a:lnTo>
                  <a:pt x="1182" y="418"/>
                </a:lnTo>
                <a:lnTo>
                  <a:pt x="1180" y="408"/>
                </a:lnTo>
                <a:lnTo>
                  <a:pt x="1180" y="400"/>
                </a:lnTo>
                <a:lnTo>
                  <a:pt x="1180" y="392"/>
                </a:lnTo>
                <a:lnTo>
                  <a:pt x="1180" y="382"/>
                </a:lnTo>
                <a:lnTo>
                  <a:pt x="1180" y="382"/>
                </a:lnTo>
                <a:lnTo>
                  <a:pt x="1154" y="382"/>
                </a:lnTo>
                <a:lnTo>
                  <a:pt x="1142" y="382"/>
                </a:lnTo>
                <a:lnTo>
                  <a:pt x="1132" y="384"/>
                </a:lnTo>
                <a:lnTo>
                  <a:pt x="1132" y="384"/>
                </a:lnTo>
                <a:lnTo>
                  <a:pt x="1132" y="410"/>
                </a:lnTo>
                <a:lnTo>
                  <a:pt x="1132" y="434"/>
                </a:lnTo>
                <a:lnTo>
                  <a:pt x="1132" y="434"/>
                </a:lnTo>
                <a:lnTo>
                  <a:pt x="1112" y="438"/>
                </a:lnTo>
                <a:lnTo>
                  <a:pt x="1088" y="440"/>
                </a:lnTo>
                <a:lnTo>
                  <a:pt x="1062" y="438"/>
                </a:lnTo>
                <a:lnTo>
                  <a:pt x="1052" y="438"/>
                </a:lnTo>
                <a:lnTo>
                  <a:pt x="1042" y="434"/>
                </a:lnTo>
                <a:lnTo>
                  <a:pt x="1042" y="434"/>
                </a:lnTo>
                <a:lnTo>
                  <a:pt x="1040" y="448"/>
                </a:lnTo>
                <a:lnTo>
                  <a:pt x="1040" y="462"/>
                </a:lnTo>
                <a:lnTo>
                  <a:pt x="1038" y="478"/>
                </a:lnTo>
                <a:lnTo>
                  <a:pt x="1038" y="494"/>
                </a:lnTo>
                <a:lnTo>
                  <a:pt x="1038" y="494"/>
                </a:lnTo>
                <a:lnTo>
                  <a:pt x="1036" y="508"/>
                </a:lnTo>
                <a:lnTo>
                  <a:pt x="1034" y="522"/>
                </a:lnTo>
                <a:lnTo>
                  <a:pt x="1034" y="522"/>
                </a:lnTo>
                <a:lnTo>
                  <a:pt x="1032" y="526"/>
                </a:lnTo>
                <a:lnTo>
                  <a:pt x="1032" y="532"/>
                </a:lnTo>
                <a:lnTo>
                  <a:pt x="1032" y="532"/>
                </a:lnTo>
                <a:lnTo>
                  <a:pt x="1030" y="546"/>
                </a:lnTo>
                <a:lnTo>
                  <a:pt x="1026" y="558"/>
                </a:lnTo>
                <a:lnTo>
                  <a:pt x="1024" y="570"/>
                </a:lnTo>
                <a:lnTo>
                  <a:pt x="1022" y="580"/>
                </a:lnTo>
                <a:lnTo>
                  <a:pt x="1022" y="580"/>
                </a:lnTo>
                <a:lnTo>
                  <a:pt x="1022" y="596"/>
                </a:lnTo>
                <a:lnTo>
                  <a:pt x="1022" y="604"/>
                </a:lnTo>
                <a:lnTo>
                  <a:pt x="1018" y="610"/>
                </a:lnTo>
                <a:lnTo>
                  <a:pt x="1018" y="610"/>
                </a:lnTo>
                <a:lnTo>
                  <a:pt x="1020" y="612"/>
                </a:lnTo>
                <a:lnTo>
                  <a:pt x="1022" y="614"/>
                </a:lnTo>
                <a:lnTo>
                  <a:pt x="1022" y="616"/>
                </a:lnTo>
                <a:lnTo>
                  <a:pt x="1022" y="616"/>
                </a:lnTo>
                <a:lnTo>
                  <a:pt x="1018" y="630"/>
                </a:lnTo>
                <a:lnTo>
                  <a:pt x="1014" y="650"/>
                </a:lnTo>
                <a:lnTo>
                  <a:pt x="1008" y="690"/>
                </a:lnTo>
                <a:lnTo>
                  <a:pt x="1000" y="766"/>
                </a:lnTo>
                <a:lnTo>
                  <a:pt x="1000" y="766"/>
                </a:lnTo>
                <a:lnTo>
                  <a:pt x="996" y="786"/>
                </a:lnTo>
                <a:lnTo>
                  <a:pt x="994" y="796"/>
                </a:lnTo>
                <a:lnTo>
                  <a:pt x="994" y="806"/>
                </a:lnTo>
                <a:lnTo>
                  <a:pt x="994" y="806"/>
                </a:lnTo>
                <a:lnTo>
                  <a:pt x="988" y="834"/>
                </a:lnTo>
                <a:lnTo>
                  <a:pt x="984" y="850"/>
                </a:lnTo>
                <a:lnTo>
                  <a:pt x="986" y="864"/>
                </a:lnTo>
                <a:lnTo>
                  <a:pt x="986" y="864"/>
                </a:lnTo>
                <a:lnTo>
                  <a:pt x="982" y="866"/>
                </a:lnTo>
                <a:lnTo>
                  <a:pt x="978" y="868"/>
                </a:lnTo>
                <a:lnTo>
                  <a:pt x="976" y="868"/>
                </a:lnTo>
                <a:lnTo>
                  <a:pt x="972" y="868"/>
                </a:lnTo>
                <a:lnTo>
                  <a:pt x="972" y="868"/>
                </a:lnTo>
                <a:lnTo>
                  <a:pt x="970" y="864"/>
                </a:lnTo>
                <a:lnTo>
                  <a:pt x="968" y="860"/>
                </a:lnTo>
                <a:lnTo>
                  <a:pt x="962" y="852"/>
                </a:lnTo>
                <a:lnTo>
                  <a:pt x="956" y="844"/>
                </a:lnTo>
                <a:lnTo>
                  <a:pt x="954" y="840"/>
                </a:lnTo>
                <a:lnTo>
                  <a:pt x="952" y="834"/>
                </a:lnTo>
                <a:lnTo>
                  <a:pt x="952" y="834"/>
                </a:lnTo>
                <a:lnTo>
                  <a:pt x="948" y="836"/>
                </a:lnTo>
                <a:lnTo>
                  <a:pt x="944" y="834"/>
                </a:lnTo>
                <a:lnTo>
                  <a:pt x="940" y="832"/>
                </a:lnTo>
                <a:lnTo>
                  <a:pt x="936" y="830"/>
                </a:lnTo>
                <a:lnTo>
                  <a:pt x="936" y="830"/>
                </a:lnTo>
                <a:lnTo>
                  <a:pt x="932" y="832"/>
                </a:lnTo>
                <a:lnTo>
                  <a:pt x="932" y="836"/>
                </a:lnTo>
                <a:lnTo>
                  <a:pt x="932" y="840"/>
                </a:lnTo>
                <a:lnTo>
                  <a:pt x="928" y="842"/>
                </a:lnTo>
                <a:lnTo>
                  <a:pt x="928" y="842"/>
                </a:lnTo>
                <a:lnTo>
                  <a:pt x="928" y="844"/>
                </a:lnTo>
                <a:lnTo>
                  <a:pt x="930" y="846"/>
                </a:lnTo>
                <a:lnTo>
                  <a:pt x="932" y="848"/>
                </a:lnTo>
                <a:lnTo>
                  <a:pt x="932" y="852"/>
                </a:lnTo>
                <a:lnTo>
                  <a:pt x="932" y="852"/>
                </a:lnTo>
                <a:lnTo>
                  <a:pt x="936" y="848"/>
                </a:lnTo>
                <a:lnTo>
                  <a:pt x="940" y="846"/>
                </a:lnTo>
                <a:lnTo>
                  <a:pt x="944" y="846"/>
                </a:lnTo>
                <a:lnTo>
                  <a:pt x="944" y="846"/>
                </a:lnTo>
                <a:lnTo>
                  <a:pt x="948" y="850"/>
                </a:lnTo>
                <a:lnTo>
                  <a:pt x="948" y="856"/>
                </a:lnTo>
                <a:lnTo>
                  <a:pt x="952" y="860"/>
                </a:lnTo>
                <a:lnTo>
                  <a:pt x="954" y="862"/>
                </a:lnTo>
                <a:lnTo>
                  <a:pt x="958" y="862"/>
                </a:lnTo>
                <a:lnTo>
                  <a:pt x="958" y="862"/>
                </a:lnTo>
                <a:lnTo>
                  <a:pt x="958" y="862"/>
                </a:lnTo>
                <a:lnTo>
                  <a:pt x="958" y="864"/>
                </a:lnTo>
                <a:lnTo>
                  <a:pt x="954" y="866"/>
                </a:lnTo>
                <a:lnTo>
                  <a:pt x="952" y="868"/>
                </a:lnTo>
                <a:lnTo>
                  <a:pt x="954" y="868"/>
                </a:lnTo>
                <a:lnTo>
                  <a:pt x="954" y="868"/>
                </a:lnTo>
                <a:lnTo>
                  <a:pt x="932" y="868"/>
                </a:lnTo>
                <a:lnTo>
                  <a:pt x="906" y="866"/>
                </a:lnTo>
                <a:lnTo>
                  <a:pt x="906" y="866"/>
                </a:lnTo>
                <a:lnTo>
                  <a:pt x="910" y="872"/>
                </a:lnTo>
                <a:lnTo>
                  <a:pt x="910" y="880"/>
                </a:lnTo>
                <a:lnTo>
                  <a:pt x="906" y="894"/>
                </a:lnTo>
                <a:lnTo>
                  <a:pt x="904" y="902"/>
                </a:lnTo>
                <a:lnTo>
                  <a:pt x="904" y="910"/>
                </a:lnTo>
                <a:lnTo>
                  <a:pt x="906" y="916"/>
                </a:lnTo>
                <a:lnTo>
                  <a:pt x="910" y="920"/>
                </a:lnTo>
                <a:lnTo>
                  <a:pt x="910" y="920"/>
                </a:lnTo>
                <a:lnTo>
                  <a:pt x="914" y="918"/>
                </a:lnTo>
                <a:lnTo>
                  <a:pt x="914" y="914"/>
                </a:lnTo>
                <a:lnTo>
                  <a:pt x="912" y="910"/>
                </a:lnTo>
                <a:lnTo>
                  <a:pt x="914" y="906"/>
                </a:lnTo>
                <a:lnTo>
                  <a:pt x="914" y="906"/>
                </a:lnTo>
                <a:lnTo>
                  <a:pt x="918" y="906"/>
                </a:lnTo>
                <a:lnTo>
                  <a:pt x="920" y="910"/>
                </a:lnTo>
                <a:lnTo>
                  <a:pt x="922" y="918"/>
                </a:lnTo>
                <a:lnTo>
                  <a:pt x="924" y="926"/>
                </a:lnTo>
                <a:lnTo>
                  <a:pt x="924" y="932"/>
                </a:lnTo>
                <a:lnTo>
                  <a:pt x="924" y="932"/>
                </a:lnTo>
                <a:lnTo>
                  <a:pt x="922" y="940"/>
                </a:lnTo>
                <a:lnTo>
                  <a:pt x="918" y="948"/>
                </a:lnTo>
                <a:lnTo>
                  <a:pt x="916" y="956"/>
                </a:lnTo>
                <a:lnTo>
                  <a:pt x="918" y="962"/>
                </a:lnTo>
                <a:lnTo>
                  <a:pt x="918" y="962"/>
                </a:lnTo>
                <a:lnTo>
                  <a:pt x="910" y="964"/>
                </a:lnTo>
                <a:lnTo>
                  <a:pt x="902" y="964"/>
                </a:lnTo>
                <a:lnTo>
                  <a:pt x="894" y="960"/>
                </a:lnTo>
                <a:lnTo>
                  <a:pt x="894" y="960"/>
                </a:lnTo>
                <a:lnTo>
                  <a:pt x="890" y="954"/>
                </a:lnTo>
                <a:lnTo>
                  <a:pt x="886" y="946"/>
                </a:lnTo>
                <a:lnTo>
                  <a:pt x="886" y="946"/>
                </a:lnTo>
                <a:lnTo>
                  <a:pt x="882" y="946"/>
                </a:lnTo>
                <a:lnTo>
                  <a:pt x="882" y="948"/>
                </a:lnTo>
                <a:lnTo>
                  <a:pt x="884" y="952"/>
                </a:lnTo>
                <a:lnTo>
                  <a:pt x="884" y="956"/>
                </a:lnTo>
                <a:lnTo>
                  <a:pt x="884" y="956"/>
                </a:lnTo>
                <a:lnTo>
                  <a:pt x="880" y="954"/>
                </a:lnTo>
                <a:lnTo>
                  <a:pt x="880" y="958"/>
                </a:lnTo>
                <a:lnTo>
                  <a:pt x="880" y="958"/>
                </a:lnTo>
                <a:lnTo>
                  <a:pt x="870" y="956"/>
                </a:lnTo>
                <a:lnTo>
                  <a:pt x="860" y="958"/>
                </a:lnTo>
                <a:lnTo>
                  <a:pt x="854" y="960"/>
                </a:lnTo>
                <a:lnTo>
                  <a:pt x="846" y="960"/>
                </a:lnTo>
                <a:lnTo>
                  <a:pt x="846" y="960"/>
                </a:lnTo>
                <a:lnTo>
                  <a:pt x="848" y="958"/>
                </a:lnTo>
                <a:lnTo>
                  <a:pt x="850" y="958"/>
                </a:lnTo>
                <a:lnTo>
                  <a:pt x="856" y="958"/>
                </a:lnTo>
                <a:lnTo>
                  <a:pt x="856" y="958"/>
                </a:lnTo>
                <a:lnTo>
                  <a:pt x="852" y="954"/>
                </a:lnTo>
                <a:lnTo>
                  <a:pt x="844" y="952"/>
                </a:lnTo>
                <a:lnTo>
                  <a:pt x="838" y="952"/>
                </a:lnTo>
                <a:lnTo>
                  <a:pt x="832" y="954"/>
                </a:lnTo>
                <a:lnTo>
                  <a:pt x="832" y="954"/>
                </a:lnTo>
                <a:lnTo>
                  <a:pt x="832" y="956"/>
                </a:lnTo>
                <a:lnTo>
                  <a:pt x="834" y="958"/>
                </a:lnTo>
                <a:lnTo>
                  <a:pt x="834" y="958"/>
                </a:lnTo>
                <a:lnTo>
                  <a:pt x="834" y="958"/>
                </a:lnTo>
                <a:lnTo>
                  <a:pt x="836" y="958"/>
                </a:lnTo>
                <a:lnTo>
                  <a:pt x="840" y="956"/>
                </a:lnTo>
                <a:lnTo>
                  <a:pt x="844" y="958"/>
                </a:lnTo>
                <a:lnTo>
                  <a:pt x="844" y="958"/>
                </a:lnTo>
                <a:lnTo>
                  <a:pt x="838" y="960"/>
                </a:lnTo>
                <a:lnTo>
                  <a:pt x="832" y="962"/>
                </a:lnTo>
                <a:lnTo>
                  <a:pt x="826" y="964"/>
                </a:lnTo>
                <a:lnTo>
                  <a:pt x="820" y="968"/>
                </a:lnTo>
                <a:lnTo>
                  <a:pt x="820" y="968"/>
                </a:lnTo>
                <a:lnTo>
                  <a:pt x="822" y="972"/>
                </a:lnTo>
                <a:lnTo>
                  <a:pt x="824" y="972"/>
                </a:lnTo>
                <a:lnTo>
                  <a:pt x="828" y="970"/>
                </a:lnTo>
                <a:lnTo>
                  <a:pt x="832" y="970"/>
                </a:lnTo>
                <a:lnTo>
                  <a:pt x="832" y="970"/>
                </a:lnTo>
                <a:lnTo>
                  <a:pt x="830" y="978"/>
                </a:lnTo>
                <a:lnTo>
                  <a:pt x="832" y="986"/>
                </a:lnTo>
                <a:lnTo>
                  <a:pt x="832" y="986"/>
                </a:lnTo>
                <a:lnTo>
                  <a:pt x="838" y="986"/>
                </a:lnTo>
                <a:lnTo>
                  <a:pt x="842" y="984"/>
                </a:lnTo>
                <a:lnTo>
                  <a:pt x="846" y="974"/>
                </a:lnTo>
                <a:lnTo>
                  <a:pt x="846" y="974"/>
                </a:lnTo>
                <a:lnTo>
                  <a:pt x="848" y="974"/>
                </a:lnTo>
                <a:lnTo>
                  <a:pt x="852" y="974"/>
                </a:lnTo>
                <a:lnTo>
                  <a:pt x="858" y="976"/>
                </a:lnTo>
                <a:lnTo>
                  <a:pt x="864" y="980"/>
                </a:lnTo>
                <a:lnTo>
                  <a:pt x="872" y="982"/>
                </a:lnTo>
                <a:lnTo>
                  <a:pt x="872" y="982"/>
                </a:lnTo>
                <a:lnTo>
                  <a:pt x="872" y="988"/>
                </a:lnTo>
                <a:lnTo>
                  <a:pt x="872" y="990"/>
                </a:lnTo>
                <a:lnTo>
                  <a:pt x="874" y="992"/>
                </a:lnTo>
                <a:lnTo>
                  <a:pt x="874" y="992"/>
                </a:lnTo>
                <a:lnTo>
                  <a:pt x="872" y="996"/>
                </a:lnTo>
                <a:lnTo>
                  <a:pt x="866" y="996"/>
                </a:lnTo>
                <a:lnTo>
                  <a:pt x="866" y="996"/>
                </a:lnTo>
                <a:lnTo>
                  <a:pt x="868" y="996"/>
                </a:lnTo>
                <a:lnTo>
                  <a:pt x="870" y="998"/>
                </a:lnTo>
                <a:lnTo>
                  <a:pt x="874" y="998"/>
                </a:lnTo>
                <a:lnTo>
                  <a:pt x="874" y="998"/>
                </a:lnTo>
                <a:lnTo>
                  <a:pt x="872" y="1006"/>
                </a:lnTo>
                <a:lnTo>
                  <a:pt x="872" y="1012"/>
                </a:lnTo>
                <a:lnTo>
                  <a:pt x="872" y="1020"/>
                </a:lnTo>
                <a:lnTo>
                  <a:pt x="872" y="1030"/>
                </a:lnTo>
                <a:lnTo>
                  <a:pt x="872" y="1030"/>
                </a:lnTo>
                <a:lnTo>
                  <a:pt x="870" y="1028"/>
                </a:lnTo>
                <a:lnTo>
                  <a:pt x="868" y="1030"/>
                </a:lnTo>
                <a:lnTo>
                  <a:pt x="870" y="1032"/>
                </a:lnTo>
                <a:lnTo>
                  <a:pt x="872" y="1034"/>
                </a:lnTo>
                <a:lnTo>
                  <a:pt x="872" y="1034"/>
                </a:lnTo>
                <a:lnTo>
                  <a:pt x="870" y="1036"/>
                </a:lnTo>
                <a:lnTo>
                  <a:pt x="868" y="1036"/>
                </a:lnTo>
                <a:lnTo>
                  <a:pt x="864" y="1034"/>
                </a:lnTo>
                <a:lnTo>
                  <a:pt x="862" y="1034"/>
                </a:lnTo>
                <a:lnTo>
                  <a:pt x="862" y="1034"/>
                </a:lnTo>
                <a:lnTo>
                  <a:pt x="862" y="1036"/>
                </a:lnTo>
                <a:lnTo>
                  <a:pt x="864" y="1038"/>
                </a:lnTo>
                <a:lnTo>
                  <a:pt x="870" y="1038"/>
                </a:lnTo>
                <a:lnTo>
                  <a:pt x="870" y="1038"/>
                </a:lnTo>
                <a:lnTo>
                  <a:pt x="868" y="1040"/>
                </a:lnTo>
                <a:lnTo>
                  <a:pt x="866" y="1044"/>
                </a:lnTo>
                <a:lnTo>
                  <a:pt x="860" y="1046"/>
                </a:lnTo>
                <a:lnTo>
                  <a:pt x="850" y="1046"/>
                </a:lnTo>
                <a:lnTo>
                  <a:pt x="844" y="1044"/>
                </a:lnTo>
                <a:lnTo>
                  <a:pt x="844" y="1044"/>
                </a:lnTo>
                <a:lnTo>
                  <a:pt x="844" y="1040"/>
                </a:lnTo>
                <a:lnTo>
                  <a:pt x="848" y="1040"/>
                </a:lnTo>
                <a:lnTo>
                  <a:pt x="856" y="1040"/>
                </a:lnTo>
                <a:lnTo>
                  <a:pt x="856" y="1040"/>
                </a:lnTo>
                <a:lnTo>
                  <a:pt x="856" y="1036"/>
                </a:lnTo>
                <a:lnTo>
                  <a:pt x="854" y="1036"/>
                </a:lnTo>
                <a:lnTo>
                  <a:pt x="852" y="1034"/>
                </a:lnTo>
                <a:lnTo>
                  <a:pt x="856" y="1034"/>
                </a:lnTo>
                <a:lnTo>
                  <a:pt x="856" y="1034"/>
                </a:lnTo>
                <a:lnTo>
                  <a:pt x="844" y="1034"/>
                </a:lnTo>
                <a:lnTo>
                  <a:pt x="836" y="1034"/>
                </a:lnTo>
                <a:lnTo>
                  <a:pt x="826" y="1032"/>
                </a:lnTo>
                <a:lnTo>
                  <a:pt x="826" y="1032"/>
                </a:lnTo>
                <a:lnTo>
                  <a:pt x="822" y="1036"/>
                </a:lnTo>
                <a:lnTo>
                  <a:pt x="820" y="1040"/>
                </a:lnTo>
                <a:lnTo>
                  <a:pt x="816" y="1044"/>
                </a:lnTo>
                <a:lnTo>
                  <a:pt x="812" y="1046"/>
                </a:lnTo>
                <a:lnTo>
                  <a:pt x="812" y="1046"/>
                </a:lnTo>
                <a:lnTo>
                  <a:pt x="814" y="1050"/>
                </a:lnTo>
                <a:lnTo>
                  <a:pt x="816" y="1052"/>
                </a:lnTo>
                <a:lnTo>
                  <a:pt x="818" y="1052"/>
                </a:lnTo>
                <a:lnTo>
                  <a:pt x="818" y="1052"/>
                </a:lnTo>
                <a:lnTo>
                  <a:pt x="816" y="1058"/>
                </a:lnTo>
                <a:lnTo>
                  <a:pt x="816" y="1064"/>
                </a:lnTo>
                <a:lnTo>
                  <a:pt x="816" y="1064"/>
                </a:lnTo>
                <a:lnTo>
                  <a:pt x="812" y="1064"/>
                </a:lnTo>
                <a:lnTo>
                  <a:pt x="808" y="1062"/>
                </a:lnTo>
                <a:lnTo>
                  <a:pt x="808" y="1060"/>
                </a:lnTo>
                <a:lnTo>
                  <a:pt x="804" y="1056"/>
                </a:lnTo>
                <a:lnTo>
                  <a:pt x="804" y="1056"/>
                </a:lnTo>
                <a:lnTo>
                  <a:pt x="798" y="1058"/>
                </a:lnTo>
                <a:lnTo>
                  <a:pt x="792" y="1060"/>
                </a:lnTo>
                <a:lnTo>
                  <a:pt x="782" y="1066"/>
                </a:lnTo>
                <a:lnTo>
                  <a:pt x="782" y="1066"/>
                </a:lnTo>
                <a:lnTo>
                  <a:pt x="778" y="1058"/>
                </a:lnTo>
                <a:lnTo>
                  <a:pt x="776" y="1050"/>
                </a:lnTo>
                <a:lnTo>
                  <a:pt x="776" y="1042"/>
                </a:lnTo>
                <a:lnTo>
                  <a:pt x="778" y="1036"/>
                </a:lnTo>
                <a:lnTo>
                  <a:pt x="778" y="1036"/>
                </a:lnTo>
                <a:lnTo>
                  <a:pt x="768" y="1034"/>
                </a:lnTo>
                <a:lnTo>
                  <a:pt x="754" y="1034"/>
                </a:lnTo>
                <a:lnTo>
                  <a:pt x="728" y="1034"/>
                </a:lnTo>
                <a:lnTo>
                  <a:pt x="728" y="1034"/>
                </a:lnTo>
                <a:lnTo>
                  <a:pt x="726" y="1030"/>
                </a:lnTo>
                <a:lnTo>
                  <a:pt x="726" y="1026"/>
                </a:lnTo>
                <a:lnTo>
                  <a:pt x="728" y="1018"/>
                </a:lnTo>
                <a:lnTo>
                  <a:pt x="734" y="1012"/>
                </a:lnTo>
                <a:lnTo>
                  <a:pt x="738" y="1002"/>
                </a:lnTo>
                <a:lnTo>
                  <a:pt x="738" y="1002"/>
                </a:lnTo>
                <a:lnTo>
                  <a:pt x="742" y="1000"/>
                </a:lnTo>
                <a:lnTo>
                  <a:pt x="744" y="998"/>
                </a:lnTo>
                <a:lnTo>
                  <a:pt x="746" y="994"/>
                </a:lnTo>
                <a:lnTo>
                  <a:pt x="750" y="994"/>
                </a:lnTo>
                <a:lnTo>
                  <a:pt x="750" y="994"/>
                </a:lnTo>
                <a:lnTo>
                  <a:pt x="752" y="984"/>
                </a:lnTo>
                <a:lnTo>
                  <a:pt x="758" y="976"/>
                </a:lnTo>
                <a:lnTo>
                  <a:pt x="764" y="972"/>
                </a:lnTo>
                <a:lnTo>
                  <a:pt x="774" y="970"/>
                </a:lnTo>
                <a:lnTo>
                  <a:pt x="796" y="968"/>
                </a:lnTo>
                <a:lnTo>
                  <a:pt x="818" y="966"/>
                </a:lnTo>
                <a:lnTo>
                  <a:pt x="818" y="966"/>
                </a:lnTo>
                <a:lnTo>
                  <a:pt x="802" y="964"/>
                </a:lnTo>
                <a:lnTo>
                  <a:pt x="788" y="962"/>
                </a:lnTo>
                <a:lnTo>
                  <a:pt x="760" y="962"/>
                </a:lnTo>
                <a:lnTo>
                  <a:pt x="760" y="962"/>
                </a:lnTo>
                <a:lnTo>
                  <a:pt x="764" y="958"/>
                </a:lnTo>
                <a:lnTo>
                  <a:pt x="764" y="956"/>
                </a:lnTo>
                <a:lnTo>
                  <a:pt x="760" y="950"/>
                </a:lnTo>
                <a:lnTo>
                  <a:pt x="760" y="950"/>
                </a:lnTo>
                <a:lnTo>
                  <a:pt x="762" y="946"/>
                </a:lnTo>
                <a:lnTo>
                  <a:pt x="766" y="946"/>
                </a:lnTo>
                <a:lnTo>
                  <a:pt x="772" y="944"/>
                </a:lnTo>
                <a:lnTo>
                  <a:pt x="788" y="948"/>
                </a:lnTo>
                <a:lnTo>
                  <a:pt x="788" y="948"/>
                </a:lnTo>
                <a:lnTo>
                  <a:pt x="784" y="950"/>
                </a:lnTo>
                <a:lnTo>
                  <a:pt x="784" y="952"/>
                </a:lnTo>
                <a:lnTo>
                  <a:pt x="784" y="954"/>
                </a:lnTo>
                <a:lnTo>
                  <a:pt x="784" y="958"/>
                </a:lnTo>
                <a:lnTo>
                  <a:pt x="784" y="958"/>
                </a:lnTo>
                <a:lnTo>
                  <a:pt x="788" y="958"/>
                </a:lnTo>
                <a:lnTo>
                  <a:pt x="790" y="956"/>
                </a:lnTo>
                <a:lnTo>
                  <a:pt x="790" y="948"/>
                </a:lnTo>
                <a:lnTo>
                  <a:pt x="790" y="948"/>
                </a:lnTo>
                <a:lnTo>
                  <a:pt x="796" y="948"/>
                </a:lnTo>
                <a:lnTo>
                  <a:pt x="800" y="948"/>
                </a:lnTo>
                <a:lnTo>
                  <a:pt x="804" y="950"/>
                </a:lnTo>
                <a:lnTo>
                  <a:pt x="808" y="948"/>
                </a:lnTo>
                <a:lnTo>
                  <a:pt x="808" y="948"/>
                </a:lnTo>
                <a:lnTo>
                  <a:pt x="796" y="942"/>
                </a:lnTo>
                <a:lnTo>
                  <a:pt x="780" y="938"/>
                </a:lnTo>
                <a:lnTo>
                  <a:pt x="764" y="936"/>
                </a:lnTo>
                <a:lnTo>
                  <a:pt x="750" y="934"/>
                </a:lnTo>
                <a:lnTo>
                  <a:pt x="750" y="934"/>
                </a:lnTo>
                <a:lnTo>
                  <a:pt x="748" y="936"/>
                </a:lnTo>
                <a:lnTo>
                  <a:pt x="750" y="936"/>
                </a:lnTo>
                <a:lnTo>
                  <a:pt x="750" y="936"/>
                </a:lnTo>
                <a:lnTo>
                  <a:pt x="734" y="938"/>
                </a:lnTo>
                <a:lnTo>
                  <a:pt x="720" y="940"/>
                </a:lnTo>
                <a:lnTo>
                  <a:pt x="704" y="946"/>
                </a:lnTo>
                <a:lnTo>
                  <a:pt x="690" y="954"/>
                </a:lnTo>
                <a:lnTo>
                  <a:pt x="690" y="954"/>
                </a:lnTo>
                <a:lnTo>
                  <a:pt x="690" y="954"/>
                </a:lnTo>
                <a:lnTo>
                  <a:pt x="692" y="956"/>
                </a:lnTo>
                <a:lnTo>
                  <a:pt x="694" y="954"/>
                </a:lnTo>
                <a:lnTo>
                  <a:pt x="696" y="954"/>
                </a:lnTo>
                <a:lnTo>
                  <a:pt x="696" y="954"/>
                </a:lnTo>
                <a:lnTo>
                  <a:pt x="696" y="956"/>
                </a:lnTo>
                <a:lnTo>
                  <a:pt x="698" y="958"/>
                </a:lnTo>
                <a:lnTo>
                  <a:pt x="694" y="962"/>
                </a:lnTo>
                <a:lnTo>
                  <a:pt x="690" y="962"/>
                </a:lnTo>
                <a:lnTo>
                  <a:pt x="688" y="962"/>
                </a:lnTo>
                <a:lnTo>
                  <a:pt x="686" y="960"/>
                </a:lnTo>
                <a:lnTo>
                  <a:pt x="686" y="960"/>
                </a:lnTo>
                <a:lnTo>
                  <a:pt x="688" y="960"/>
                </a:lnTo>
                <a:lnTo>
                  <a:pt x="688" y="958"/>
                </a:lnTo>
                <a:lnTo>
                  <a:pt x="690" y="958"/>
                </a:lnTo>
                <a:lnTo>
                  <a:pt x="690" y="958"/>
                </a:lnTo>
                <a:lnTo>
                  <a:pt x="688" y="956"/>
                </a:lnTo>
                <a:lnTo>
                  <a:pt x="688" y="954"/>
                </a:lnTo>
                <a:lnTo>
                  <a:pt x="688" y="954"/>
                </a:lnTo>
                <a:lnTo>
                  <a:pt x="682" y="954"/>
                </a:lnTo>
                <a:lnTo>
                  <a:pt x="678" y="958"/>
                </a:lnTo>
                <a:lnTo>
                  <a:pt x="674" y="960"/>
                </a:lnTo>
                <a:lnTo>
                  <a:pt x="668" y="960"/>
                </a:lnTo>
                <a:lnTo>
                  <a:pt x="668" y="960"/>
                </a:lnTo>
                <a:lnTo>
                  <a:pt x="670" y="964"/>
                </a:lnTo>
                <a:lnTo>
                  <a:pt x="670" y="966"/>
                </a:lnTo>
                <a:lnTo>
                  <a:pt x="666" y="970"/>
                </a:lnTo>
                <a:lnTo>
                  <a:pt x="666" y="970"/>
                </a:lnTo>
                <a:lnTo>
                  <a:pt x="668" y="972"/>
                </a:lnTo>
                <a:lnTo>
                  <a:pt x="670" y="974"/>
                </a:lnTo>
                <a:lnTo>
                  <a:pt x="672" y="974"/>
                </a:lnTo>
                <a:lnTo>
                  <a:pt x="672" y="976"/>
                </a:lnTo>
                <a:lnTo>
                  <a:pt x="672" y="976"/>
                </a:lnTo>
                <a:lnTo>
                  <a:pt x="668" y="984"/>
                </a:lnTo>
                <a:lnTo>
                  <a:pt x="666" y="992"/>
                </a:lnTo>
                <a:lnTo>
                  <a:pt x="666" y="1000"/>
                </a:lnTo>
                <a:lnTo>
                  <a:pt x="666" y="1008"/>
                </a:lnTo>
                <a:lnTo>
                  <a:pt x="668" y="1022"/>
                </a:lnTo>
                <a:lnTo>
                  <a:pt x="670" y="1030"/>
                </a:lnTo>
                <a:lnTo>
                  <a:pt x="668" y="1038"/>
                </a:lnTo>
                <a:lnTo>
                  <a:pt x="668" y="1038"/>
                </a:lnTo>
                <a:lnTo>
                  <a:pt x="662" y="1036"/>
                </a:lnTo>
                <a:lnTo>
                  <a:pt x="656" y="1038"/>
                </a:lnTo>
                <a:lnTo>
                  <a:pt x="650" y="1038"/>
                </a:lnTo>
                <a:lnTo>
                  <a:pt x="648" y="1036"/>
                </a:lnTo>
                <a:lnTo>
                  <a:pt x="648" y="1032"/>
                </a:lnTo>
                <a:lnTo>
                  <a:pt x="648" y="1032"/>
                </a:lnTo>
                <a:lnTo>
                  <a:pt x="644" y="1034"/>
                </a:lnTo>
                <a:lnTo>
                  <a:pt x="640" y="1034"/>
                </a:lnTo>
                <a:lnTo>
                  <a:pt x="640" y="1034"/>
                </a:lnTo>
                <a:lnTo>
                  <a:pt x="640" y="1038"/>
                </a:lnTo>
                <a:lnTo>
                  <a:pt x="642" y="1040"/>
                </a:lnTo>
                <a:lnTo>
                  <a:pt x="644" y="1040"/>
                </a:lnTo>
                <a:lnTo>
                  <a:pt x="646" y="1044"/>
                </a:lnTo>
                <a:lnTo>
                  <a:pt x="646" y="1044"/>
                </a:lnTo>
                <a:lnTo>
                  <a:pt x="640" y="1044"/>
                </a:lnTo>
                <a:lnTo>
                  <a:pt x="640" y="1044"/>
                </a:lnTo>
                <a:lnTo>
                  <a:pt x="642" y="1046"/>
                </a:lnTo>
                <a:lnTo>
                  <a:pt x="646" y="1048"/>
                </a:lnTo>
                <a:lnTo>
                  <a:pt x="646" y="1048"/>
                </a:lnTo>
                <a:lnTo>
                  <a:pt x="640" y="1058"/>
                </a:lnTo>
                <a:lnTo>
                  <a:pt x="640" y="1064"/>
                </a:lnTo>
                <a:lnTo>
                  <a:pt x="642" y="1070"/>
                </a:lnTo>
                <a:lnTo>
                  <a:pt x="642" y="1070"/>
                </a:lnTo>
                <a:lnTo>
                  <a:pt x="636" y="1072"/>
                </a:lnTo>
                <a:lnTo>
                  <a:pt x="634" y="1072"/>
                </a:lnTo>
                <a:lnTo>
                  <a:pt x="630" y="1072"/>
                </a:lnTo>
                <a:lnTo>
                  <a:pt x="630" y="1072"/>
                </a:lnTo>
                <a:lnTo>
                  <a:pt x="632" y="1076"/>
                </a:lnTo>
                <a:lnTo>
                  <a:pt x="632" y="1080"/>
                </a:lnTo>
                <a:lnTo>
                  <a:pt x="630" y="1088"/>
                </a:lnTo>
                <a:lnTo>
                  <a:pt x="630" y="1088"/>
                </a:lnTo>
                <a:lnTo>
                  <a:pt x="636" y="1086"/>
                </a:lnTo>
                <a:lnTo>
                  <a:pt x="642" y="1086"/>
                </a:lnTo>
                <a:lnTo>
                  <a:pt x="650" y="1088"/>
                </a:lnTo>
                <a:lnTo>
                  <a:pt x="660" y="1092"/>
                </a:lnTo>
                <a:lnTo>
                  <a:pt x="672" y="1094"/>
                </a:lnTo>
                <a:lnTo>
                  <a:pt x="672" y="1094"/>
                </a:lnTo>
                <a:lnTo>
                  <a:pt x="670" y="1100"/>
                </a:lnTo>
                <a:lnTo>
                  <a:pt x="672" y="1108"/>
                </a:lnTo>
                <a:lnTo>
                  <a:pt x="672" y="1114"/>
                </a:lnTo>
                <a:lnTo>
                  <a:pt x="672" y="1120"/>
                </a:lnTo>
                <a:lnTo>
                  <a:pt x="672" y="1120"/>
                </a:lnTo>
                <a:lnTo>
                  <a:pt x="670" y="1122"/>
                </a:lnTo>
                <a:lnTo>
                  <a:pt x="668" y="1122"/>
                </a:lnTo>
                <a:lnTo>
                  <a:pt x="666" y="1120"/>
                </a:lnTo>
                <a:lnTo>
                  <a:pt x="662" y="1116"/>
                </a:lnTo>
                <a:lnTo>
                  <a:pt x="660" y="1114"/>
                </a:lnTo>
                <a:lnTo>
                  <a:pt x="656" y="1114"/>
                </a:lnTo>
                <a:lnTo>
                  <a:pt x="656" y="1114"/>
                </a:lnTo>
                <a:lnTo>
                  <a:pt x="654" y="1118"/>
                </a:lnTo>
                <a:lnTo>
                  <a:pt x="654" y="1122"/>
                </a:lnTo>
                <a:lnTo>
                  <a:pt x="654" y="1126"/>
                </a:lnTo>
                <a:lnTo>
                  <a:pt x="652" y="1132"/>
                </a:lnTo>
                <a:lnTo>
                  <a:pt x="652" y="1132"/>
                </a:lnTo>
                <a:lnTo>
                  <a:pt x="646" y="1132"/>
                </a:lnTo>
                <a:lnTo>
                  <a:pt x="644" y="1132"/>
                </a:lnTo>
                <a:lnTo>
                  <a:pt x="640" y="1134"/>
                </a:lnTo>
                <a:lnTo>
                  <a:pt x="636" y="1134"/>
                </a:lnTo>
                <a:lnTo>
                  <a:pt x="636" y="1134"/>
                </a:lnTo>
                <a:lnTo>
                  <a:pt x="636" y="1138"/>
                </a:lnTo>
                <a:lnTo>
                  <a:pt x="638" y="1138"/>
                </a:lnTo>
                <a:lnTo>
                  <a:pt x="644" y="1140"/>
                </a:lnTo>
                <a:lnTo>
                  <a:pt x="650" y="1138"/>
                </a:lnTo>
                <a:lnTo>
                  <a:pt x="654" y="1136"/>
                </a:lnTo>
                <a:lnTo>
                  <a:pt x="654" y="1136"/>
                </a:lnTo>
                <a:lnTo>
                  <a:pt x="658" y="1140"/>
                </a:lnTo>
                <a:lnTo>
                  <a:pt x="660" y="1146"/>
                </a:lnTo>
                <a:lnTo>
                  <a:pt x="660" y="1156"/>
                </a:lnTo>
                <a:lnTo>
                  <a:pt x="660" y="1156"/>
                </a:lnTo>
                <a:lnTo>
                  <a:pt x="654" y="1158"/>
                </a:lnTo>
                <a:lnTo>
                  <a:pt x="646" y="1160"/>
                </a:lnTo>
                <a:lnTo>
                  <a:pt x="646" y="1160"/>
                </a:lnTo>
                <a:lnTo>
                  <a:pt x="648" y="1158"/>
                </a:lnTo>
                <a:lnTo>
                  <a:pt x="648" y="1154"/>
                </a:lnTo>
                <a:lnTo>
                  <a:pt x="650" y="1152"/>
                </a:lnTo>
                <a:lnTo>
                  <a:pt x="654" y="1150"/>
                </a:lnTo>
                <a:lnTo>
                  <a:pt x="654" y="1150"/>
                </a:lnTo>
                <a:lnTo>
                  <a:pt x="650" y="1144"/>
                </a:lnTo>
                <a:lnTo>
                  <a:pt x="644" y="1142"/>
                </a:lnTo>
                <a:lnTo>
                  <a:pt x="644" y="1142"/>
                </a:lnTo>
                <a:lnTo>
                  <a:pt x="640" y="1148"/>
                </a:lnTo>
                <a:lnTo>
                  <a:pt x="640" y="1154"/>
                </a:lnTo>
                <a:lnTo>
                  <a:pt x="640" y="1160"/>
                </a:lnTo>
                <a:lnTo>
                  <a:pt x="644" y="1162"/>
                </a:lnTo>
                <a:lnTo>
                  <a:pt x="644" y="1162"/>
                </a:lnTo>
                <a:lnTo>
                  <a:pt x="636" y="1168"/>
                </a:lnTo>
                <a:lnTo>
                  <a:pt x="634" y="1172"/>
                </a:lnTo>
                <a:lnTo>
                  <a:pt x="634" y="1176"/>
                </a:lnTo>
                <a:lnTo>
                  <a:pt x="636" y="1180"/>
                </a:lnTo>
                <a:lnTo>
                  <a:pt x="646" y="1186"/>
                </a:lnTo>
                <a:lnTo>
                  <a:pt x="658" y="1190"/>
                </a:lnTo>
                <a:lnTo>
                  <a:pt x="658" y="1190"/>
                </a:lnTo>
                <a:lnTo>
                  <a:pt x="658" y="1200"/>
                </a:lnTo>
                <a:lnTo>
                  <a:pt x="658" y="1210"/>
                </a:lnTo>
                <a:lnTo>
                  <a:pt x="658" y="1220"/>
                </a:lnTo>
                <a:lnTo>
                  <a:pt x="656" y="1232"/>
                </a:lnTo>
                <a:lnTo>
                  <a:pt x="656" y="1232"/>
                </a:lnTo>
                <a:lnTo>
                  <a:pt x="654" y="1226"/>
                </a:lnTo>
                <a:lnTo>
                  <a:pt x="650" y="1224"/>
                </a:lnTo>
                <a:lnTo>
                  <a:pt x="640" y="1220"/>
                </a:lnTo>
                <a:lnTo>
                  <a:pt x="628" y="1218"/>
                </a:lnTo>
                <a:lnTo>
                  <a:pt x="616" y="1216"/>
                </a:lnTo>
                <a:lnTo>
                  <a:pt x="616" y="1216"/>
                </a:lnTo>
                <a:lnTo>
                  <a:pt x="620" y="1214"/>
                </a:lnTo>
                <a:lnTo>
                  <a:pt x="618" y="1212"/>
                </a:lnTo>
                <a:lnTo>
                  <a:pt x="618" y="1208"/>
                </a:lnTo>
                <a:lnTo>
                  <a:pt x="618" y="1204"/>
                </a:lnTo>
                <a:lnTo>
                  <a:pt x="618" y="1204"/>
                </a:lnTo>
                <a:lnTo>
                  <a:pt x="614" y="1206"/>
                </a:lnTo>
                <a:lnTo>
                  <a:pt x="612" y="1206"/>
                </a:lnTo>
                <a:lnTo>
                  <a:pt x="612" y="1204"/>
                </a:lnTo>
                <a:lnTo>
                  <a:pt x="606" y="1202"/>
                </a:lnTo>
                <a:lnTo>
                  <a:pt x="606" y="1202"/>
                </a:lnTo>
                <a:lnTo>
                  <a:pt x="604" y="1206"/>
                </a:lnTo>
                <a:lnTo>
                  <a:pt x="606" y="1208"/>
                </a:lnTo>
                <a:lnTo>
                  <a:pt x="606" y="1210"/>
                </a:lnTo>
                <a:lnTo>
                  <a:pt x="606" y="1212"/>
                </a:lnTo>
                <a:lnTo>
                  <a:pt x="606" y="1212"/>
                </a:lnTo>
                <a:lnTo>
                  <a:pt x="598" y="1212"/>
                </a:lnTo>
                <a:lnTo>
                  <a:pt x="594" y="1210"/>
                </a:lnTo>
                <a:lnTo>
                  <a:pt x="588" y="1210"/>
                </a:lnTo>
                <a:lnTo>
                  <a:pt x="582" y="1208"/>
                </a:lnTo>
                <a:lnTo>
                  <a:pt x="582" y="1208"/>
                </a:lnTo>
                <a:lnTo>
                  <a:pt x="584" y="1204"/>
                </a:lnTo>
                <a:lnTo>
                  <a:pt x="582" y="1198"/>
                </a:lnTo>
                <a:lnTo>
                  <a:pt x="582" y="1198"/>
                </a:lnTo>
                <a:lnTo>
                  <a:pt x="588" y="1198"/>
                </a:lnTo>
                <a:lnTo>
                  <a:pt x="590" y="1196"/>
                </a:lnTo>
                <a:lnTo>
                  <a:pt x="594" y="1198"/>
                </a:lnTo>
                <a:lnTo>
                  <a:pt x="594" y="1198"/>
                </a:lnTo>
                <a:lnTo>
                  <a:pt x="592" y="1194"/>
                </a:lnTo>
                <a:lnTo>
                  <a:pt x="588" y="1194"/>
                </a:lnTo>
                <a:lnTo>
                  <a:pt x="586" y="1196"/>
                </a:lnTo>
                <a:lnTo>
                  <a:pt x="580" y="1196"/>
                </a:lnTo>
                <a:lnTo>
                  <a:pt x="580" y="1196"/>
                </a:lnTo>
                <a:lnTo>
                  <a:pt x="576" y="1180"/>
                </a:lnTo>
                <a:lnTo>
                  <a:pt x="572" y="1172"/>
                </a:lnTo>
                <a:lnTo>
                  <a:pt x="564" y="1166"/>
                </a:lnTo>
                <a:lnTo>
                  <a:pt x="564" y="1166"/>
                </a:lnTo>
                <a:lnTo>
                  <a:pt x="564" y="1164"/>
                </a:lnTo>
                <a:lnTo>
                  <a:pt x="566" y="1162"/>
                </a:lnTo>
                <a:lnTo>
                  <a:pt x="570" y="1162"/>
                </a:lnTo>
                <a:lnTo>
                  <a:pt x="570" y="1162"/>
                </a:lnTo>
                <a:lnTo>
                  <a:pt x="570" y="1160"/>
                </a:lnTo>
                <a:lnTo>
                  <a:pt x="566" y="1160"/>
                </a:lnTo>
                <a:lnTo>
                  <a:pt x="564" y="1160"/>
                </a:lnTo>
                <a:lnTo>
                  <a:pt x="562" y="1158"/>
                </a:lnTo>
                <a:lnTo>
                  <a:pt x="562" y="1158"/>
                </a:lnTo>
                <a:lnTo>
                  <a:pt x="564" y="1154"/>
                </a:lnTo>
                <a:lnTo>
                  <a:pt x="564" y="1152"/>
                </a:lnTo>
                <a:lnTo>
                  <a:pt x="562" y="1150"/>
                </a:lnTo>
                <a:lnTo>
                  <a:pt x="562" y="1150"/>
                </a:lnTo>
                <a:lnTo>
                  <a:pt x="566" y="1148"/>
                </a:lnTo>
                <a:lnTo>
                  <a:pt x="572" y="1146"/>
                </a:lnTo>
                <a:lnTo>
                  <a:pt x="576" y="1144"/>
                </a:lnTo>
                <a:lnTo>
                  <a:pt x="578" y="1142"/>
                </a:lnTo>
                <a:lnTo>
                  <a:pt x="578" y="1142"/>
                </a:lnTo>
                <a:lnTo>
                  <a:pt x="572" y="1144"/>
                </a:lnTo>
                <a:lnTo>
                  <a:pt x="568" y="1144"/>
                </a:lnTo>
                <a:lnTo>
                  <a:pt x="564" y="1146"/>
                </a:lnTo>
                <a:lnTo>
                  <a:pt x="558" y="1148"/>
                </a:lnTo>
                <a:lnTo>
                  <a:pt x="558" y="1148"/>
                </a:lnTo>
                <a:lnTo>
                  <a:pt x="558" y="1140"/>
                </a:lnTo>
                <a:lnTo>
                  <a:pt x="556" y="1136"/>
                </a:lnTo>
                <a:lnTo>
                  <a:pt x="554" y="1134"/>
                </a:lnTo>
                <a:lnTo>
                  <a:pt x="556" y="1128"/>
                </a:lnTo>
                <a:lnTo>
                  <a:pt x="556" y="1128"/>
                </a:lnTo>
                <a:lnTo>
                  <a:pt x="550" y="1128"/>
                </a:lnTo>
                <a:lnTo>
                  <a:pt x="548" y="1130"/>
                </a:lnTo>
                <a:lnTo>
                  <a:pt x="546" y="1132"/>
                </a:lnTo>
                <a:lnTo>
                  <a:pt x="542" y="1134"/>
                </a:lnTo>
                <a:lnTo>
                  <a:pt x="542" y="1134"/>
                </a:lnTo>
                <a:lnTo>
                  <a:pt x="550" y="1152"/>
                </a:lnTo>
                <a:lnTo>
                  <a:pt x="552" y="1160"/>
                </a:lnTo>
                <a:lnTo>
                  <a:pt x="550" y="1164"/>
                </a:lnTo>
                <a:lnTo>
                  <a:pt x="548" y="1166"/>
                </a:lnTo>
                <a:lnTo>
                  <a:pt x="548" y="1166"/>
                </a:lnTo>
                <a:lnTo>
                  <a:pt x="550" y="1168"/>
                </a:lnTo>
                <a:lnTo>
                  <a:pt x="554" y="1168"/>
                </a:lnTo>
                <a:lnTo>
                  <a:pt x="554" y="1168"/>
                </a:lnTo>
                <a:lnTo>
                  <a:pt x="552" y="1174"/>
                </a:lnTo>
                <a:lnTo>
                  <a:pt x="552" y="1180"/>
                </a:lnTo>
                <a:lnTo>
                  <a:pt x="552" y="1186"/>
                </a:lnTo>
                <a:lnTo>
                  <a:pt x="552" y="1190"/>
                </a:lnTo>
                <a:lnTo>
                  <a:pt x="550" y="1194"/>
                </a:lnTo>
                <a:lnTo>
                  <a:pt x="550" y="1194"/>
                </a:lnTo>
                <a:lnTo>
                  <a:pt x="552" y="1198"/>
                </a:lnTo>
                <a:lnTo>
                  <a:pt x="552" y="1204"/>
                </a:lnTo>
                <a:lnTo>
                  <a:pt x="548" y="1214"/>
                </a:lnTo>
                <a:lnTo>
                  <a:pt x="548" y="1214"/>
                </a:lnTo>
                <a:lnTo>
                  <a:pt x="544" y="1216"/>
                </a:lnTo>
                <a:lnTo>
                  <a:pt x="538" y="1216"/>
                </a:lnTo>
                <a:lnTo>
                  <a:pt x="532" y="1216"/>
                </a:lnTo>
                <a:lnTo>
                  <a:pt x="526" y="1216"/>
                </a:lnTo>
                <a:lnTo>
                  <a:pt x="526" y="1216"/>
                </a:lnTo>
                <a:lnTo>
                  <a:pt x="526" y="1210"/>
                </a:lnTo>
                <a:lnTo>
                  <a:pt x="522" y="1208"/>
                </a:lnTo>
                <a:lnTo>
                  <a:pt x="522" y="1208"/>
                </a:lnTo>
                <a:lnTo>
                  <a:pt x="524" y="1208"/>
                </a:lnTo>
                <a:lnTo>
                  <a:pt x="526" y="1206"/>
                </a:lnTo>
                <a:lnTo>
                  <a:pt x="528" y="1206"/>
                </a:lnTo>
                <a:lnTo>
                  <a:pt x="528" y="1204"/>
                </a:lnTo>
                <a:lnTo>
                  <a:pt x="528" y="1204"/>
                </a:lnTo>
                <a:lnTo>
                  <a:pt x="526" y="1202"/>
                </a:lnTo>
                <a:lnTo>
                  <a:pt x="524" y="1204"/>
                </a:lnTo>
                <a:lnTo>
                  <a:pt x="520" y="1204"/>
                </a:lnTo>
                <a:lnTo>
                  <a:pt x="518" y="1202"/>
                </a:lnTo>
                <a:lnTo>
                  <a:pt x="518" y="1202"/>
                </a:lnTo>
                <a:lnTo>
                  <a:pt x="516" y="1214"/>
                </a:lnTo>
                <a:lnTo>
                  <a:pt x="514" y="1220"/>
                </a:lnTo>
                <a:lnTo>
                  <a:pt x="510" y="1228"/>
                </a:lnTo>
                <a:lnTo>
                  <a:pt x="510" y="1228"/>
                </a:lnTo>
                <a:lnTo>
                  <a:pt x="504" y="1228"/>
                </a:lnTo>
                <a:lnTo>
                  <a:pt x="504" y="1228"/>
                </a:lnTo>
                <a:lnTo>
                  <a:pt x="506" y="1230"/>
                </a:lnTo>
                <a:lnTo>
                  <a:pt x="510" y="1230"/>
                </a:lnTo>
                <a:lnTo>
                  <a:pt x="510" y="1230"/>
                </a:lnTo>
                <a:lnTo>
                  <a:pt x="498" y="1232"/>
                </a:lnTo>
                <a:lnTo>
                  <a:pt x="486" y="1234"/>
                </a:lnTo>
                <a:lnTo>
                  <a:pt x="486" y="1234"/>
                </a:lnTo>
                <a:lnTo>
                  <a:pt x="488" y="1232"/>
                </a:lnTo>
                <a:lnTo>
                  <a:pt x="488" y="1232"/>
                </a:lnTo>
                <a:lnTo>
                  <a:pt x="490" y="1232"/>
                </a:lnTo>
                <a:lnTo>
                  <a:pt x="492" y="1230"/>
                </a:lnTo>
                <a:lnTo>
                  <a:pt x="492" y="1230"/>
                </a:lnTo>
                <a:lnTo>
                  <a:pt x="490" y="1228"/>
                </a:lnTo>
                <a:lnTo>
                  <a:pt x="486" y="1228"/>
                </a:lnTo>
                <a:lnTo>
                  <a:pt x="482" y="1230"/>
                </a:lnTo>
                <a:lnTo>
                  <a:pt x="478" y="1228"/>
                </a:lnTo>
                <a:lnTo>
                  <a:pt x="478" y="1228"/>
                </a:lnTo>
                <a:lnTo>
                  <a:pt x="478" y="1232"/>
                </a:lnTo>
                <a:lnTo>
                  <a:pt x="476" y="1234"/>
                </a:lnTo>
                <a:lnTo>
                  <a:pt x="468" y="1234"/>
                </a:lnTo>
                <a:lnTo>
                  <a:pt x="458" y="1234"/>
                </a:lnTo>
                <a:lnTo>
                  <a:pt x="444" y="1236"/>
                </a:lnTo>
                <a:lnTo>
                  <a:pt x="444" y="1236"/>
                </a:lnTo>
                <a:lnTo>
                  <a:pt x="444" y="1232"/>
                </a:lnTo>
                <a:lnTo>
                  <a:pt x="448" y="1232"/>
                </a:lnTo>
                <a:lnTo>
                  <a:pt x="448" y="1232"/>
                </a:lnTo>
                <a:lnTo>
                  <a:pt x="442" y="1230"/>
                </a:lnTo>
                <a:lnTo>
                  <a:pt x="438" y="1232"/>
                </a:lnTo>
                <a:lnTo>
                  <a:pt x="430" y="1234"/>
                </a:lnTo>
                <a:lnTo>
                  <a:pt x="420" y="1234"/>
                </a:lnTo>
                <a:lnTo>
                  <a:pt x="416" y="1232"/>
                </a:lnTo>
                <a:lnTo>
                  <a:pt x="414" y="1228"/>
                </a:lnTo>
                <a:lnTo>
                  <a:pt x="414" y="1228"/>
                </a:lnTo>
                <a:lnTo>
                  <a:pt x="410" y="1230"/>
                </a:lnTo>
                <a:lnTo>
                  <a:pt x="412" y="1232"/>
                </a:lnTo>
                <a:lnTo>
                  <a:pt x="414" y="1234"/>
                </a:lnTo>
                <a:lnTo>
                  <a:pt x="412" y="1236"/>
                </a:lnTo>
                <a:lnTo>
                  <a:pt x="412" y="1236"/>
                </a:lnTo>
                <a:lnTo>
                  <a:pt x="408" y="1234"/>
                </a:lnTo>
                <a:lnTo>
                  <a:pt x="404" y="1230"/>
                </a:lnTo>
                <a:lnTo>
                  <a:pt x="400" y="1228"/>
                </a:lnTo>
                <a:lnTo>
                  <a:pt x="396" y="1228"/>
                </a:lnTo>
                <a:lnTo>
                  <a:pt x="396" y="1228"/>
                </a:lnTo>
                <a:lnTo>
                  <a:pt x="396" y="1230"/>
                </a:lnTo>
                <a:lnTo>
                  <a:pt x="398" y="1230"/>
                </a:lnTo>
                <a:lnTo>
                  <a:pt x="400" y="1232"/>
                </a:lnTo>
                <a:lnTo>
                  <a:pt x="400" y="1236"/>
                </a:lnTo>
                <a:lnTo>
                  <a:pt x="400" y="1236"/>
                </a:lnTo>
                <a:lnTo>
                  <a:pt x="398" y="1236"/>
                </a:lnTo>
                <a:lnTo>
                  <a:pt x="396" y="1236"/>
                </a:lnTo>
                <a:lnTo>
                  <a:pt x="396" y="1236"/>
                </a:lnTo>
                <a:lnTo>
                  <a:pt x="392" y="1236"/>
                </a:lnTo>
                <a:lnTo>
                  <a:pt x="392" y="1236"/>
                </a:lnTo>
                <a:lnTo>
                  <a:pt x="392" y="1232"/>
                </a:lnTo>
                <a:lnTo>
                  <a:pt x="394" y="1228"/>
                </a:lnTo>
                <a:lnTo>
                  <a:pt x="394" y="1228"/>
                </a:lnTo>
                <a:lnTo>
                  <a:pt x="390" y="1228"/>
                </a:lnTo>
                <a:lnTo>
                  <a:pt x="388" y="1228"/>
                </a:lnTo>
                <a:lnTo>
                  <a:pt x="384" y="1230"/>
                </a:lnTo>
                <a:lnTo>
                  <a:pt x="380" y="1230"/>
                </a:lnTo>
                <a:lnTo>
                  <a:pt x="380" y="1230"/>
                </a:lnTo>
                <a:lnTo>
                  <a:pt x="382" y="1232"/>
                </a:lnTo>
                <a:lnTo>
                  <a:pt x="384" y="1234"/>
                </a:lnTo>
                <a:lnTo>
                  <a:pt x="384" y="1234"/>
                </a:lnTo>
                <a:lnTo>
                  <a:pt x="382" y="1236"/>
                </a:lnTo>
                <a:lnTo>
                  <a:pt x="382" y="1236"/>
                </a:lnTo>
                <a:lnTo>
                  <a:pt x="380" y="1234"/>
                </a:lnTo>
                <a:lnTo>
                  <a:pt x="378" y="1232"/>
                </a:lnTo>
                <a:lnTo>
                  <a:pt x="378" y="1232"/>
                </a:lnTo>
                <a:lnTo>
                  <a:pt x="374" y="1236"/>
                </a:lnTo>
                <a:lnTo>
                  <a:pt x="368" y="1236"/>
                </a:lnTo>
                <a:lnTo>
                  <a:pt x="358" y="1236"/>
                </a:lnTo>
                <a:lnTo>
                  <a:pt x="348" y="1238"/>
                </a:lnTo>
                <a:lnTo>
                  <a:pt x="348" y="1238"/>
                </a:lnTo>
                <a:lnTo>
                  <a:pt x="346" y="1236"/>
                </a:lnTo>
                <a:lnTo>
                  <a:pt x="350" y="1236"/>
                </a:lnTo>
                <a:lnTo>
                  <a:pt x="358" y="1234"/>
                </a:lnTo>
                <a:lnTo>
                  <a:pt x="358" y="1234"/>
                </a:lnTo>
                <a:lnTo>
                  <a:pt x="356" y="1232"/>
                </a:lnTo>
                <a:lnTo>
                  <a:pt x="354" y="1230"/>
                </a:lnTo>
                <a:lnTo>
                  <a:pt x="350" y="1232"/>
                </a:lnTo>
                <a:lnTo>
                  <a:pt x="344" y="1234"/>
                </a:lnTo>
                <a:lnTo>
                  <a:pt x="338" y="1236"/>
                </a:lnTo>
                <a:lnTo>
                  <a:pt x="338" y="1236"/>
                </a:lnTo>
                <a:lnTo>
                  <a:pt x="340" y="1238"/>
                </a:lnTo>
                <a:lnTo>
                  <a:pt x="342" y="1240"/>
                </a:lnTo>
                <a:lnTo>
                  <a:pt x="342" y="1242"/>
                </a:lnTo>
                <a:lnTo>
                  <a:pt x="342" y="1242"/>
                </a:lnTo>
                <a:lnTo>
                  <a:pt x="338" y="1242"/>
                </a:lnTo>
                <a:lnTo>
                  <a:pt x="336" y="1242"/>
                </a:lnTo>
                <a:lnTo>
                  <a:pt x="332" y="1244"/>
                </a:lnTo>
                <a:lnTo>
                  <a:pt x="328" y="1244"/>
                </a:lnTo>
                <a:lnTo>
                  <a:pt x="328" y="1244"/>
                </a:lnTo>
                <a:lnTo>
                  <a:pt x="330" y="1240"/>
                </a:lnTo>
                <a:lnTo>
                  <a:pt x="336" y="1240"/>
                </a:lnTo>
                <a:lnTo>
                  <a:pt x="336" y="1240"/>
                </a:lnTo>
                <a:lnTo>
                  <a:pt x="336" y="1238"/>
                </a:lnTo>
                <a:lnTo>
                  <a:pt x="332" y="1238"/>
                </a:lnTo>
                <a:lnTo>
                  <a:pt x="330" y="1236"/>
                </a:lnTo>
                <a:lnTo>
                  <a:pt x="330" y="1234"/>
                </a:lnTo>
                <a:lnTo>
                  <a:pt x="330" y="1234"/>
                </a:lnTo>
                <a:lnTo>
                  <a:pt x="324" y="1240"/>
                </a:lnTo>
                <a:lnTo>
                  <a:pt x="320" y="1242"/>
                </a:lnTo>
                <a:lnTo>
                  <a:pt x="318" y="1244"/>
                </a:lnTo>
                <a:lnTo>
                  <a:pt x="318" y="1244"/>
                </a:lnTo>
                <a:lnTo>
                  <a:pt x="318" y="1244"/>
                </a:lnTo>
                <a:lnTo>
                  <a:pt x="320" y="1246"/>
                </a:lnTo>
                <a:lnTo>
                  <a:pt x="324" y="1246"/>
                </a:lnTo>
                <a:lnTo>
                  <a:pt x="328" y="1246"/>
                </a:lnTo>
                <a:lnTo>
                  <a:pt x="326" y="1248"/>
                </a:lnTo>
                <a:lnTo>
                  <a:pt x="326" y="1248"/>
                </a:lnTo>
                <a:lnTo>
                  <a:pt x="332" y="1248"/>
                </a:lnTo>
                <a:lnTo>
                  <a:pt x="338" y="1246"/>
                </a:lnTo>
                <a:lnTo>
                  <a:pt x="348" y="1242"/>
                </a:lnTo>
                <a:lnTo>
                  <a:pt x="348" y="1242"/>
                </a:lnTo>
                <a:lnTo>
                  <a:pt x="346" y="1244"/>
                </a:lnTo>
                <a:lnTo>
                  <a:pt x="346" y="1248"/>
                </a:lnTo>
                <a:lnTo>
                  <a:pt x="346" y="1252"/>
                </a:lnTo>
                <a:lnTo>
                  <a:pt x="344" y="1252"/>
                </a:lnTo>
                <a:lnTo>
                  <a:pt x="342" y="1252"/>
                </a:lnTo>
                <a:lnTo>
                  <a:pt x="342" y="1252"/>
                </a:lnTo>
                <a:lnTo>
                  <a:pt x="344" y="1258"/>
                </a:lnTo>
                <a:lnTo>
                  <a:pt x="346" y="1264"/>
                </a:lnTo>
                <a:lnTo>
                  <a:pt x="346" y="1264"/>
                </a:lnTo>
                <a:lnTo>
                  <a:pt x="342" y="1262"/>
                </a:lnTo>
                <a:lnTo>
                  <a:pt x="340" y="1264"/>
                </a:lnTo>
                <a:lnTo>
                  <a:pt x="338" y="1270"/>
                </a:lnTo>
                <a:lnTo>
                  <a:pt x="338" y="1270"/>
                </a:lnTo>
                <a:lnTo>
                  <a:pt x="334" y="1268"/>
                </a:lnTo>
                <a:lnTo>
                  <a:pt x="330" y="1270"/>
                </a:lnTo>
                <a:lnTo>
                  <a:pt x="328" y="1272"/>
                </a:lnTo>
                <a:lnTo>
                  <a:pt x="322" y="1270"/>
                </a:lnTo>
                <a:lnTo>
                  <a:pt x="322" y="1270"/>
                </a:lnTo>
                <a:lnTo>
                  <a:pt x="328" y="1276"/>
                </a:lnTo>
                <a:lnTo>
                  <a:pt x="330" y="1278"/>
                </a:lnTo>
                <a:lnTo>
                  <a:pt x="324" y="1280"/>
                </a:lnTo>
                <a:lnTo>
                  <a:pt x="324" y="1280"/>
                </a:lnTo>
                <a:lnTo>
                  <a:pt x="328" y="1282"/>
                </a:lnTo>
                <a:lnTo>
                  <a:pt x="330" y="1284"/>
                </a:lnTo>
                <a:lnTo>
                  <a:pt x="338" y="1282"/>
                </a:lnTo>
                <a:lnTo>
                  <a:pt x="338" y="1282"/>
                </a:lnTo>
                <a:lnTo>
                  <a:pt x="336" y="1280"/>
                </a:lnTo>
                <a:lnTo>
                  <a:pt x="334" y="1280"/>
                </a:lnTo>
                <a:lnTo>
                  <a:pt x="334" y="1280"/>
                </a:lnTo>
                <a:lnTo>
                  <a:pt x="338" y="1280"/>
                </a:lnTo>
                <a:lnTo>
                  <a:pt x="344" y="1282"/>
                </a:lnTo>
                <a:lnTo>
                  <a:pt x="348" y="1284"/>
                </a:lnTo>
                <a:lnTo>
                  <a:pt x="354" y="1284"/>
                </a:lnTo>
                <a:lnTo>
                  <a:pt x="354" y="1284"/>
                </a:lnTo>
                <a:lnTo>
                  <a:pt x="354" y="1288"/>
                </a:lnTo>
                <a:lnTo>
                  <a:pt x="354" y="1290"/>
                </a:lnTo>
                <a:lnTo>
                  <a:pt x="352" y="1292"/>
                </a:lnTo>
                <a:lnTo>
                  <a:pt x="352" y="1292"/>
                </a:lnTo>
                <a:lnTo>
                  <a:pt x="348" y="1290"/>
                </a:lnTo>
                <a:lnTo>
                  <a:pt x="348" y="1290"/>
                </a:lnTo>
                <a:lnTo>
                  <a:pt x="350" y="1288"/>
                </a:lnTo>
                <a:lnTo>
                  <a:pt x="348" y="1286"/>
                </a:lnTo>
                <a:lnTo>
                  <a:pt x="348" y="1286"/>
                </a:lnTo>
                <a:lnTo>
                  <a:pt x="342" y="1288"/>
                </a:lnTo>
                <a:lnTo>
                  <a:pt x="338" y="1288"/>
                </a:lnTo>
                <a:lnTo>
                  <a:pt x="336" y="1286"/>
                </a:lnTo>
                <a:lnTo>
                  <a:pt x="336" y="1286"/>
                </a:lnTo>
                <a:lnTo>
                  <a:pt x="336" y="1288"/>
                </a:lnTo>
                <a:lnTo>
                  <a:pt x="338" y="1288"/>
                </a:lnTo>
                <a:lnTo>
                  <a:pt x="342" y="1290"/>
                </a:lnTo>
                <a:lnTo>
                  <a:pt x="342" y="1290"/>
                </a:lnTo>
                <a:lnTo>
                  <a:pt x="340" y="1292"/>
                </a:lnTo>
                <a:lnTo>
                  <a:pt x="336" y="1290"/>
                </a:lnTo>
                <a:lnTo>
                  <a:pt x="330" y="1288"/>
                </a:lnTo>
                <a:lnTo>
                  <a:pt x="330" y="1288"/>
                </a:lnTo>
                <a:lnTo>
                  <a:pt x="328" y="1288"/>
                </a:lnTo>
                <a:lnTo>
                  <a:pt x="330" y="1290"/>
                </a:lnTo>
                <a:lnTo>
                  <a:pt x="330" y="1292"/>
                </a:lnTo>
                <a:lnTo>
                  <a:pt x="328" y="1294"/>
                </a:lnTo>
                <a:lnTo>
                  <a:pt x="328" y="1294"/>
                </a:lnTo>
                <a:lnTo>
                  <a:pt x="326" y="1290"/>
                </a:lnTo>
                <a:lnTo>
                  <a:pt x="322" y="1290"/>
                </a:lnTo>
                <a:lnTo>
                  <a:pt x="318" y="1288"/>
                </a:lnTo>
                <a:lnTo>
                  <a:pt x="318" y="1286"/>
                </a:lnTo>
                <a:lnTo>
                  <a:pt x="318" y="1286"/>
                </a:lnTo>
                <a:lnTo>
                  <a:pt x="320" y="1286"/>
                </a:lnTo>
                <a:lnTo>
                  <a:pt x="324" y="1288"/>
                </a:lnTo>
                <a:lnTo>
                  <a:pt x="324" y="1288"/>
                </a:lnTo>
                <a:lnTo>
                  <a:pt x="326" y="1284"/>
                </a:lnTo>
                <a:lnTo>
                  <a:pt x="324" y="1282"/>
                </a:lnTo>
                <a:lnTo>
                  <a:pt x="322" y="1280"/>
                </a:lnTo>
                <a:lnTo>
                  <a:pt x="324" y="1276"/>
                </a:lnTo>
                <a:lnTo>
                  <a:pt x="324" y="1276"/>
                </a:lnTo>
                <a:lnTo>
                  <a:pt x="322" y="1276"/>
                </a:lnTo>
                <a:lnTo>
                  <a:pt x="322" y="1280"/>
                </a:lnTo>
                <a:lnTo>
                  <a:pt x="320" y="1282"/>
                </a:lnTo>
                <a:lnTo>
                  <a:pt x="318" y="1284"/>
                </a:lnTo>
                <a:lnTo>
                  <a:pt x="318" y="1284"/>
                </a:lnTo>
                <a:lnTo>
                  <a:pt x="318" y="1282"/>
                </a:lnTo>
                <a:lnTo>
                  <a:pt x="318" y="1280"/>
                </a:lnTo>
                <a:lnTo>
                  <a:pt x="312" y="1280"/>
                </a:lnTo>
                <a:lnTo>
                  <a:pt x="312" y="1280"/>
                </a:lnTo>
                <a:lnTo>
                  <a:pt x="312" y="1276"/>
                </a:lnTo>
                <a:lnTo>
                  <a:pt x="312" y="1274"/>
                </a:lnTo>
                <a:lnTo>
                  <a:pt x="310" y="1270"/>
                </a:lnTo>
                <a:lnTo>
                  <a:pt x="310" y="1266"/>
                </a:lnTo>
                <a:lnTo>
                  <a:pt x="310" y="1266"/>
                </a:lnTo>
                <a:lnTo>
                  <a:pt x="298" y="1266"/>
                </a:lnTo>
                <a:lnTo>
                  <a:pt x="288" y="1264"/>
                </a:lnTo>
                <a:lnTo>
                  <a:pt x="288" y="1264"/>
                </a:lnTo>
                <a:lnTo>
                  <a:pt x="290" y="1266"/>
                </a:lnTo>
                <a:lnTo>
                  <a:pt x="292" y="1268"/>
                </a:lnTo>
                <a:lnTo>
                  <a:pt x="300" y="1270"/>
                </a:lnTo>
                <a:lnTo>
                  <a:pt x="300" y="1270"/>
                </a:lnTo>
                <a:lnTo>
                  <a:pt x="298" y="1274"/>
                </a:lnTo>
                <a:lnTo>
                  <a:pt x="296" y="1274"/>
                </a:lnTo>
                <a:lnTo>
                  <a:pt x="290" y="1272"/>
                </a:lnTo>
                <a:lnTo>
                  <a:pt x="286" y="1268"/>
                </a:lnTo>
                <a:lnTo>
                  <a:pt x="284" y="1270"/>
                </a:lnTo>
                <a:lnTo>
                  <a:pt x="282" y="1272"/>
                </a:lnTo>
                <a:lnTo>
                  <a:pt x="282" y="1272"/>
                </a:lnTo>
                <a:lnTo>
                  <a:pt x="280" y="1270"/>
                </a:lnTo>
                <a:lnTo>
                  <a:pt x="282" y="1268"/>
                </a:lnTo>
                <a:lnTo>
                  <a:pt x="284" y="1266"/>
                </a:lnTo>
                <a:lnTo>
                  <a:pt x="284" y="1262"/>
                </a:lnTo>
                <a:lnTo>
                  <a:pt x="284" y="1262"/>
                </a:lnTo>
                <a:lnTo>
                  <a:pt x="282" y="1260"/>
                </a:lnTo>
                <a:lnTo>
                  <a:pt x="282" y="1256"/>
                </a:lnTo>
                <a:lnTo>
                  <a:pt x="282" y="1256"/>
                </a:lnTo>
                <a:lnTo>
                  <a:pt x="276" y="1258"/>
                </a:lnTo>
                <a:lnTo>
                  <a:pt x="272" y="1258"/>
                </a:lnTo>
                <a:lnTo>
                  <a:pt x="266" y="1258"/>
                </a:lnTo>
                <a:lnTo>
                  <a:pt x="262" y="1260"/>
                </a:lnTo>
                <a:lnTo>
                  <a:pt x="262" y="1260"/>
                </a:lnTo>
                <a:lnTo>
                  <a:pt x="262" y="1254"/>
                </a:lnTo>
                <a:lnTo>
                  <a:pt x="260" y="1250"/>
                </a:lnTo>
                <a:lnTo>
                  <a:pt x="258" y="1246"/>
                </a:lnTo>
                <a:lnTo>
                  <a:pt x="258" y="1246"/>
                </a:lnTo>
                <a:lnTo>
                  <a:pt x="266" y="1248"/>
                </a:lnTo>
                <a:lnTo>
                  <a:pt x="268" y="1248"/>
                </a:lnTo>
                <a:lnTo>
                  <a:pt x="270" y="1246"/>
                </a:lnTo>
                <a:lnTo>
                  <a:pt x="270" y="1246"/>
                </a:lnTo>
                <a:lnTo>
                  <a:pt x="276" y="1250"/>
                </a:lnTo>
                <a:lnTo>
                  <a:pt x="280" y="1252"/>
                </a:lnTo>
                <a:lnTo>
                  <a:pt x="286" y="1250"/>
                </a:lnTo>
                <a:lnTo>
                  <a:pt x="286" y="1250"/>
                </a:lnTo>
                <a:lnTo>
                  <a:pt x="276" y="1246"/>
                </a:lnTo>
                <a:lnTo>
                  <a:pt x="264" y="1242"/>
                </a:lnTo>
                <a:lnTo>
                  <a:pt x="264" y="1242"/>
                </a:lnTo>
                <a:lnTo>
                  <a:pt x="266" y="1238"/>
                </a:lnTo>
                <a:lnTo>
                  <a:pt x="268" y="1238"/>
                </a:lnTo>
                <a:lnTo>
                  <a:pt x="276" y="1242"/>
                </a:lnTo>
                <a:lnTo>
                  <a:pt x="284" y="1244"/>
                </a:lnTo>
                <a:lnTo>
                  <a:pt x="286" y="1244"/>
                </a:lnTo>
                <a:lnTo>
                  <a:pt x="290" y="1244"/>
                </a:lnTo>
                <a:lnTo>
                  <a:pt x="290" y="1244"/>
                </a:lnTo>
                <a:lnTo>
                  <a:pt x="292" y="1246"/>
                </a:lnTo>
                <a:lnTo>
                  <a:pt x="290" y="1248"/>
                </a:lnTo>
                <a:lnTo>
                  <a:pt x="286" y="1252"/>
                </a:lnTo>
                <a:lnTo>
                  <a:pt x="284" y="1254"/>
                </a:lnTo>
                <a:lnTo>
                  <a:pt x="284" y="1254"/>
                </a:lnTo>
                <a:lnTo>
                  <a:pt x="288" y="1256"/>
                </a:lnTo>
                <a:lnTo>
                  <a:pt x="292" y="1254"/>
                </a:lnTo>
                <a:lnTo>
                  <a:pt x="294" y="1250"/>
                </a:lnTo>
                <a:lnTo>
                  <a:pt x="298" y="1246"/>
                </a:lnTo>
                <a:lnTo>
                  <a:pt x="298" y="1246"/>
                </a:lnTo>
                <a:lnTo>
                  <a:pt x="294" y="1244"/>
                </a:lnTo>
                <a:lnTo>
                  <a:pt x="290" y="1240"/>
                </a:lnTo>
                <a:lnTo>
                  <a:pt x="288" y="1238"/>
                </a:lnTo>
                <a:lnTo>
                  <a:pt x="290" y="1234"/>
                </a:lnTo>
                <a:lnTo>
                  <a:pt x="290" y="1234"/>
                </a:lnTo>
                <a:lnTo>
                  <a:pt x="286" y="1234"/>
                </a:lnTo>
                <a:lnTo>
                  <a:pt x="284" y="1234"/>
                </a:lnTo>
                <a:lnTo>
                  <a:pt x="284" y="1236"/>
                </a:lnTo>
                <a:lnTo>
                  <a:pt x="284" y="1240"/>
                </a:lnTo>
                <a:lnTo>
                  <a:pt x="284" y="1240"/>
                </a:lnTo>
                <a:lnTo>
                  <a:pt x="280" y="1240"/>
                </a:lnTo>
                <a:lnTo>
                  <a:pt x="276" y="1238"/>
                </a:lnTo>
                <a:lnTo>
                  <a:pt x="270" y="1236"/>
                </a:lnTo>
                <a:lnTo>
                  <a:pt x="270" y="1236"/>
                </a:lnTo>
                <a:lnTo>
                  <a:pt x="270" y="1232"/>
                </a:lnTo>
                <a:lnTo>
                  <a:pt x="270" y="1226"/>
                </a:lnTo>
                <a:lnTo>
                  <a:pt x="270" y="1226"/>
                </a:lnTo>
                <a:lnTo>
                  <a:pt x="260" y="1226"/>
                </a:lnTo>
                <a:lnTo>
                  <a:pt x="252" y="1230"/>
                </a:lnTo>
                <a:lnTo>
                  <a:pt x="252" y="1230"/>
                </a:lnTo>
                <a:lnTo>
                  <a:pt x="254" y="1232"/>
                </a:lnTo>
                <a:lnTo>
                  <a:pt x="258" y="1232"/>
                </a:lnTo>
                <a:lnTo>
                  <a:pt x="266" y="1236"/>
                </a:lnTo>
                <a:lnTo>
                  <a:pt x="266" y="1236"/>
                </a:lnTo>
                <a:lnTo>
                  <a:pt x="262" y="1238"/>
                </a:lnTo>
                <a:lnTo>
                  <a:pt x="256" y="1236"/>
                </a:lnTo>
                <a:lnTo>
                  <a:pt x="250" y="1236"/>
                </a:lnTo>
                <a:lnTo>
                  <a:pt x="244" y="1236"/>
                </a:lnTo>
                <a:lnTo>
                  <a:pt x="244" y="1236"/>
                </a:lnTo>
                <a:lnTo>
                  <a:pt x="246" y="1232"/>
                </a:lnTo>
                <a:lnTo>
                  <a:pt x="246" y="1230"/>
                </a:lnTo>
                <a:lnTo>
                  <a:pt x="244" y="1228"/>
                </a:lnTo>
                <a:lnTo>
                  <a:pt x="244" y="1224"/>
                </a:lnTo>
                <a:lnTo>
                  <a:pt x="244" y="1224"/>
                </a:lnTo>
                <a:lnTo>
                  <a:pt x="248" y="1226"/>
                </a:lnTo>
                <a:lnTo>
                  <a:pt x="252" y="1226"/>
                </a:lnTo>
                <a:lnTo>
                  <a:pt x="252" y="1226"/>
                </a:lnTo>
                <a:lnTo>
                  <a:pt x="248" y="1224"/>
                </a:lnTo>
                <a:lnTo>
                  <a:pt x="250" y="1222"/>
                </a:lnTo>
                <a:lnTo>
                  <a:pt x="262" y="1222"/>
                </a:lnTo>
                <a:lnTo>
                  <a:pt x="262" y="1222"/>
                </a:lnTo>
                <a:lnTo>
                  <a:pt x="262" y="1218"/>
                </a:lnTo>
                <a:lnTo>
                  <a:pt x="260" y="1216"/>
                </a:lnTo>
                <a:lnTo>
                  <a:pt x="260" y="1216"/>
                </a:lnTo>
                <a:lnTo>
                  <a:pt x="262" y="1216"/>
                </a:lnTo>
                <a:lnTo>
                  <a:pt x="266" y="1218"/>
                </a:lnTo>
                <a:lnTo>
                  <a:pt x="274" y="1222"/>
                </a:lnTo>
                <a:lnTo>
                  <a:pt x="274" y="1222"/>
                </a:lnTo>
                <a:lnTo>
                  <a:pt x="276" y="1220"/>
                </a:lnTo>
                <a:lnTo>
                  <a:pt x="274" y="1218"/>
                </a:lnTo>
                <a:lnTo>
                  <a:pt x="272" y="1214"/>
                </a:lnTo>
                <a:lnTo>
                  <a:pt x="272" y="1214"/>
                </a:lnTo>
                <a:lnTo>
                  <a:pt x="282" y="1212"/>
                </a:lnTo>
                <a:lnTo>
                  <a:pt x="284" y="1208"/>
                </a:lnTo>
                <a:lnTo>
                  <a:pt x="286" y="1204"/>
                </a:lnTo>
                <a:lnTo>
                  <a:pt x="286" y="1204"/>
                </a:lnTo>
                <a:lnTo>
                  <a:pt x="284" y="1202"/>
                </a:lnTo>
                <a:lnTo>
                  <a:pt x="282" y="1202"/>
                </a:lnTo>
                <a:lnTo>
                  <a:pt x="280" y="1202"/>
                </a:lnTo>
                <a:lnTo>
                  <a:pt x="278" y="1198"/>
                </a:lnTo>
                <a:lnTo>
                  <a:pt x="278" y="1198"/>
                </a:lnTo>
                <a:lnTo>
                  <a:pt x="274" y="1208"/>
                </a:lnTo>
                <a:lnTo>
                  <a:pt x="270" y="1212"/>
                </a:lnTo>
                <a:lnTo>
                  <a:pt x="266" y="1214"/>
                </a:lnTo>
                <a:lnTo>
                  <a:pt x="266" y="1214"/>
                </a:lnTo>
                <a:lnTo>
                  <a:pt x="264" y="1212"/>
                </a:lnTo>
                <a:lnTo>
                  <a:pt x="266" y="1208"/>
                </a:lnTo>
                <a:lnTo>
                  <a:pt x="268" y="1206"/>
                </a:lnTo>
                <a:lnTo>
                  <a:pt x="272" y="1204"/>
                </a:lnTo>
                <a:lnTo>
                  <a:pt x="274" y="1200"/>
                </a:lnTo>
                <a:lnTo>
                  <a:pt x="274" y="1200"/>
                </a:lnTo>
                <a:lnTo>
                  <a:pt x="268" y="1202"/>
                </a:lnTo>
                <a:lnTo>
                  <a:pt x="262" y="1206"/>
                </a:lnTo>
                <a:lnTo>
                  <a:pt x="258" y="1214"/>
                </a:lnTo>
                <a:lnTo>
                  <a:pt x="254" y="1220"/>
                </a:lnTo>
                <a:lnTo>
                  <a:pt x="254" y="1220"/>
                </a:lnTo>
                <a:lnTo>
                  <a:pt x="248" y="1220"/>
                </a:lnTo>
                <a:lnTo>
                  <a:pt x="242" y="1220"/>
                </a:lnTo>
                <a:lnTo>
                  <a:pt x="240" y="1222"/>
                </a:lnTo>
                <a:lnTo>
                  <a:pt x="240" y="1226"/>
                </a:lnTo>
                <a:lnTo>
                  <a:pt x="240" y="1226"/>
                </a:lnTo>
                <a:lnTo>
                  <a:pt x="232" y="1222"/>
                </a:lnTo>
                <a:lnTo>
                  <a:pt x="230" y="1222"/>
                </a:lnTo>
                <a:lnTo>
                  <a:pt x="228" y="1228"/>
                </a:lnTo>
                <a:lnTo>
                  <a:pt x="228" y="1228"/>
                </a:lnTo>
                <a:lnTo>
                  <a:pt x="226" y="1228"/>
                </a:lnTo>
                <a:lnTo>
                  <a:pt x="224" y="1226"/>
                </a:lnTo>
                <a:lnTo>
                  <a:pt x="222" y="1224"/>
                </a:lnTo>
                <a:lnTo>
                  <a:pt x="220" y="1224"/>
                </a:lnTo>
                <a:lnTo>
                  <a:pt x="220" y="1224"/>
                </a:lnTo>
                <a:lnTo>
                  <a:pt x="224" y="1230"/>
                </a:lnTo>
                <a:lnTo>
                  <a:pt x="228" y="1232"/>
                </a:lnTo>
                <a:lnTo>
                  <a:pt x="234" y="1232"/>
                </a:lnTo>
                <a:lnTo>
                  <a:pt x="234" y="1232"/>
                </a:lnTo>
                <a:lnTo>
                  <a:pt x="234" y="1236"/>
                </a:lnTo>
                <a:lnTo>
                  <a:pt x="230" y="1236"/>
                </a:lnTo>
                <a:lnTo>
                  <a:pt x="222" y="1236"/>
                </a:lnTo>
                <a:lnTo>
                  <a:pt x="222" y="1236"/>
                </a:lnTo>
                <a:lnTo>
                  <a:pt x="222" y="1232"/>
                </a:lnTo>
                <a:lnTo>
                  <a:pt x="222" y="1228"/>
                </a:lnTo>
                <a:lnTo>
                  <a:pt x="222" y="1228"/>
                </a:lnTo>
                <a:lnTo>
                  <a:pt x="218" y="1228"/>
                </a:lnTo>
                <a:lnTo>
                  <a:pt x="216" y="1228"/>
                </a:lnTo>
                <a:lnTo>
                  <a:pt x="212" y="1232"/>
                </a:lnTo>
                <a:lnTo>
                  <a:pt x="212" y="1232"/>
                </a:lnTo>
                <a:lnTo>
                  <a:pt x="212" y="1234"/>
                </a:lnTo>
                <a:lnTo>
                  <a:pt x="214" y="1234"/>
                </a:lnTo>
                <a:lnTo>
                  <a:pt x="218" y="1234"/>
                </a:lnTo>
                <a:lnTo>
                  <a:pt x="220" y="1236"/>
                </a:lnTo>
                <a:lnTo>
                  <a:pt x="220" y="1236"/>
                </a:lnTo>
                <a:lnTo>
                  <a:pt x="218" y="1244"/>
                </a:lnTo>
                <a:lnTo>
                  <a:pt x="214" y="1250"/>
                </a:lnTo>
                <a:lnTo>
                  <a:pt x="214" y="1250"/>
                </a:lnTo>
                <a:lnTo>
                  <a:pt x="210" y="1250"/>
                </a:lnTo>
                <a:lnTo>
                  <a:pt x="204" y="1248"/>
                </a:lnTo>
                <a:lnTo>
                  <a:pt x="204" y="1248"/>
                </a:lnTo>
                <a:lnTo>
                  <a:pt x="204" y="1252"/>
                </a:lnTo>
                <a:lnTo>
                  <a:pt x="204" y="1252"/>
                </a:lnTo>
                <a:lnTo>
                  <a:pt x="212" y="1254"/>
                </a:lnTo>
                <a:lnTo>
                  <a:pt x="222" y="1254"/>
                </a:lnTo>
                <a:lnTo>
                  <a:pt x="222" y="1254"/>
                </a:lnTo>
                <a:lnTo>
                  <a:pt x="224" y="1260"/>
                </a:lnTo>
                <a:lnTo>
                  <a:pt x="226" y="1266"/>
                </a:lnTo>
                <a:lnTo>
                  <a:pt x="226" y="1266"/>
                </a:lnTo>
                <a:lnTo>
                  <a:pt x="226" y="1268"/>
                </a:lnTo>
                <a:lnTo>
                  <a:pt x="224" y="1268"/>
                </a:lnTo>
                <a:lnTo>
                  <a:pt x="220" y="1264"/>
                </a:lnTo>
                <a:lnTo>
                  <a:pt x="216" y="1262"/>
                </a:lnTo>
                <a:lnTo>
                  <a:pt x="214" y="1262"/>
                </a:lnTo>
                <a:lnTo>
                  <a:pt x="210" y="1262"/>
                </a:lnTo>
                <a:lnTo>
                  <a:pt x="210" y="1262"/>
                </a:lnTo>
                <a:lnTo>
                  <a:pt x="212" y="1268"/>
                </a:lnTo>
                <a:lnTo>
                  <a:pt x="214" y="1274"/>
                </a:lnTo>
                <a:lnTo>
                  <a:pt x="216" y="1278"/>
                </a:lnTo>
                <a:lnTo>
                  <a:pt x="218" y="1280"/>
                </a:lnTo>
                <a:lnTo>
                  <a:pt x="222" y="1280"/>
                </a:lnTo>
                <a:lnTo>
                  <a:pt x="222" y="1280"/>
                </a:lnTo>
                <a:lnTo>
                  <a:pt x="222" y="1282"/>
                </a:lnTo>
                <a:lnTo>
                  <a:pt x="222" y="1282"/>
                </a:lnTo>
                <a:lnTo>
                  <a:pt x="218" y="1282"/>
                </a:lnTo>
                <a:lnTo>
                  <a:pt x="214" y="1282"/>
                </a:lnTo>
                <a:lnTo>
                  <a:pt x="212" y="1282"/>
                </a:lnTo>
                <a:lnTo>
                  <a:pt x="212" y="1284"/>
                </a:lnTo>
                <a:lnTo>
                  <a:pt x="212" y="1284"/>
                </a:lnTo>
                <a:lnTo>
                  <a:pt x="210" y="1282"/>
                </a:lnTo>
                <a:lnTo>
                  <a:pt x="210" y="1280"/>
                </a:lnTo>
                <a:lnTo>
                  <a:pt x="212" y="1278"/>
                </a:lnTo>
                <a:lnTo>
                  <a:pt x="210" y="1276"/>
                </a:lnTo>
                <a:lnTo>
                  <a:pt x="210" y="1276"/>
                </a:lnTo>
                <a:lnTo>
                  <a:pt x="204" y="1278"/>
                </a:lnTo>
                <a:lnTo>
                  <a:pt x="202" y="1280"/>
                </a:lnTo>
                <a:lnTo>
                  <a:pt x="198" y="1280"/>
                </a:lnTo>
                <a:lnTo>
                  <a:pt x="198" y="1280"/>
                </a:lnTo>
                <a:lnTo>
                  <a:pt x="200" y="1282"/>
                </a:lnTo>
                <a:lnTo>
                  <a:pt x="200" y="1286"/>
                </a:lnTo>
                <a:lnTo>
                  <a:pt x="200" y="1286"/>
                </a:lnTo>
                <a:lnTo>
                  <a:pt x="200" y="1286"/>
                </a:lnTo>
                <a:lnTo>
                  <a:pt x="202" y="1288"/>
                </a:lnTo>
                <a:lnTo>
                  <a:pt x="208" y="1288"/>
                </a:lnTo>
                <a:lnTo>
                  <a:pt x="208" y="1288"/>
                </a:lnTo>
                <a:lnTo>
                  <a:pt x="208" y="1288"/>
                </a:lnTo>
                <a:lnTo>
                  <a:pt x="208" y="1288"/>
                </a:lnTo>
                <a:lnTo>
                  <a:pt x="204" y="1290"/>
                </a:lnTo>
                <a:lnTo>
                  <a:pt x="198" y="1288"/>
                </a:lnTo>
                <a:lnTo>
                  <a:pt x="196" y="1288"/>
                </a:lnTo>
                <a:lnTo>
                  <a:pt x="196" y="1288"/>
                </a:lnTo>
                <a:lnTo>
                  <a:pt x="196" y="1284"/>
                </a:lnTo>
                <a:lnTo>
                  <a:pt x="194" y="1282"/>
                </a:lnTo>
                <a:lnTo>
                  <a:pt x="194" y="1282"/>
                </a:lnTo>
                <a:lnTo>
                  <a:pt x="198" y="1278"/>
                </a:lnTo>
                <a:lnTo>
                  <a:pt x="202" y="1276"/>
                </a:lnTo>
                <a:lnTo>
                  <a:pt x="212" y="1270"/>
                </a:lnTo>
                <a:lnTo>
                  <a:pt x="212" y="1270"/>
                </a:lnTo>
                <a:lnTo>
                  <a:pt x="208" y="1268"/>
                </a:lnTo>
                <a:lnTo>
                  <a:pt x="202" y="1268"/>
                </a:lnTo>
                <a:lnTo>
                  <a:pt x="198" y="1266"/>
                </a:lnTo>
                <a:lnTo>
                  <a:pt x="196" y="1264"/>
                </a:lnTo>
                <a:lnTo>
                  <a:pt x="196" y="1262"/>
                </a:lnTo>
                <a:lnTo>
                  <a:pt x="196" y="1262"/>
                </a:lnTo>
                <a:lnTo>
                  <a:pt x="200" y="1262"/>
                </a:lnTo>
                <a:lnTo>
                  <a:pt x="202" y="1262"/>
                </a:lnTo>
                <a:lnTo>
                  <a:pt x="206" y="1266"/>
                </a:lnTo>
                <a:lnTo>
                  <a:pt x="206" y="1266"/>
                </a:lnTo>
                <a:lnTo>
                  <a:pt x="208" y="1262"/>
                </a:lnTo>
                <a:lnTo>
                  <a:pt x="212" y="1258"/>
                </a:lnTo>
                <a:lnTo>
                  <a:pt x="212" y="1258"/>
                </a:lnTo>
                <a:lnTo>
                  <a:pt x="208" y="1256"/>
                </a:lnTo>
                <a:lnTo>
                  <a:pt x="204" y="1256"/>
                </a:lnTo>
                <a:lnTo>
                  <a:pt x="200" y="1254"/>
                </a:lnTo>
                <a:lnTo>
                  <a:pt x="200" y="1248"/>
                </a:lnTo>
                <a:lnTo>
                  <a:pt x="200" y="1248"/>
                </a:lnTo>
                <a:lnTo>
                  <a:pt x="202" y="1248"/>
                </a:lnTo>
                <a:lnTo>
                  <a:pt x="206" y="1246"/>
                </a:lnTo>
                <a:lnTo>
                  <a:pt x="216" y="1246"/>
                </a:lnTo>
                <a:lnTo>
                  <a:pt x="216" y="1246"/>
                </a:lnTo>
                <a:lnTo>
                  <a:pt x="210" y="1246"/>
                </a:lnTo>
                <a:lnTo>
                  <a:pt x="206" y="1242"/>
                </a:lnTo>
                <a:lnTo>
                  <a:pt x="204" y="1238"/>
                </a:lnTo>
                <a:lnTo>
                  <a:pt x="198" y="1238"/>
                </a:lnTo>
                <a:lnTo>
                  <a:pt x="198" y="1238"/>
                </a:lnTo>
                <a:lnTo>
                  <a:pt x="202" y="1234"/>
                </a:lnTo>
                <a:lnTo>
                  <a:pt x="210" y="1234"/>
                </a:lnTo>
                <a:lnTo>
                  <a:pt x="210" y="1234"/>
                </a:lnTo>
                <a:lnTo>
                  <a:pt x="210" y="1230"/>
                </a:lnTo>
                <a:lnTo>
                  <a:pt x="210" y="1226"/>
                </a:lnTo>
                <a:lnTo>
                  <a:pt x="212" y="1224"/>
                </a:lnTo>
                <a:lnTo>
                  <a:pt x="208" y="1224"/>
                </a:lnTo>
                <a:lnTo>
                  <a:pt x="208" y="1224"/>
                </a:lnTo>
                <a:lnTo>
                  <a:pt x="234" y="1218"/>
                </a:lnTo>
                <a:lnTo>
                  <a:pt x="246" y="1214"/>
                </a:lnTo>
                <a:lnTo>
                  <a:pt x="250" y="1212"/>
                </a:lnTo>
                <a:lnTo>
                  <a:pt x="256" y="1206"/>
                </a:lnTo>
                <a:lnTo>
                  <a:pt x="256" y="1206"/>
                </a:lnTo>
                <a:lnTo>
                  <a:pt x="250" y="1202"/>
                </a:lnTo>
                <a:lnTo>
                  <a:pt x="248" y="1198"/>
                </a:lnTo>
                <a:lnTo>
                  <a:pt x="248" y="1196"/>
                </a:lnTo>
                <a:lnTo>
                  <a:pt x="248" y="1196"/>
                </a:lnTo>
                <a:lnTo>
                  <a:pt x="252" y="1196"/>
                </a:lnTo>
                <a:lnTo>
                  <a:pt x="256" y="1198"/>
                </a:lnTo>
                <a:lnTo>
                  <a:pt x="256" y="1198"/>
                </a:lnTo>
                <a:lnTo>
                  <a:pt x="250" y="1194"/>
                </a:lnTo>
                <a:lnTo>
                  <a:pt x="246" y="1194"/>
                </a:lnTo>
                <a:lnTo>
                  <a:pt x="232" y="1194"/>
                </a:lnTo>
                <a:lnTo>
                  <a:pt x="232" y="1194"/>
                </a:lnTo>
                <a:lnTo>
                  <a:pt x="236" y="1198"/>
                </a:lnTo>
                <a:lnTo>
                  <a:pt x="236" y="1200"/>
                </a:lnTo>
                <a:lnTo>
                  <a:pt x="234" y="1204"/>
                </a:lnTo>
                <a:lnTo>
                  <a:pt x="230" y="1210"/>
                </a:lnTo>
                <a:lnTo>
                  <a:pt x="230" y="1210"/>
                </a:lnTo>
                <a:lnTo>
                  <a:pt x="222" y="1208"/>
                </a:lnTo>
                <a:lnTo>
                  <a:pt x="214" y="1206"/>
                </a:lnTo>
                <a:lnTo>
                  <a:pt x="214" y="1206"/>
                </a:lnTo>
                <a:lnTo>
                  <a:pt x="216" y="1204"/>
                </a:lnTo>
                <a:lnTo>
                  <a:pt x="218" y="1202"/>
                </a:lnTo>
                <a:lnTo>
                  <a:pt x="222" y="1198"/>
                </a:lnTo>
                <a:lnTo>
                  <a:pt x="222" y="1194"/>
                </a:lnTo>
                <a:lnTo>
                  <a:pt x="222" y="1194"/>
                </a:lnTo>
                <a:lnTo>
                  <a:pt x="224" y="1194"/>
                </a:lnTo>
                <a:lnTo>
                  <a:pt x="224" y="1196"/>
                </a:lnTo>
                <a:lnTo>
                  <a:pt x="224" y="1200"/>
                </a:lnTo>
                <a:lnTo>
                  <a:pt x="224" y="1200"/>
                </a:lnTo>
                <a:lnTo>
                  <a:pt x="228" y="1200"/>
                </a:lnTo>
                <a:lnTo>
                  <a:pt x="230" y="1198"/>
                </a:lnTo>
                <a:lnTo>
                  <a:pt x="230" y="1198"/>
                </a:lnTo>
                <a:lnTo>
                  <a:pt x="228" y="1194"/>
                </a:lnTo>
                <a:lnTo>
                  <a:pt x="224" y="1188"/>
                </a:lnTo>
                <a:lnTo>
                  <a:pt x="224" y="1188"/>
                </a:lnTo>
                <a:lnTo>
                  <a:pt x="218" y="1188"/>
                </a:lnTo>
                <a:lnTo>
                  <a:pt x="214" y="1190"/>
                </a:lnTo>
                <a:lnTo>
                  <a:pt x="214" y="1194"/>
                </a:lnTo>
                <a:lnTo>
                  <a:pt x="216" y="1198"/>
                </a:lnTo>
                <a:lnTo>
                  <a:pt x="216" y="1198"/>
                </a:lnTo>
                <a:lnTo>
                  <a:pt x="214" y="1198"/>
                </a:lnTo>
                <a:lnTo>
                  <a:pt x="210" y="1196"/>
                </a:lnTo>
                <a:lnTo>
                  <a:pt x="206" y="1192"/>
                </a:lnTo>
                <a:lnTo>
                  <a:pt x="198" y="1190"/>
                </a:lnTo>
                <a:lnTo>
                  <a:pt x="194" y="1188"/>
                </a:lnTo>
                <a:lnTo>
                  <a:pt x="190" y="1190"/>
                </a:lnTo>
                <a:lnTo>
                  <a:pt x="190" y="1190"/>
                </a:lnTo>
                <a:lnTo>
                  <a:pt x="192" y="1190"/>
                </a:lnTo>
                <a:lnTo>
                  <a:pt x="192" y="1192"/>
                </a:lnTo>
                <a:lnTo>
                  <a:pt x="190" y="1196"/>
                </a:lnTo>
                <a:lnTo>
                  <a:pt x="182" y="1200"/>
                </a:lnTo>
                <a:lnTo>
                  <a:pt x="182" y="1200"/>
                </a:lnTo>
                <a:lnTo>
                  <a:pt x="184" y="1204"/>
                </a:lnTo>
                <a:lnTo>
                  <a:pt x="186" y="1206"/>
                </a:lnTo>
                <a:lnTo>
                  <a:pt x="192" y="1210"/>
                </a:lnTo>
                <a:lnTo>
                  <a:pt x="192" y="1210"/>
                </a:lnTo>
                <a:lnTo>
                  <a:pt x="194" y="1210"/>
                </a:lnTo>
                <a:lnTo>
                  <a:pt x="194" y="1210"/>
                </a:lnTo>
                <a:lnTo>
                  <a:pt x="192" y="1206"/>
                </a:lnTo>
                <a:lnTo>
                  <a:pt x="194" y="1202"/>
                </a:lnTo>
                <a:lnTo>
                  <a:pt x="198" y="1202"/>
                </a:lnTo>
                <a:lnTo>
                  <a:pt x="198" y="1202"/>
                </a:lnTo>
                <a:lnTo>
                  <a:pt x="196" y="1200"/>
                </a:lnTo>
                <a:lnTo>
                  <a:pt x="192" y="1198"/>
                </a:lnTo>
                <a:lnTo>
                  <a:pt x="192" y="1198"/>
                </a:lnTo>
                <a:lnTo>
                  <a:pt x="194" y="1198"/>
                </a:lnTo>
                <a:lnTo>
                  <a:pt x="198" y="1196"/>
                </a:lnTo>
                <a:lnTo>
                  <a:pt x="208" y="1198"/>
                </a:lnTo>
                <a:lnTo>
                  <a:pt x="208" y="1198"/>
                </a:lnTo>
                <a:lnTo>
                  <a:pt x="208" y="1202"/>
                </a:lnTo>
                <a:lnTo>
                  <a:pt x="210" y="1206"/>
                </a:lnTo>
                <a:lnTo>
                  <a:pt x="214" y="1210"/>
                </a:lnTo>
                <a:lnTo>
                  <a:pt x="222" y="1212"/>
                </a:lnTo>
                <a:lnTo>
                  <a:pt x="230" y="1212"/>
                </a:lnTo>
                <a:lnTo>
                  <a:pt x="230" y="1212"/>
                </a:lnTo>
                <a:lnTo>
                  <a:pt x="228" y="1216"/>
                </a:lnTo>
                <a:lnTo>
                  <a:pt x="222" y="1218"/>
                </a:lnTo>
                <a:lnTo>
                  <a:pt x="218" y="1218"/>
                </a:lnTo>
                <a:lnTo>
                  <a:pt x="216" y="1216"/>
                </a:lnTo>
                <a:lnTo>
                  <a:pt x="218" y="1212"/>
                </a:lnTo>
                <a:lnTo>
                  <a:pt x="218" y="1212"/>
                </a:lnTo>
                <a:lnTo>
                  <a:pt x="214" y="1216"/>
                </a:lnTo>
                <a:lnTo>
                  <a:pt x="214" y="1218"/>
                </a:lnTo>
                <a:lnTo>
                  <a:pt x="216" y="1218"/>
                </a:lnTo>
                <a:lnTo>
                  <a:pt x="216" y="1218"/>
                </a:lnTo>
                <a:lnTo>
                  <a:pt x="214" y="1220"/>
                </a:lnTo>
                <a:lnTo>
                  <a:pt x="212" y="1220"/>
                </a:lnTo>
                <a:lnTo>
                  <a:pt x="210" y="1220"/>
                </a:lnTo>
                <a:lnTo>
                  <a:pt x="208" y="1220"/>
                </a:lnTo>
                <a:lnTo>
                  <a:pt x="208" y="1220"/>
                </a:lnTo>
                <a:lnTo>
                  <a:pt x="206" y="1216"/>
                </a:lnTo>
                <a:lnTo>
                  <a:pt x="210" y="1212"/>
                </a:lnTo>
                <a:lnTo>
                  <a:pt x="210" y="1212"/>
                </a:lnTo>
                <a:lnTo>
                  <a:pt x="184" y="1218"/>
                </a:lnTo>
                <a:lnTo>
                  <a:pt x="174" y="1224"/>
                </a:lnTo>
                <a:lnTo>
                  <a:pt x="168" y="1226"/>
                </a:lnTo>
                <a:lnTo>
                  <a:pt x="166" y="1232"/>
                </a:lnTo>
                <a:lnTo>
                  <a:pt x="166" y="1232"/>
                </a:lnTo>
                <a:lnTo>
                  <a:pt x="168" y="1226"/>
                </a:lnTo>
                <a:lnTo>
                  <a:pt x="170" y="1222"/>
                </a:lnTo>
                <a:lnTo>
                  <a:pt x="174" y="1220"/>
                </a:lnTo>
                <a:lnTo>
                  <a:pt x="178" y="1218"/>
                </a:lnTo>
                <a:lnTo>
                  <a:pt x="178" y="1218"/>
                </a:lnTo>
                <a:lnTo>
                  <a:pt x="178" y="1216"/>
                </a:lnTo>
                <a:lnTo>
                  <a:pt x="176" y="1216"/>
                </a:lnTo>
                <a:lnTo>
                  <a:pt x="172" y="1216"/>
                </a:lnTo>
                <a:lnTo>
                  <a:pt x="174" y="1212"/>
                </a:lnTo>
                <a:lnTo>
                  <a:pt x="174" y="1212"/>
                </a:lnTo>
                <a:lnTo>
                  <a:pt x="176" y="1212"/>
                </a:lnTo>
                <a:lnTo>
                  <a:pt x="178" y="1212"/>
                </a:lnTo>
                <a:lnTo>
                  <a:pt x="180" y="1210"/>
                </a:lnTo>
                <a:lnTo>
                  <a:pt x="182" y="1210"/>
                </a:lnTo>
                <a:lnTo>
                  <a:pt x="182" y="1210"/>
                </a:lnTo>
                <a:lnTo>
                  <a:pt x="180" y="1214"/>
                </a:lnTo>
                <a:lnTo>
                  <a:pt x="180" y="1214"/>
                </a:lnTo>
                <a:lnTo>
                  <a:pt x="182" y="1216"/>
                </a:lnTo>
                <a:lnTo>
                  <a:pt x="182" y="1216"/>
                </a:lnTo>
                <a:lnTo>
                  <a:pt x="184" y="1214"/>
                </a:lnTo>
                <a:lnTo>
                  <a:pt x="184" y="1212"/>
                </a:lnTo>
                <a:lnTo>
                  <a:pt x="182" y="1204"/>
                </a:lnTo>
                <a:lnTo>
                  <a:pt x="182" y="1204"/>
                </a:lnTo>
                <a:lnTo>
                  <a:pt x="178" y="1204"/>
                </a:lnTo>
                <a:lnTo>
                  <a:pt x="174" y="1204"/>
                </a:lnTo>
                <a:lnTo>
                  <a:pt x="164" y="1200"/>
                </a:lnTo>
                <a:lnTo>
                  <a:pt x="156" y="1194"/>
                </a:lnTo>
                <a:lnTo>
                  <a:pt x="146" y="1190"/>
                </a:lnTo>
                <a:lnTo>
                  <a:pt x="146" y="1190"/>
                </a:lnTo>
                <a:lnTo>
                  <a:pt x="148" y="1188"/>
                </a:lnTo>
                <a:lnTo>
                  <a:pt x="150" y="1188"/>
                </a:lnTo>
                <a:lnTo>
                  <a:pt x="154" y="1192"/>
                </a:lnTo>
                <a:lnTo>
                  <a:pt x="154" y="1192"/>
                </a:lnTo>
                <a:lnTo>
                  <a:pt x="156" y="1190"/>
                </a:lnTo>
                <a:lnTo>
                  <a:pt x="158" y="1188"/>
                </a:lnTo>
                <a:lnTo>
                  <a:pt x="158" y="1188"/>
                </a:lnTo>
                <a:lnTo>
                  <a:pt x="158" y="1186"/>
                </a:lnTo>
                <a:lnTo>
                  <a:pt x="156" y="1186"/>
                </a:lnTo>
                <a:lnTo>
                  <a:pt x="152" y="1186"/>
                </a:lnTo>
                <a:lnTo>
                  <a:pt x="150" y="1186"/>
                </a:lnTo>
                <a:lnTo>
                  <a:pt x="150" y="1182"/>
                </a:lnTo>
                <a:lnTo>
                  <a:pt x="150" y="1182"/>
                </a:lnTo>
                <a:lnTo>
                  <a:pt x="154" y="1182"/>
                </a:lnTo>
                <a:lnTo>
                  <a:pt x="156" y="1182"/>
                </a:lnTo>
                <a:lnTo>
                  <a:pt x="164" y="1180"/>
                </a:lnTo>
                <a:lnTo>
                  <a:pt x="164" y="1180"/>
                </a:lnTo>
                <a:lnTo>
                  <a:pt x="160" y="1176"/>
                </a:lnTo>
                <a:lnTo>
                  <a:pt x="156" y="1176"/>
                </a:lnTo>
                <a:lnTo>
                  <a:pt x="154" y="1176"/>
                </a:lnTo>
                <a:lnTo>
                  <a:pt x="154" y="1170"/>
                </a:lnTo>
                <a:lnTo>
                  <a:pt x="154" y="1170"/>
                </a:lnTo>
                <a:lnTo>
                  <a:pt x="152" y="1172"/>
                </a:lnTo>
                <a:lnTo>
                  <a:pt x="152" y="1176"/>
                </a:lnTo>
                <a:lnTo>
                  <a:pt x="150" y="1180"/>
                </a:lnTo>
                <a:lnTo>
                  <a:pt x="148" y="1182"/>
                </a:lnTo>
                <a:lnTo>
                  <a:pt x="148" y="1182"/>
                </a:lnTo>
                <a:lnTo>
                  <a:pt x="144" y="1180"/>
                </a:lnTo>
                <a:lnTo>
                  <a:pt x="140" y="1180"/>
                </a:lnTo>
                <a:lnTo>
                  <a:pt x="136" y="1180"/>
                </a:lnTo>
                <a:lnTo>
                  <a:pt x="132" y="1180"/>
                </a:lnTo>
                <a:lnTo>
                  <a:pt x="132" y="1180"/>
                </a:lnTo>
                <a:lnTo>
                  <a:pt x="138" y="1178"/>
                </a:lnTo>
                <a:lnTo>
                  <a:pt x="142" y="1176"/>
                </a:lnTo>
                <a:lnTo>
                  <a:pt x="144" y="1174"/>
                </a:lnTo>
                <a:lnTo>
                  <a:pt x="146" y="1168"/>
                </a:lnTo>
                <a:lnTo>
                  <a:pt x="146" y="1168"/>
                </a:lnTo>
                <a:lnTo>
                  <a:pt x="152" y="1168"/>
                </a:lnTo>
                <a:lnTo>
                  <a:pt x="156" y="1166"/>
                </a:lnTo>
                <a:lnTo>
                  <a:pt x="160" y="1164"/>
                </a:lnTo>
                <a:lnTo>
                  <a:pt x="166" y="1164"/>
                </a:lnTo>
                <a:lnTo>
                  <a:pt x="166" y="1164"/>
                </a:lnTo>
                <a:lnTo>
                  <a:pt x="166" y="1162"/>
                </a:lnTo>
                <a:lnTo>
                  <a:pt x="164" y="1162"/>
                </a:lnTo>
                <a:lnTo>
                  <a:pt x="160" y="1160"/>
                </a:lnTo>
                <a:lnTo>
                  <a:pt x="160" y="1160"/>
                </a:lnTo>
                <a:lnTo>
                  <a:pt x="162" y="1158"/>
                </a:lnTo>
                <a:lnTo>
                  <a:pt x="166" y="1158"/>
                </a:lnTo>
                <a:lnTo>
                  <a:pt x="174" y="1158"/>
                </a:lnTo>
                <a:lnTo>
                  <a:pt x="174" y="1158"/>
                </a:lnTo>
                <a:lnTo>
                  <a:pt x="176" y="1160"/>
                </a:lnTo>
                <a:lnTo>
                  <a:pt x="176" y="1162"/>
                </a:lnTo>
                <a:lnTo>
                  <a:pt x="174" y="1166"/>
                </a:lnTo>
                <a:lnTo>
                  <a:pt x="174" y="1166"/>
                </a:lnTo>
                <a:lnTo>
                  <a:pt x="180" y="1166"/>
                </a:lnTo>
                <a:lnTo>
                  <a:pt x="180" y="1164"/>
                </a:lnTo>
                <a:lnTo>
                  <a:pt x="182" y="1160"/>
                </a:lnTo>
                <a:lnTo>
                  <a:pt x="184" y="1158"/>
                </a:lnTo>
                <a:lnTo>
                  <a:pt x="184" y="1158"/>
                </a:lnTo>
                <a:lnTo>
                  <a:pt x="180" y="1154"/>
                </a:lnTo>
                <a:lnTo>
                  <a:pt x="174" y="1154"/>
                </a:lnTo>
                <a:lnTo>
                  <a:pt x="170" y="1154"/>
                </a:lnTo>
                <a:lnTo>
                  <a:pt x="166" y="1154"/>
                </a:lnTo>
                <a:lnTo>
                  <a:pt x="156" y="1158"/>
                </a:lnTo>
                <a:lnTo>
                  <a:pt x="150" y="1158"/>
                </a:lnTo>
                <a:lnTo>
                  <a:pt x="146" y="1154"/>
                </a:lnTo>
                <a:lnTo>
                  <a:pt x="146" y="1154"/>
                </a:lnTo>
                <a:lnTo>
                  <a:pt x="152" y="1156"/>
                </a:lnTo>
                <a:lnTo>
                  <a:pt x="156" y="1156"/>
                </a:lnTo>
                <a:lnTo>
                  <a:pt x="164" y="1150"/>
                </a:lnTo>
                <a:lnTo>
                  <a:pt x="164" y="1150"/>
                </a:lnTo>
                <a:lnTo>
                  <a:pt x="162" y="1150"/>
                </a:lnTo>
                <a:lnTo>
                  <a:pt x="158" y="1148"/>
                </a:lnTo>
                <a:lnTo>
                  <a:pt x="154" y="1148"/>
                </a:lnTo>
                <a:lnTo>
                  <a:pt x="152" y="1148"/>
                </a:lnTo>
                <a:lnTo>
                  <a:pt x="152" y="1148"/>
                </a:lnTo>
                <a:lnTo>
                  <a:pt x="154" y="1144"/>
                </a:lnTo>
                <a:lnTo>
                  <a:pt x="154" y="1142"/>
                </a:lnTo>
                <a:lnTo>
                  <a:pt x="158" y="1142"/>
                </a:lnTo>
                <a:lnTo>
                  <a:pt x="158" y="1142"/>
                </a:lnTo>
                <a:lnTo>
                  <a:pt x="162" y="1144"/>
                </a:lnTo>
                <a:lnTo>
                  <a:pt x="166" y="1146"/>
                </a:lnTo>
                <a:lnTo>
                  <a:pt x="170" y="1148"/>
                </a:lnTo>
                <a:lnTo>
                  <a:pt x="174" y="1150"/>
                </a:lnTo>
                <a:lnTo>
                  <a:pt x="174" y="1150"/>
                </a:lnTo>
                <a:lnTo>
                  <a:pt x="174" y="1146"/>
                </a:lnTo>
                <a:lnTo>
                  <a:pt x="170" y="1140"/>
                </a:lnTo>
                <a:lnTo>
                  <a:pt x="164" y="1136"/>
                </a:lnTo>
                <a:lnTo>
                  <a:pt x="156" y="1134"/>
                </a:lnTo>
                <a:lnTo>
                  <a:pt x="156" y="1134"/>
                </a:lnTo>
                <a:lnTo>
                  <a:pt x="156" y="1136"/>
                </a:lnTo>
                <a:lnTo>
                  <a:pt x="160" y="1136"/>
                </a:lnTo>
                <a:lnTo>
                  <a:pt x="162" y="1136"/>
                </a:lnTo>
                <a:lnTo>
                  <a:pt x="164" y="1138"/>
                </a:lnTo>
                <a:lnTo>
                  <a:pt x="164" y="1138"/>
                </a:lnTo>
                <a:lnTo>
                  <a:pt x="152" y="1140"/>
                </a:lnTo>
                <a:lnTo>
                  <a:pt x="140" y="1142"/>
                </a:lnTo>
                <a:lnTo>
                  <a:pt x="140" y="1142"/>
                </a:lnTo>
                <a:lnTo>
                  <a:pt x="144" y="1136"/>
                </a:lnTo>
                <a:lnTo>
                  <a:pt x="146" y="1130"/>
                </a:lnTo>
                <a:lnTo>
                  <a:pt x="146" y="1130"/>
                </a:lnTo>
                <a:lnTo>
                  <a:pt x="144" y="1126"/>
                </a:lnTo>
                <a:lnTo>
                  <a:pt x="138" y="1126"/>
                </a:lnTo>
                <a:lnTo>
                  <a:pt x="138" y="1126"/>
                </a:lnTo>
                <a:lnTo>
                  <a:pt x="142" y="1120"/>
                </a:lnTo>
                <a:lnTo>
                  <a:pt x="140" y="1116"/>
                </a:lnTo>
                <a:lnTo>
                  <a:pt x="138" y="1110"/>
                </a:lnTo>
                <a:lnTo>
                  <a:pt x="138" y="1102"/>
                </a:lnTo>
                <a:lnTo>
                  <a:pt x="138" y="1102"/>
                </a:lnTo>
                <a:lnTo>
                  <a:pt x="146" y="1102"/>
                </a:lnTo>
                <a:lnTo>
                  <a:pt x="146" y="1102"/>
                </a:lnTo>
                <a:lnTo>
                  <a:pt x="144" y="1100"/>
                </a:lnTo>
                <a:lnTo>
                  <a:pt x="142" y="1100"/>
                </a:lnTo>
                <a:lnTo>
                  <a:pt x="138" y="1102"/>
                </a:lnTo>
                <a:lnTo>
                  <a:pt x="132" y="1102"/>
                </a:lnTo>
                <a:lnTo>
                  <a:pt x="132" y="1102"/>
                </a:lnTo>
                <a:lnTo>
                  <a:pt x="134" y="1102"/>
                </a:lnTo>
                <a:lnTo>
                  <a:pt x="136" y="1104"/>
                </a:lnTo>
                <a:lnTo>
                  <a:pt x="136" y="1106"/>
                </a:lnTo>
                <a:lnTo>
                  <a:pt x="136" y="1108"/>
                </a:lnTo>
                <a:lnTo>
                  <a:pt x="136" y="1108"/>
                </a:lnTo>
                <a:lnTo>
                  <a:pt x="134" y="1110"/>
                </a:lnTo>
                <a:lnTo>
                  <a:pt x="132" y="1108"/>
                </a:lnTo>
                <a:lnTo>
                  <a:pt x="130" y="1106"/>
                </a:lnTo>
                <a:lnTo>
                  <a:pt x="128" y="1104"/>
                </a:lnTo>
                <a:lnTo>
                  <a:pt x="128" y="1104"/>
                </a:lnTo>
                <a:lnTo>
                  <a:pt x="128" y="1106"/>
                </a:lnTo>
                <a:lnTo>
                  <a:pt x="126" y="1108"/>
                </a:lnTo>
                <a:lnTo>
                  <a:pt x="124" y="1110"/>
                </a:lnTo>
                <a:lnTo>
                  <a:pt x="122" y="1108"/>
                </a:lnTo>
                <a:lnTo>
                  <a:pt x="122" y="1108"/>
                </a:lnTo>
                <a:lnTo>
                  <a:pt x="122" y="1114"/>
                </a:lnTo>
                <a:lnTo>
                  <a:pt x="124" y="1116"/>
                </a:lnTo>
                <a:lnTo>
                  <a:pt x="132" y="1118"/>
                </a:lnTo>
                <a:lnTo>
                  <a:pt x="132" y="1118"/>
                </a:lnTo>
                <a:lnTo>
                  <a:pt x="130" y="1120"/>
                </a:lnTo>
                <a:lnTo>
                  <a:pt x="126" y="1120"/>
                </a:lnTo>
                <a:lnTo>
                  <a:pt x="120" y="1118"/>
                </a:lnTo>
                <a:lnTo>
                  <a:pt x="120" y="1118"/>
                </a:lnTo>
                <a:lnTo>
                  <a:pt x="122" y="1120"/>
                </a:lnTo>
                <a:lnTo>
                  <a:pt x="122" y="1122"/>
                </a:lnTo>
                <a:lnTo>
                  <a:pt x="118" y="1124"/>
                </a:lnTo>
                <a:lnTo>
                  <a:pt x="114" y="1126"/>
                </a:lnTo>
                <a:lnTo>
                  <a:pt x="110" y="1130"/>
                </a:lnTo>
                <a:lnTo>
                  <a:pt x="110" y="1130"/>
                </a:lnTo>
                <a:lnTo>
                  <a:pt x="110" y="1124"/>
                </a:lnTo>
                <a:lnTo>
                  <a:pt x="106" y="1122"/>
                </a:lnTo>
                <a:lnTo>
                  <a:pt x="96" y="1124"/>
                </a:lnTo>
                <a:lnTo>
                  <a:pt x="96" y="1124"/>
                </a:lnTo>
                <a:lnTo>
                  <a:pt x="98" y="1122"/>
                </a:lnTo>
                <a:lnTo>
                  <a:pt x="102" y="1122"/>
                </a:lnTo>
                <a:lnTo>
                  <a:pt x="104" y="1120"/>
                </a:lnTo>
                <a:lnTo>
                  <a:pt x="106" y="1118"/>
                </a:lnTo>
                <a:lnTo>
                  <a:pt x="106" y="1118"/>
                </a:lnTo>
                <a:lnTo>
                  <a:pt x="100" y="1116"/>
                </a:lnTo>
                <a:lnTo>
                  <a:pt x="92" y="1118"/>
                </a:lnTo>
                <a:lnTo>
                  <a:pt x="80" y="1120"/>
                </a:lnTo>
                <a:lnTo>
                  <a:pt x="80" y="1120"/>
                </a:lnTo>
                <a:lnTo>
                  <a:pt x="82" y="1122"/>
                </a:lnTo>
                <a:lnTo>
                  <a:pt x="86" y="1122"/>
                </a:lnTo>
                <a:lnTo>
                  <a:pt x="92" y="1122"/>
                </a:lnTo>
                <a:lnTo>
                  <a:pt x="92" y="1122"/>
                </a:lnTo>
                <a:lnTo>
                  <a:pt x="88" y="1126"/>
                </a:lnTo>
                <a:lnTo>
                  <a:pt x="88" y="1128"/>
                </a:lnTo>
                <a:lnTo>
                  <a:pt x="88" y="1130"/>
                </a:lnTo>
                <a:lnTo>
                  <a:pt x="82" y="1132"/>
                </a:lnTo>
                <a:lnTo>
                  <a:pt x="82" y="1132"/>
                </a:lnTo>
                <a:lnTo>
                  <a:pt x="84" y="1134"/>
                </a:lnTo>
                <a:lnTo>
                  <a:pt x="86" y="1134"/>
                </a:lnTo>
                <a:lnTo>
                  <a:pt x="90" y="1132"/>
                </a:lnTo>
                <a:lnTo>
                  <a:pt x="92" y="1132"/>
                </a:lnTo>
                <a:lnTo>
                  <a:pt x="92" y="1132"/>
                </a:lnTo>
                <a:lnTo>
                  <a:pt x="92" y="1134"/>
                </a:lnTo>
                <a:lnTo>
                  <a:pt x="90" y="1136"/>
                </a:lnTo>
                <a:lnTo>
                  <a:pt x="88" y="1136"/>
                </a:lnTo>
                <a:lnTo>
                  <a:pt x="88" y="1140"/>
                </a:lnTo>
                <a:lnTo>
                  <a:pt x="88" y="1140"/>
                </a:lnTo>
                <a:lnTo>
                  <a:pt x="94" y="1142"/>
                </a:lnTo>
                <a:lnTo>
                  <a:pt x="100" y="1142"/>
                </a:lnTo>
                <a:lnTo>
                  <a:pt x="106" y="1140"/>
                </a:lnTo>
                <a:lnTo>
                  <a:pt x="110" y="1138"/>
                </a:lnTo>
                <a:lnTo>
                  <a:pt x="110" y="1138"/>
                </a:lnTo>
                <a:lnTo>
                  <a:pt x="118" y="1140"/>
                </a:lnTo>
                <a:lnTo>
                  <a:pt x="124" y="1142"/>
                </a:lnTo>
                <a:lnTo>
                  <a:pt x="128" y="1140"/>
                </a:lnTo>
                <a:lnTo>
                  <a:pt x="128" y="1140"/>
                </a:lnTo>
                <a:lnTo>
                  <a:pt x="128" y="1142"/>
                </a:lnTo>
                <a:lnTo>
                  <a:pt x="128" y="1144"/>
                </a:lnTo>
                <a:lnTo>
                  <a:pt x="124" y="1144"/>
                </a:lnTo>
                <a:lnTo>
                  <a:pt x="118" y="1144"/>
                </a:lnTo>
                <a:lnTo>
                  <a:pt x="114" y="1144"/>
                </a:lnTo>
                <a:lnTo>
                  <a:pt x="114" y="1144"/>
                </a:lnTo>
                <a:lnTo>
                  <a:pt x="114" y="1146"/>
                </a:lnTo>
                <a:lnTo>
                  <a:pt x="116" y="1148"/>
                </a:lnTo>
                <a:lnTo>
                  <a:pt x="120" y="1148"/>
                </a:lnTo>
                <a:lnTo>
                  <a:pt x="120" y="1150"/>
                </a:lnTo>
                <a:lnTo>
                  <a:pt x="120" y="1150"/>
                </a:lnTo>
                <a:lnTo>
                  <a:pt x="114" y="1150"/>
                </a:lnTo>
                <a:lnTo>
                  <a:pt x="112" y="1148"/>
                </a:lnTo>
                <a:lnTo>
                  <a:pt x="108" y="1150"/>
                </a:lnTo>
                <a:lnTo>
                  <a:pt x="108" y="1150"/>
                </a:lnTo>
                <a:lnTo>
                  <a:pt x="110" y="1146"/>
                </a:lnTo>
                <a:lnTo>
                  <a:pt x="112" y="1144"/>
                </a:lnTo>
                <a:lnTo>
                  <a:pt x="112" y="1144"/>
                </a:lnTo>
                <a:lnTo>
                  <a:pt x="104" y="1144"/>
                </a:lnTo>
                <a:lnTo>
                  <a:pt x="104" y="1144"/>
                </a:lnTo>
                <a:lnTo>
                  <a:pt x="104" y="1148"/>
                </a:lnTo>
                <a:lnTo>
                  <a:pt x="106" y="1150"/>
                </a:lnTo>
                <a:lnTo>
                  <a:pt x="106" y="1150"/>
                </a:lnTo>
                <a:lnTo>
                  <a:pt x="106" y="1152"/>
                </a:lnTo>
                <a:lnTo>
                  <a:pt x="108" y="1152"/>
                </a:lnTo>
                <a:lnTo>
                  <a:pt x="114" y="1152"/>
                </a:lnTo>
                <a:lnTo>
                  <a:pt x="114" y="1152"/>
                </a:lnTo>
                <a:lnTo>
                  <a:pt x="112" y="1156"/>
                </a:lnTo>
                <a:lnTo>
                  <a:pt x="112" y="1158"/>
                </a:lnTo>
                <a:lnTo>
                  <a:pt x="112" y="1162"/>
                </a:lnTo>
                <a:lnTo>
                  <a:pt x="108" y="1162"/>
                </a:lnTo>
                <a:lnTo>
                  <a:pt x="108" y="1162"/>
                </a:lnTo>
                <a:lnTo>
                  <a:pt x="108" y="1158"/>
                </a:lnTo>
                <a:lnTo>
                  <a:pt x="110" y="1154"/>
                </a:lnTo>
                <a:lnTo>
                  <a:pt x="110" y="1154"/>
                </a:lnTo>
                <a:lnTo>
                  <a:pt x="106" y="1156"/>
                </a:lnTo>
                <a:lnTo>
                  <a:pt x="100" y="1156"/>
                </a:lnTo>
                <a:lnTo>
                  <a:pt x="96" y="1154"/>
                </a:lnTo>
                <a:lnTo>
                  <a:pt x="88" y="1154"/>
                </a:lnTo>
                <a:lnTo>
                  <a:pt x="88" y="1154"/>
                </a:lnTo>
                <a:lnTo>
                  <a:pt x="88" y="1158"/>
                </a:lnTo>
                <a:lnTo>
                  <a:pt x="90" y="1160"/>
                </a:lnTo>
                <a:lnTo>
                  <a:pt x="92" y="1160"/>
                </a:lnTo>
                <a:lnTo>
                  <a:pt x="92" y="1162"/>
                </a:lnTo>
                <a:lnTo>
                  <a:pt x="92" y="1162"/>
                </a:lnTo>
                <a:lnTo>
                  <a:pt x="96" y="1160"/>
                </a:lnTo>
                <a:lnTo>
                  <a:pt x="100" y="1160"/>
                </a:lnTo>
                <a:lnTo>
                  <a:pt x="108" y="1164"/>
                </a:lnTo>
                <a:lnTo>
                  <a:pt x="116" y="1168"/>
                </a:lnTo>
                <a:lnTo>
                  <a:pt x="120" y="1168"/>
                </a:lnTo>
                <a:lnTo>
                  <a:pt x="126" y="1168"/>
                </a:lnTo>
                <a:lnTo>
                  <a:pt x="126" y="1168"/>
                </a:lnTo>
                <a:lnTo>
                  <a:pt x="124" y="1170"/>
                </a:lnTo>
                <a:lnTo>
                  <a:pt x="124" y="1172"/>
                </a:lnTo>
                <a:lnTo>
                  <a:pt x="122" y="1172"/>
                </a:lnTo>
                <a:lnTo>
                  <a:pt x="122" y="1174"/>
                </a:lnTo>
                <a:lnTo>
                  <a:pt x="122" y="1174"/>
                </a:lnTo>
                <a:lnTo>
                  <a:pt x="124" y="1176"/>
                </a:lnTo>
                <a:lnTo>
                  <a:pt x="126" y="1176"/>
                </a:lnTo>
                <a:lnTo>
                  <a:pt x="128" y="1172"/>
                </a:lnTo>
                <a:lnTo>
                  <a:pt x="130" y="1166"/>
                </a:lnTo>
                <a:lnTo>
                  <a:pt x="132" y="1166"/>
                </a:lnTo>
                <a:lnTo>
                  <a:pt x="136" y="1166"/>
                </a:lnTo>
                <a:lnTo>
                  <a:pt x="136" y="1166"/>
                </a:lnTo>
                <a:lnTo>
                  <a:pt x="134" y="1164"/>
                </a:lnTo>
                <a:lnTo>
                  <a:pt x="132" y="1162"/>
                </a:lnTo>
                <a:lnTo>
                  <a:pt x="134" y="1158"/>
                </a:lnTo>
                <a:lnTo>
                  <a:pt x="134" y="1158"/>
                </a:lnTo>
                <a:lnTo>
                  <a:pt x="126" y="1158"/>
                </a:lnTo>
                <a:lnTo>
                  <a:pt x="118" y="1156"/>
                </a:lnTo>
                <a:lnTo>
                  <a:pt x="118" y="1156"/>
                </a:lnTo>
                <a:lnTo>
                  <a:pt x="122" y="1154"/>
                </a:lnTo>
                <a:lnTo>
                  <a:pt x="128" y="1156"/>
                </a:lnTo>
                <a:lnTo>
                  <a:pt x="134" y="1158"/>
                </a:lnTo>
                <a:lnTo>
                  <a:pt x="140" y="1156"/>
                </a:lnTo>
                <a:lnTo>
                  <a:pt x="140" y="1156"/>
                </a:lnTo>
                <a:lnTo>
                  <a:pt x="136" y="1152"/>
                </a:lnTo>
                <a:lnTo>
                  <a:pt x="136" y="1150"/>
                </a:lnTo>
                <a:lnTo>
                  <a:pt x="138" y="1150"/>
                </a:lnTo>
                <a:lnTo>
                  <a:pt x="138" y="1150"/>
                </a:lnTo>
                <a:lnTo>
                  <a:pt x="138" y="1146"/>
                </a:lnTo>
                <a:lnTo>
                  <a:pt x="136" y="1148"/>
                </a:lnTo>
                <a:lnTo>
                  <a:pt x="134" y="1150"/>
                </a:lnTo>
                <a:lnTo>
                  <a:pt x="130" y="1150"/>
                </a:lnTo>
                <a:lnTo>
                  <a:pt x="130" y="1150"/>
                </a:lnTo>
                <a:lnTo>
                  <a:pt x="132" y="1146"/>
                </a:lnTo>
                <a:lnTo>
                  <a:pt x="134" y="1144"/>
                </a:lnTo>
                <a:lnTo>
                  <a:pt x="140" y="1144"/>
                </a:lnTo>
                <a:lnTo>
                  <a:pt x="140" y="1144"/>
                </a:lnTo>
                <a:lnTo>
                  <a:pt x="140" y="1148"/>
                </a:lnTo>
                <a:lnTo>
                  <a:pt x="142" y="1148"/>
                </a:lnTo>
                <a:lnTo>
                  <a:pt x="144" y="1146"/>
                </a:lnTo>
                <a:lnTo>
                  <a:pt x="148" y="1148"/>
                </a:lnTo>
                <a:lnTo>
                  <a:pt x="148" y="1148"/>
                </a:lnTo>
                <a:lnTo>
                  <a:pt x="142" y="1158"/>
                </a:lnTo>
                <a:lnTo>
                  <a:pt x="140" y="1164"/>
                </a:lnTo>
                <a:lnTo>
                  <a:pt x="142" y="1168"/>
                </a:lnTo>
                <a:lnTo>
                  <a:pt x="142" y="1168"/>
                </a:lnTo>
                <a:lnTo>
                  <a:pt x="140" y="1172"/>
                </a:lnTo>
                <a:lnTo>
                  <a:pt x="138" y="1172"/>
                </a:lnTo>
                <a:lnTo>
                  <a:pt x="128" y="1174"/>
                </a:lnTo>
                <a:lnTo>
                  <a:pt x="128" y="1174"/>
                </a:lnTo>
                <a:lnTo>
                  <a:pt x="130" y="1176"/>
                </a:lnTo>
                <a:lnTo>
                  <a:pt x="130" y="1180"/>
                </a:lnTo>
                <a:lnTo>
                  <a:pt x="130" y="1180"/>
                </a:lnTo>
                <a:lnTo>
                  <a:pt x="126" y="1178"/>
                </a:lnTo>
                <a:lnTo>
                  <a:pt x="126" y="1178"/>
                </a:lnTo>
                <a:lnTo>
                  <a:pt x="126" y="1182"/>
                </a:lnTo>
                <a:lnTo>
                  <a:pt x="126" y="1182"/>
                </a:lnTo>
                <a:lnTo>
                  <a:pt x="122" y="1178"/>
                </a:lnTo>
                <a:lnTo>
                  <a:pt x="118" y="1178"/>
                </a:lnTo>
                <a:lnTo>
                  <a:pt x="108" y="1178"/>
                </a:lnTo>
                <a:lnTo>
                  <a:pt x="108" y="1178"/>
                </a:lnTo>
                <a:lnTo>
                  <a:pt x="108" y="1176"/>
                </a:lnTo>
                <a:lnTo>
                  <a:pt x="112" y="1174"/>
                </a:lnTo>
                <a:lnTo>
                  <a:pt x="114" y="1174"/>
                </a:lnTo>
                <a:lnTo>
                  <a:pt x="116" y="1172"/>
                </a:lnTo>
                <a:lnTo>
                  <a:pt x="116" y="1172"/>
                </a:lnTo>
                <a:lnTo>
                  <a:pt x="114" y="1170"/>
                </a:lnTo>
                <a:lnTo>
                  <a:pt x="112" y="1168"/>
                </a:lnTo>
                <a:lnTo>
                  <a:pt x="106" y="1166"/>
                </a:lnTo>
                <a:lnTo>
                  <a:pt x="106" y="1166"/>
                </a:lnTo>
                <a:lnTo>
                  <a:pt x="106" y="1168"/>
                </a:lnTo>
                <a:lnTo>
                  <a:pt x="104" y="1170"/>
                </a:lnTo>
                <a:lnTo>
                  <a:pt x="104" y="1170"/>
                </a:lnTo>
                <a:lnTo>
                  <a:pt x="108" y="1170"/>
                </a:lnTo>
                <a:lnTo>
                  <a:pt x="108" y="1172"/>
                </a:lnTo>
                <a:lnTo>
                  <a:pt x="106" y="1174"/>
                </a:lnTo>
                <a:lnTo>
                  <a:pt x="100" y="1176"/>
                </a:lnTo>
                <a:lnTo>
                  <a:pt x="98" y="1176"/>
                </a:lnTo>
                <a:lnTo>
                  <a:pt x="96" y="1174"/>
                </a:lnTo>
                <a:lnTo>
                  <a:pt x="96" y="1174"/>
                </a:lnTo>
                <a:lnTo>
                  <a:pt x="98" y="1172"/>
                </a:lnTo>
                <a:lnTo>
                  <a:pt x="100" y="1170"/>
                </a:lnTo>
                <a:lnTo>
                  <a:pt x="102" y="1168"/>
                </a:lnTo>
                <a:lnTo>
                  <a:pt x="104" y="1164"/>
                </a:lnTo>
                <a:lnTo>
                  <a:pt x="104" y="1164"/>
                </a:lnTo>
                <a:lnTo>
                  <a:pt x="98" y="1164"/>
                </a:lnTo>
                <a:lnTo>
                  <a:pt x="94" y="1166"/>
                </a:lnTo>
                <a:lnTo>
                  <a:pt x="88" y="1166"/>
                </a:lnTo>
                <a:lnTo>
                  <a:pt x="82" y="1166"/>
                </a:lnTo>
                <a:lnTo>
                  <a:pt x="82" y="1166"/>
                </a:lnTo>
                <a:lnTo>
                  <a:pt x="82" y="1164"/>
                </a:lnTo>
                <a:lnTo>
                  <a:pt x="84" y="1162"/>
                </a:lnTo>
                <a:lnTo>
                  <a:pt x="88" y="1164"/>
                </a:lnTo>
                <a:lnTo>
                  <a:pt x="88" y="1164"/>
                </a:lnTo>
                <a:lnTo>
                  <a:pt x="86" y="1158"/>
                </a:lnTo>
                <a:lnTo>
                  <a:pt x="88" y="1152"/>
                </a:lnTo>
                <a:lnTo>
                  <a:pt x="88" y="1152"/>
                </a:lnTo>
                <a:lnTo>
                  <a:pt x="82" y="1152"/>
                </a:lnTo>
                <a:lnTo>
                  <a:pt x="76" y="1150"/>
                </a:lnTo>
                <a:lnTo>
                  <a:pt x="70" y="1150"/>
                </a:lnTo>
                <a:lnTo>
                  <a:pt x="66" y="1150"/>
                </a:lnTo>
                <a:lnTo>
                  <a:pt x="64" y="1152"/>
                </a:lnTo>
                <a:lnTo>
                  <a:pt x="64" y="1152"/>
                </a:lnTo>
                <a:lnTo>
                  <a:pt x="64" y="1156"/>
                </a:lnTo>
                <a:lnTo>
                  <a:pt x="64" y="1156"/>
                </a:lnTo>
                <a:lnTo>
                  <a:pt x="70" y="1156"/>
                </a:lnTo>
                <a:lnTo>
                  <a:pt x="70" y="1156"/>
                </a:lnTo>
                <a:lnTo>
                  <a:pt x="66" y="1160"/>
                </a:lnTo>
                <a:lnTo>
                  <a:pt x="62" y="1158"/>
                </a:lnTo>
                <a:lnTo>
                  <a:pt x="58" y="1154"/>
                </a:lnTo>
                <a:lnTo>
                  <a:pt x="54" y="1152"/>
                </a:lnTo>
                <a:lnTo>
                  <a:pt x="54" y="1152"/>
                </a:lnTo>
                <a:lnTo>
                  <a:pt x="54" y="1156"/>
                </a:lnTo>
                <a:lnTo>
                  <a:pt x="52" y="1156"/>
                </a:lnTo>
                <a:lnTo>
                  <a:pt x="46" y="1156"/>
                </a:lnTo>
                <a:lnTo>
                  <a:pt x="46" y="1156"/>
                </a:lnTo>
                <a:lnTo>
                  <a:pt x="48" y="1158"/>
                </a:lnTo>
                <a:lnTo>
                  <a:pt x="50" y="1160"/>
                </a:lnTo>
                <a:lnTo>
                  <a:pt x="52" y="1160"/>
                </a:lnTo>
                <a:lnTo>
                  <a:pt x="54" y="1160"/>
                </a:lnTo>
                <a:lnTo>
                  <a:pt x="54" y="1160"/>
                </a:lnTo>
                <a:lnTo>
                  <a:pt x="50" y="1166"/>
                </a:lnTo>
                <a:lnTo>
                  <a:pt x="48" y="1166"/>
                </a:lnTo>
                <a:lnTo>
                  <a:pt x="44" y="1166"/>
                </a:lnTo>
                <a:lnTo>
                  <a:pt x="44" y="1166"/>
                </a:lnTo>
                <a:lnTo>
                  <a:pt x="46" y="1170"/>
                </a:lnTo>
                <a:lnTo>
                  <a:pt x="48" y="1172"/>
                </a:lnTo>
                <a:lnTo>
                  <a:pt x="50" y="1174"/>
                </a:lnTo>
                <a:lnTo>
                  <a:pt x="52" y="1176"/>
                </a:lnTo>
                <a:lnTo>
                  <a:pt x="52" y="1176"/>
                </a:lnTo>
                <a:lnTo>
                  <a:pt x="56" y="1174"/>
                </a:lnTo>
                <a:lnTo>
                  <a:pt x="64" y="1172"/>
                </a:lnTo>
                <a:lnTo>
                  <a:pt x="70" y="1174"/>
                </a:lnTo>
                <a:lnTo>
                  <a:pt x="70" y="1176"/>
                </a:lnTo>
                <a:lnTo>
                  <a:pt x="70" y="1178"/>
                </a:lnTo>
                <a:lnTo>
                  <a:pt x="70" y="1178"/>
                </a:lnTo>
                <a:lnTo>
                  <a:pt x="66" y="1176"/>
                </a:lnTo>
                <a:lnTo>
                  <a:pt x="62" y="1176"/>
                </a:lnTo>
                <a:lnTo>
                  <a:pt x="56" y="1178"/>
                </a:lnTo>
                <a:lnTo>
                  <a:pt x="46" y="1182"/>
                </a:lnTo>
                <a:lnTo>
                  <a:pt x="42" y="1180"/>
                </a:lnTo>
                <a:lnTo>
                  <a:pt x="36" y="1178"/>
                </a:lnTo>
                <a:lnTo>
                  <a:pt x="36" y="1178"/>
                </a:lnTo>
                <a:lnTo>
                  <a:pt x="32" y="1180"/>
                </a:lnTo>
                <a:lnTo>
                  <a:pt x="30" y="1186"/>
                </a:lnTo>
                <a:lnTo>
                  <a:pt x="26" y="1190"/>
                </a:lnTo>
                <a:lnTo>
                  <a:pt x="24" y="1190"/>
                </a:lnTo>
                <a:lnTo>
                  <a:pt x="22" y="1188"/>
                </a:lnTo>
                <a:lnTo>
                  <a:pt x="22" y="1188"/>
                </a:lnTo>
                <a:lnTo>
                  <a:pt x="22" y="1184"/>
                </a:lnTo>
                <a:lnTo>
                  <a:pt x="22" y="1184"/>
                </a:lnTo>
                <a:lnTo>
                  <a:pt x="24" y="1186"/>
                </a:lnTo>
                <a:lnTo>
                  <a:pt x="28" y="1186"/>
                </a:lnTo>
                <a:lnTo>
                  <a:pt x="28" y="1186"/>
                </a:lnTo>
                <a:lnTo>
                  <a:pt x="26" y="1184"/>
                </a:lnTo>
                <a:lnTo>
                  <a:pt x="26" y="1182"/>
                </a:lnTo>
                <a:lnTo>
                  <a:pt x="22" y="1182"/>
                </a:lnTo>
                <a:lnTo>
                  <a:pt x="22" y="1182"/>
                </a:lnTo>
                <a:lnTo>
                  <a:pt x="26" y="1178"/>
                </a:lnTo>
                <a:lnTo>
                  <a:pt x="32" y="1174"/>
                </a:lnTo>
                <a:lnTo>
                  <a:pt x="36" y="1172"/>
                </a:lnTo>
                <a:lnTo>
                  <a:pt x="40" y="1172"/>
                </a:lnTo>
                <a:lnTo>
                  <a:pt x="42" y="1172"/>
                </a:lnTo>
                <a:lnTo>
                  <a:pt x="42" y="1172"/>
                </a:lnTo>
                <a:lnTo>
                  <a:pt x="42" y="1170"/>
                </a:lnTo>
                <a:lnTo>
                  <a:pt x="40" y="1168"/>
                </a:lnTo>
                <a:lnTo>
                  <a:pt x="36" y="1168"/>
                </a:lnTo>
                <a:lnTo>
                  <a:pt x="34" y="1166"/>
                </a:lnTo>
                <a:lnTo>
                  <a:pt x="34" y="1166"/>
                </a:lnTo>
                <a:lnTo>
                  <a:pt x="38" y="1164"/>
                </a:lnTo>
                <a:lnTo>
                  <a:pt x="42" y="1164"/>
                </a:lnTo>
                <a:lnTo>
                  <a:pt x="50" y="1162"/>
                </a:lnTo>
                <a:lnTo>
                  <a:pt x="50" y="1162"/>
                </a:lnTo>
                <a:lnTo>
                  <a:pt x="48" y="1160"/>
                </a:lnTo>
                <a:lnTo>
                  <a:pt x="44" y="1160"/>
                </a:lnTo>
                <a:lnTo>
                  <a:pt x="38" y="1162"/>
                </a:lnTo>
                <a:lnTo>
                  <a:pt x="38" y="1162"/>
                </a:lnTo>
                <a:lnTo>
                  <a:pt x="40" y="1162"/>
                </a:lnTo>
                <a:lnTo>
                  <a:pt x="42" y="1160"/>
                </a:lnTo>
                <a:lnTo>
                  <a:pt x="42" y="1160"/>
                </a:lnTo>
                <a:lnTo>
                  <a:pt x="40" y="1160"/>
                </a:lnTo>
                <a:lnTo>
                  <a:pt x="38" y="1160"/>
                </a:lnTo>
                <a:lnTo>
                  <a:pt x="34" y="1160"/>
                </a:lnTo>
                <a:lnTo>
                  <a:pt x="32" y="1156"/>
                </a:lnTo>
                <a:lnTo>
                  <a:pt x="32" y="1156"/>
                </a:lnTo>
                <a:lnTo>
                  <a:pt x="32" y="1160"/>
                </a:lnTo>
                <a:lnTo>
                  <a:pt x="30" y="1162"/>
                </a:lnTo>
                <a:lnTo>
                  <a:pt x="28" y="1164"/>
                </a:lnTo>
                <a:lnTo>
                  <a:pt x="24" y="1164"/>
                </a:lnTo>
                <a:lnTo>
                  <a:pt x="24" y="1164"/>
                </a:lnTo>
                <a:lnTo>
                  <a:pt x="26" y="1162"/>
                </a:lnTo>
                <a:lnTo>
                  <a:pt x="26" y="1158"/>
                </a:lnTo>
                <a:lnTo>
                  <a:pt x="26" y="1158"/>
                </a:lnTo>
                <a:lnTo>
                  <a:pt x="30" y="1158"/>
                </a:lnTo>
                <a:lnTo>
                  <a:pt x="30" y="1158"/>
                </a:lnTo>
                <a:lnTo>
                  <a:pt x="22" y="1150"/>
                </a:lnTo>
                <a:lnTo>
                  <a:pt x="22" y="1146"/>
                </a:lnTo>
                <a:lnTo>
                  <a:pt x="28" y="1144"/>
                </a:lnTo>
                <a:lnTo>
                  <a:pt x="28" y="1144"/>
                </a:lnTo>
                <a:lnTo>
                  <a:pt x="22" y="1142"/>
                </a:lnTo>
                <a:lnTo>
                  <a:pt x="16" y="1144"/>
                </a:lnTo>
                <a:lnTo>
                  <a:pt x="16" y="1144"/>
                </a:lnTo>
                <a:lnTo>
                  <a:pt x="16" y="1146"/>
                </a:lnTo>
                <a:lnTo>
                  <a:pt x="18" y="1148"/>
                </a:lnTo>
                <a:lnTo>
                  <a:pt x="20" y="1148"/>
                </a:lnTo>
                <a:lnTo>
                  <a:pt x="20" y="1150"/>
                </a:lnTo>
                <a:lnTo>
                  <a:pt x="20" y="1150"/>
                </a:lnTo>
                <a:lnTo>
                  <a:pt x="12" y="1150"/>
                </a:lnTo>
                <a:lnTo>
                  <a:pt x="12" y="1150"/>
                </a:lnTo>
                <a:lnTo>
                  <a:pt x="12" y="1154"/>
                </a:lnTo>
                <a:lnTo>
                  <a:pt x="12" y="1158"/>
                </a:lnTo>
                <a:lnTo>
                  <a:pt x="12" y="1166"/>
                </a:lnTo>
                <a:lnTo>
                  <a:pt x="12" y="1166"/>
                </a:lnTo>
                <a:lnTo>
                  <a:pt x="16" y="1168"/>
                </a:lnTo>
                <a:lnTo>
                  <a:pt x="18" y="1168"/>
                </a:lnTo>
                <a:lnTo>
                  <a:pt x="22" y="1166"/>
                </a:lnTo>
                <a:lnTo>
                  <a:pt x="22" y="1166"/>
                </a:lnTo>
                <a:lnTo>
                  <a:pt x="22" y="1168"/>
                </a:lnTo>
                <a:lnTo>
                  <a:pt x="20" y="1170"/>
                </a:lnTo>
                <a:lnTo>
                  <a:pt x="16" y="1172"/>
                </a:lnTo>
                <a:lnTo>
                  <a:pt x="10" y="1172"/>
                </a:lnTo>
                <a:lnTo>
                  <a:pt x="6" y="1172"/>
                </a:lnTo>
                <a:lnTo>
                  <a:pt x="6" y="1172"/>
                </a:lnTo>
                <a:lnTo>
                  <a:pt x="8" y="1168"/>
                </a:lnTo>
                <a:lnTo>
                  <a:pt x="10" y="1162"/>
                </a:lnTo>
                <a:lnTo>
                  <a:pt x="8" y="1156"/>
                </a:lnTo>
                <a:lnTo>
                  <a:pt x="6" y="1150"/>
                </a:lnTo>
                <a:lnTo>
                  <a:pt x="6" y="1150"/>
                </a:lnTo>
                <a:lnTo>
                  <a:pt x="10" y="1150"/>
                </a:lnTo>
                <a:lnTo>
                  <a:pt x="14" y="1150"/>
                </a:lnTo>
                <a:lnTo>
                  <a:pt x="14" y="1150"/>
                </a:lnTo>
                <a:lnTo>
                  <a:pt x="14" y="1146"/>
                </a:lnTo>
                <a:lnTo>
                  <a:pt x="12" y="1144"/>
                </a:lnTo>
                <a:lnTo>
                  <a:pt x="10" y="1144"/>
                </a:lnTo>
                <a:lnTo>
                  <a:pt x="14" y="1144"/>
                </a:lnTo>
                <a:lnTo>
                  <a:pt x="14" y="1144"/>
                </a:lnTo>
                <a:lnTo>
                  <a:pt x="10" y="1142"/>
                </a:lnTo>
                <a:lnTo>
                  <a:pt x="8" y="1144"/>
                </a:lnTo>
                <a:lnTo>
                  <a:pt x="6" y="1146"/>
                </a:lnTo>
                <a:lnTo>
                  <a:pt x="2" y="1148"/>
                </a:lnTo>
                <a:lnTo>
                  <a:pt x="2" y="1148"/>
                </a:lnTo>
                <a:lnTo>
                  <a:pt x="2" y="1168"/>
                </a:lnTo>
                <a:lnTo>
                  <a:pt x="2" y="1190"/>
                </a:lnTo>
                <a:lnTo>
                  <a:pt x="2" y="1190"/>
                </a:lnTo>
                <a:lnTo>
                  <a:pt x="4" y="1186"/>
                </a:lnTo>
                <a:lnTo>
                  <a:pt x="6" y="1186"/>
                </a:lnTo>
                <a:lnTo>
                  <a:pt x="8" y="1186"/>
                </a:lnTo>
                <a:lnTo>
                  <a:pt x="12" y="1188"/>
                </a:lnTo>
                <a:lnTo>
                  <a:pt x="12" y="1188"/>
                </a:lnTo>
                <a:lnTo>
                  <a:pt x="8" y="1190"/>
                </a:lnTo>
                <a:lnTo>
                  <a:pt x="2" y="1192"/>
                </a:lnTo>
                <a:lnTo>
                  <a:pt x="2" y="1192"/>
                </a:lnTo>
                <a:lnTo>
                  <a:pt x="2" y="1228"/>
                </a:lnTo>
                <a:lnTo>
                  <a:pt x="2" y="1246"/>
                </a:lnTo>
                <a:lnTo>
                  <a:pt x="0" y="1262"/>
                </a:lnTo>
                <a:lnTo>
                  <a:pt x="0" y="1262"/>
                </a:lnTo>
                <a:lnTo>
                  <a:pt x="0" y="1428"/>
                </a:lnTo>
                <a:lnTo>
                  <a:pt x="4998" y="1428"/>
                </a:lnTo>
                <a:lnTo>
                  <a:pt x="4998" y="1428"/>
                </a:lnTo>
                <a:lnTo>
                  <a:pt x="4986" y="1400"/>
                </a:lnTo>
                <a:lnTo>
                  <a:pt x="4986" y="1400"/>
                </a:lnTo>
                <a:close/>
              </a:path>
            </a:pathLst>
          </a:custGeom>
          <a:solidFill>
            <a:schemeClr val="tx2"/>
          </a:solidFill>
          <a:ln w="9525">
            <a:noFill/>
            <a:round/>
            <a:headEnd/>
            <a:tailEnd/>
          </a:ln>
        </p:spPr>
        <p:txBody>
          <a:bodyPr/>
          <a:lstStyle/>
          <a:p>
            <a:pPr>
              <a:defRPr/>
            </a:pPr>
            <a:endParaRPr lang="en-US" dirty="0"/>
          </a:p>
        </p:txBody>
      </p:sp>
      <p:sp>
        <p:nvSpPr>
          <p:cNvPr id="1053" name="Freeform 29"/>
          <p:cNvSpPr>
            <a:spLocks/>
          </p:cNvSpPr>
          <p:nvPr/>
        </p:nvSpPr>
        <p:spPr bwMode="auto">
          <a:xfrm>
            <a:off x="3222625" y="6694488"/>
            <a:ext cx="5911850" cy="273050"/>
          </a:xfrm>
          <a:custGeom>
            <a:avLst/>
            <a:gdLst/>
            <a:ahLst/>
            <a:cxnLst>
              <a:cxn ang="0">
                <a:pos x="3711" y="3"/>
              </a:cxn>
              <a:cxn ang="0">
                <a:pos x="3582" y="15"/>
              </a:cxn>
              <a:cxn ang="0">
                <a:pos x="3449" y="25"/>
              </a:cxn>
              <a:cxn ang="0">
                <a:pos x="3318" y="35"/>
              </a:cxn>
              <a:cxn ang="0">
                <a:pos x="3187" y="43"/>
              </a:cxn>
              <a:cxn ang="0">
                <a:pos x="3056" y="51"/>
              </a:cxn>
              <a:cxn ang="0">
                <a:pos x="2926" y="57"/>
              </a:cxn>
              <a:cxn ang="0">
                <a:pos x="2797" y="62"/>
              </a:cxn>
              <a:cxn ang="0">
                <a:pos x="2670" y="67"/>
              </a:cxn>
              <a:cxn ang="0">
                <a:pos x="2544" y="71"/>
              </a:cxn>
              <a:cxn ang="0">
                <a:pos x="2417" y="74"/>
              </a:cxn>
              <a:cxn ang="0">
                <a:pos x="2295" y="76"/>
              </a:cxn>
              <a:cxn ang="0">
                <a:pos x="2171" y="77"/>
              </a:cxn>
              <a:cxn ang="0">
                <a:pos x="2051" y="77"/>
              </a:cxn>
              <a:cxn ang="0">
                <a:pos x="1931" y="77"/>
              </a:cxn>
              <a:cxn ang="0">
                <a:pos x="1700" y="77"/>
              </a:cxn>
              <a:cxn ang="0">
                <a:pos x="1476" y="74"/>
              </a:cxn>
              <a:cxn ang="0">
                <a:pos x="1266" y="69"/>
              </a:cxn>
              <a:cxn ang="0">
                <a:pos x="1067" y="62"/>
              </a:cxn>
              <a:cxn ang="0">
                <a:pos x="883" y="55"/>
              </a:cxn>
              <a:cxn ang="0">
                <a:pos x="711" y="47"/>
              </a:cxn>
              <a:cxn ang="0">
                <a:pos x="556" y="39"/>
              </a:cxn>
              <a:cxn ang="0">
                <a:pos x="416" y="30"/>
              </a:cxn>
              <a:cxn ang="0">
                <a:pos x="292" y="22"/>
              </a:cxn>
              <a:cxn ang="0">
                <a:pos x="192" y="15"/>
              </a:cxn>
              <a:cxn ang="0">
                <a:pos x="50" y="4"/>
              </a:cxn>
              <a:cxn ang="0">
                <a:pos x="0" y="0"/>
              </a:cxn>
              <a:cxn ang="0">
                <a:pos x="0" y="0"/>
              </a:cxn>
              <a:cxn ang="0">
                <a:pos x="0" y="0"/>
              </a:cxn>
              <a:cxn ang="0">
                <a:pos x="147" y="20"/>
              </a:cxn>
              <a:cxn ang="0">
                <a:pos x="292" y="38"/>
              </a:cxn>
              <a:cxn ang="0">
                <a:pos x="436" y="55"/>
              </a:cxn>
              <a:cxn ang="0">
                <a:pos x="578" y="71"/>
              </a:cxn>
              <a:cxn ang="0">
                <a:pos x="721" y="86"/>
              </a:cxn>
              <a:cxn ang="0">
                <a:pos x="860" y="98"/>
              </a:cxn>
              <a:cxn ang="0">
                <a:pos x="1000" y="111"/>
              </a:cxn>
              <a:cxn ang="0">
                <a:pos x="1139" y="121"/>
              </a:cxn>
              <a:cxn ang="0">
                <a:pos x="1276" y="131"/>
              </a:cxn>
              <a:cxn ang="0">
                <a:pos x="1415" y="140"/>
              </a:cxn>
              <a:cxn ang="0">
                <a:pos x="1548" y="147"/>
              </a:cxn>
              <a:cxn ang="0">
                <a:pos x="1685" y="154"/>
              </a:cxn>
              <a:cxn ang="0">
                <a:pos x="1817" y="159"/>
              </a:cxn>
              <a:cxn ang="0">
                <a:pos x="1951" y="164"/>
              </a:cxn>
              <a:cxn ang="0">
                <a:pos x="2079" y="167"/>
              </a:cxn>
              <a:cxn ang="0">
                <a:pos x="2210" y="170"/>
              </a:cxn>
              <a:cxn ang="0">
                <a:pos x="2336" y="171"/>
              </a:cxn>
              <a:cxn ang="0">
                <a:pos x="2467" y="172"/>
              </a:cxn>
              <a:cxn ang="0">
                <a:pos x="2589" y="172"/>
              </a:cxn>
              <a:cxn ang="0">
                <a:pos x="2712" y="171"/>
              </a:cxn>
              <a:cxn ang="0">
                <a:pos x="2836" y="169"/>
              </a:cxn>
              <a:cxn ang="0">
                <a:pos x="2959" y="167"/>
              </a:cxn>
              <a:cxn ang="0">
                <a:pos x="3080" y="164"/>
              </a:cxn>
              <a:cxn ang="0">
                <a:pos x="3197" y="160"/>
              </a:cxn>
              <a:cxn ang="0">
                <a:pos x="3313" y="155"/>
              </a:cxn>
              <a:cxn ang="0">
                <a:pos x="3429" y="150"/>
              </a:cxn>
              <a:cxn ang="0">
                <a:pos x="3542" y="144"/>
              </a:cxn>
              <a:cxn ang="0">
                <a:pos x="3653" y="137"/>
              </a:cxn>
              <a:cxn ang="0">
                <a:pos x="3724" y="125"/>
              </a:cxn>
            </a:cxnLst>
            <a:rect l="0" t="0" r="r" b="b"/>
            <a:pathLst>
              <a:path w="3724" h="172">
                <a:moveTo>
                  <a:pt x="3711" y="3"/>
                </a:moveTo>
                <a:lnTo>
                  <a:pt x="3582" y="15"/>
                </a:lnTo>
                <a:lnTo>
                  <a:pt x="3449" y="25"/>
                </a:lnTo>
                <a:lnTo>
                  <a:pt x="3318" y="35"/>
                </a:lnTo>
                <a:lnTo>
                  <a:pt x="3187" y="43"/>
                </a:lnTo>
                <a:lnTo>
                  <a:pt x="3056" y="51"/>
                </a:lnTo>
                <a:lnTo>
                  <a:pt x="2926" y="57"/>
                </a:lnTo>
                <a:lnTo>
                  <a:pt x="2797" y="62"/>
                </a:lnTo>
                <a:lnTo>
                  <a:pt x="2670" y="67"/>
                </a:lnTo>
                <a:lnTo>
                  <a:pt x="2544" y="71"/>
                </a:lnTo>
                <a:lnTo>
                  <a:pt x="2417" y="74"/>
                </a:lnTo>
                <a:lnTo>
                  <a:pt x="2295" y="76"/>
                </a:lnTo>
                <a:lnTo>
                  <a:pt x="2171" y="77"/>
                </a:lnTo>
                <a:lnTo>
                  <a:pt x="2051" y="77"/>
                </a:lnTo>
                <a:lnTo>
                  <a:pt x="1931" y="77"/>
                </a:lnTo>
                <a:lnTo>
                  <a:pt x="1700" y="77"/>
                </a:lnTo>
                <a:lnTo>
                  <a:pt x="1476" y="74"/>
                </a:lnTo>
                <a:lnTo>
                  <a:pt x="1266" y="69"/>
                </a:lnTo>
                <a:lnTo>
                  <a:pt x="1067" y="62"/>
                </a:lnTo>
                <a:lnTo>
                  <a:pt x="883" y="55"/>
                </a:lnTo>
                <a:lnTo>
                  <a:pt x="711" y="47"/>
                </a:lnTo>
                <a:lnTo>
                  <a:pt x="556" y="39"/>
                </a:lnTo>
                <a:lnTo>
                  <a:pt x="416" y="30"/>
                </a:lnTo>
                <a:lnTo>
                  <a:pt x="292" y="22"/>
                </a:lnTo>
                <a:lnTo>
                  <a:pt x="192" y="15"/>
                </a:lnTo>
                <a:lnTo>
                  <a:pt x="50" y="4"/>
                </a:lnTo>
                <a:lnTo>
                  <a:pt x="0" y="0"/>
                </a:lnTo>
                <a:lnTo>
                  <a:pt x="0" y="0"/>
                </a:lnTo>
                <a:lnTo>
                  <a:pt x="0" y="0"/>
                </a:lnTo>
                <a:lnTo>
                  <a:pt x="147" y="20"/>
                </a:lnTo>
                <a:lnTo>
                  <a:pt x="292" y="38"/>
                </a:lnTo>
                <a:lnTo>
                  <a:pt x="436" y="55"/>
                </a:lnTo>
                <a:lnTo>
                  <a:pt x="578" y="71"/>
                </a:lnTo>
                <a:lnTo>
                  <a:pt x="721" y="86"/>
                </a:lnTo>
                <a:lnTo>
                  <a:pt x="860" y="98"/>
                </a:lnTo>
                <a:lnTo>
                  <a:pt x="1000" y="111"/>
                </a:lnTo>
                <a:lnTo>
                  <a:pt x="1139" y="121"/>
                </a:lnTo>
                <a:lnTo>
                  <a:pt x="1276" y="131"/>
                </a:lnTo>
                <a:lnTo>
                  <a:pt x="1415" y="140"/>
                </a:lnTo>
                <a:lnTo>
                  <a:pt x="1548" y="147"/>
                </a:lnTo>
                <a:lnTo>
                  <a:pt x="1685" y="154"/>
                </a:lnTo>
                <a:lnTo>
                  <a:pt x="1817" y="159"/>
                </a:lnTo>
                <a:lnTo>
                  <a:pt x="1951" y="164"/>
                </a:lnTo>
                <a:lnTo>
                  <a:pt x="2079" y="167"/>
                </a:lnTo>
                <a:lnTo>
                  <a:pt x="2210" y="170"/>
                </a:lnTo>
                <a:lnTo>
                  <a:pt x="2336" y="171"/>
                </a:lnTo>
                <a:lnTo>
                  <a:pt x="2467" y="172"/>
                </a:lnTo>
                <a:lnTo>
                  <a:pt x="2589" y="172"/>
                </a:lnTo>
                <a:lnTo>
                  <a:pt x="2712" y="171"/>
                </a:lnTo>
                <a:lnTo>
                  <a:pt x="2836" y="169"/>
                </a:lnTo>
                <a:lnTo>
                  <a:pt x="2959" y="167"/>
                </a:lnTo>
                <a:lnTo>
                  <a:pt x="3080" y="164"/>
                </a:lnTo>
                <a:lnTo>
                  <a:pt x="3197" y="160"/>
                </a:lnTo>
                <a:lnTo>
                  <a:pt x="3313" y="155"/>
                </a:lnTo>
                <a:lnTo>
                  <a:pt x="3429" y="150"/>
                </a:lnTo>
                <a:lnTo>
                  <a:pt x="3542" y="144"/>
                </a:lnTo>
                <a:lnTo>
                  <a:pt x="3653" y="137"/>
                </a:lnTo>
                <a:lnTo>
                  <a:pt x="3724" y="125"/>
                </a:lnTo>
              </a:path>
            </a:pathLst>
          </a:custGeom>
          <a:solidFill>
            <a:schemeClr val="bg1"/>
          </a:solidFill>
          <a:ln w="9525">
            <a:noFill/>
            <a:round/>
            <a:headEnd/>
            <a:tailEnd/>
          </a:ln>
        </p:spPr>
        <p:txBody>
          <a:body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4560" r:id="rId1"/>
    <p:sldLayoutId id="2147484537" r:id="rId2"/>
    <p:sldLayoutId id="2147484538" r:id="rId3"/>
    <p:sldLayoutId id="2147484539" r:id="rId4"/>
    <p:sldLayoutId id="2147484540" r:id="rId5"/>
    <p:sldLayoutId id="2147484541" r:id="rId6"/>
    <p:sldLayoutId id="2147484542" r:id="rId7"/>
    <p:sldLayoutId id="2147484543" r:id="rId8"/>
    <p:sldLayoutId id="2147484544" r:id="rId9"/>
    <p:sldLayoutId id="2147484545" r:id="rId10"/>
    <p:sldLayoutId id="2147484546" r:id="rId11"/>
    <p:sldLayoutId id="2147484547" r:id="rId12"/>
    <p:sldLayoutId id="2147484548" r:id="rId13"/>
  </p:sldLayoutIdLst>
  <p:transition spd="slow">
    <p:fade/>
    <p:sndAc>
      <p:stSnd>
        <p:snd r:embed="rId15"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wipe(left)">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advAuto="0">
        <p:tmplLst>
          <p:tmpl lvl="1">
            <p:tnLst>
              <p:par>
                <p:cTn presetID="22" presetClass="entr" presetSubtype="8" fill="hold" nodeType="afterEffect">
                  <p:stCondLst>
                    <p:cond delay="0"/>
                  </p:stCondLst>
                  <p:childTnLst>
                    <p:set>
                      <p:cBhvr>
                        <p:cTn dur="1" fill="hold">
                          <p:stCondLst>
                            <p:cond delay="0"/>
                          </p:stCondLst>
                        </p:cTn>
                        <p:tgtEl>
                          <p:spTgt spid="2"/>
                        </p:tgtEl>
                        <p:attrNameLst>
                          <p:attrName>style.visibility</p:attrName>
                        </p:attrNameLst>
                      </p:cBhvr>
                      <p:to>
                        <p:strVal val="visible"/>
                      </p:to>
                    </p:set>
                    <p:animEffect transition="in" filter="wipe(left)">
                      <p:cBhvr>
                        <p:cTn dur="500"/>
                        <p:tgtEl>
                          <p:spTgt spid="2"/>
                        </p:tgtEl>
                      </p:cBhvr>
                    </p:animEffect>
                  </p:childTnLst>
                </p:cTn>
              </p:par>
            </p:tnLst>
          </p:tmpl>
        </p:tmplLst>
      </p:bldP>
      <p:bldP spid="3" grpId="0" autoUpdateAnimBg="0"/>
    </p:bldLst>
  </p:timing>
  <p:hf hdr="0" ftr="0" dt="0"/>
  <p:txStyles>
    <p:titleStyle>
      <a:lvl1pPr algn="r" defTabSz="925513" rtl="0" eaLnBrk="0" fontAlgn="base" hangingPunct="0">
        <a:spcBef>
          <a:spcPct val="0"/>
        </a:spcBef>
        <a:spcAft>
          <a:spcPct val="0"/>
        </a:spcAft>
        <a:defRPr sz="2400">
          <a:solidFill>
            <a:schemeClr val="accent1"/>
          </a:solidFill>
          <a:latin typeface="Arial" charset="0"/>
          <a:ea typeface="+mj-ea"/>
          <a:cs typeface="+mj-cs"/>
        </a:defRPr>
      </a:lvl1pPr>
      <a:lvl2pPr algn="r" defTabSz="925513" rtl="0" eaLnBrk="0" fontAlgn="base" hangingPunct="0">
        <a:spcBef>
          <a:spcPct val="0"/>
        </a:spcBef>
        <a:spcAft>
          <a:spcPct val="0"/>
        </a:spcAft>
        <a:defRPr sz="2400">
          <a:solidFill>
            <a:schemeClr val="accent1"/>
          </a:solidFill>
          <a:latin typeface="Arial" charset="0"/>
        </a:defRPr>
      </a:lvl2pPr>
      <a:lvl3pPr algn="r" defTabSz="925513" rtl="0" eaLnBrk="0" fontAlgn="base" hangingPunct="0">
        <a:spcBef>
          <a:spcPct val="0"/>
        </a:spcBef>
        <a:spcAft>
          <a:spcPct val="0"/>
        </a:spcAft>
        <a:defRPr sz="2400">
          <a:solidFill>
            <a:schemeClr val="accent1"/>
          </a:solidFill>
          <a:latin typeface="Arial" charset="0"/>
        </a:defRPr>
      </a:lvl3pPr>
      <a:lvl4pPr algn="r" defTabSz="925513" rtl="0" eaLnBrk="0" fontAlgn="base" hangingPunct="0">
        <a:spcBef>
          <a:spcPct val="0"/>
        </a:spcBef>
        <a:spcAft>
          <a:spcPct val="0"/>
        </a:spcAft>
        <a:defRPr sz="2400">
          <a:solidFill>
            <a:schemeClr val="accent1"/>
          </a:solidFill>
          <a:latin typeface="Arial" charset="0"/>
        </a:defRPr>
      </a:lvl4pPr>
      <a:lvl5pPr algn="r" defTabSz="925513" rtl="0" eaLnBrk="0" fontAlgn="base" hangingPunct="0">
        <a:spcBef>
          <a:spcPct val="0"/>
        </a:spcBef>
        <a:spcAft>
          <a:spcPct val="0"/>
        </a:spcAft>
        <a:defRPr sz="2400">
          <a:solidFill>
            <a:schemeClr val="accent1"/>
          </a:solidFill>
          <a:latin typeface="Arial" charset="0"/>
        </a:defRPr>
      </a:lvl5pPr>
      <a:lvl6pPr marL="457200" algn="r" defTabSz="925513" rtl="0" fontAlgn="base">
        <a:spcBef>
          <a:spcPct val="0"/>
        </a:spcBef>
        <a:spcAft>
          <a:spcPct val="0"/>
        </a:spcAft>
        <a:defRPr sz="2400">
          <a:solidFill>
            <a:schemeClr val="accent1"/>
          </a:solidFill>
          <a:latin typeface="Arial Narrow" pitchFamily="34" charset="0"/>
        </a:defRPr>
      </a:lvl6pPr>
      <a:lvl7pPr marL="914400" algn="r" defTabSz="925513" rtl="0" fontAlgn="base">
        <a:spcBef>
          <a:spcPct val="0"/>
        </a:spcBef>
        <a:spcAft>
          <a:spcPct val="0"/>
        </a:spcAft>
        <a:defRPr sz="2400">
          <a:solidFill>
            <a:schemeClr val="accent1"/>
          </a:solidFill>
          <a:latin typeface="Arial Narrow" pitchFamily="34" charset="0"/>
        </a:defRPr>
      </a:lvl7pPr>
      <a:lvl8pPr marL="1371600" algn="r" defTabSz="925513" rtl="0" fontAlgn="base">
        <a:spcBef>
          <a:spcPct val="0"/>
        </a:spcBef>
        <a:spcAft>
          <a:spcPct val="0"/>
        </a:spcAft>
        <a:defRPr sz="2400">
          <a:solidFill>
            <a:schemeClr val="accent1"/>
          </a:solidFill>
          <a:latin typeface="Arial Narrow" pitchFamily="34" charset="0"/>
        </a:defRPr>
      </a:lvl8pPr>
      <a:lvl9pPr marL="1828800" algn="r" defTabSz="925513" rtl="0" fontAlgn="base">
        <a:spcBef>
          <a:spcPct val="0"/>
        </a:spcBef>
        <a:spcAft>
          <a:spcPct val="0"/>
        </a:spcAft>
        <a:defRPr sz="2400">
          <a:solidFill>
            <a:schemeClr val="accent1"/>
          </a:solidFill>
          <a:latin typeface="Arial Narrow" pitchFamily="34" charset="0"/>
        </a:defRPr>
      </a:lvl9pPr>
    </p:titleStyle>
    <p:bodyStyle>
      <a:lvl1pPr marL="342900" indent="-342900" algn="l" defTabSz="925513" rtl="0" eaLnBrk="0" fontAlgn="base" hangingPunct="0">
        <a:spcBef>
          <a:spcPct val="0"/>
        </a:spcBef>
        <a:spcAft>
          <a:spcPct val="0"/>
        </a:spcAft>
        <a:buChar char="•"/>
        <a:defRPr sz="2400">
          <a:solidFill>
            <a:schemeClr val="accent1"/>
          </a:solidFill>
          <a:latin typeface="Arial" charset="0"/>
          <a:ea typeface="+mn-ea"/>
          <a:cs typeface="+mn-cs"/>
        </a:defRPr>
      </a:lvl1pPr>
      <a:lvl2pPr marL="742950" indent="-285750" algn="l" defTabSz="925513" rtl="0" eaLnBrk="0" fontAlgn="base" hangingPunct="0">
        <a:spcBef>
          <a:spcPct val="20000"/>
        </a:spcBef>
        <a:spcAft>
          <a:spcPct val="0"/>
        </a:spcAft>
        <a:buChar char="–"/>
        <a:defRPr sz="2400">
          <a:solidFill>
            <a:schemeClr val="tx1"/>
          </a:solidFill>
          <a:latin typeface="Arial Narrow" pitchFamily="34" charset="0"/>
        </a:defRPr>
      </a:lvl2pPr>
      <a:lvl3pPr marL="1143000" indent="-228600" algn="l" defTabSz="925513" rtl="0" eaLnBrk="0" fontAlgn="base" hangingPunct="0">
        <a:spcBef>
          <a:spcPct val="20000"/>
        </a:spcBef>
        <a:spcAft>
          <a:spcPct val="0"/>
        </a:spcAft>
        <a:buChar char="•"/>
        <a:defRPr sz="2400">
          <a:solidFill>
            <a:schemeClr val="tx1"/>
          </a:solidFill>
          <a:latin typeface="Arial Narrow" pitchFamily="34" charset="0"/>
        </a:defRPr>
      </a:lvl3pPr>
      <a:lvl4pPr marL="1600200" indent="-228600" algn="l" defTabSz="925513" rtl="0" eaLnBrk="0" fontAlgn="base" hangingPunct="0">
        <a:spcBef>
          <a:spcPct val="20000"/>
        </a:spcBef>
        <a:spcAft>
          <a:spcPct val="0"/>
        </a:spcAft>
        <a:buChar char="–"/>
        <a:defRPr sz="2400">
          <a:solidFill>
            <a:schemeClr val="tx1"/>
          </a:solidFill>
          <a:latin typeface="Arial Narrow" pitchFamily="34" charset="0"/>
        </a:defRPr>
      </a:lvl4pPr>
      <a:lvl5pPr marL="2057400" indent="-228600" algn="l" defTabSz="925513" rtl="0" eaLnBrk="0" fontAlgn="base" hangingPunct="0">
        <a:spcBef>
          <a:spcPct val="20000"/>
        </a:spcBef>
        <a:spcAft>
          <a:spcPct val="0"/>
        </a:spcAft>
        <a:buChar char="»"/>
        <a:defRPr sz="2400">
          <a:solidFill>
            <a:schemeClr val="tx1"/>
          </a:solidFill>
          <a:latin typeface="Arial Narrow" pitchFamily="34" charset="0"/>
        </a:defRPr>
      </a:lvl5pPr>
      <a:lvl6pPr marL="457200" algn="l" defTabSz="925513" rtl="0" fontAlgn="base">
        <a:spcBef>
          <a:spcPct val="20000"/>
        </a:spcBef>
        <a:spcAft>
          <a:spcPct val="0"/>
        </a:spcAft>
        <a:buChar char="»"/>
        <a:defRPr sz="2400">
          <a:solidFill>
            <a:schemeClr val="tx1"/>
          </a:solidFill>
          <a:latin typeface="Arial" charset="0"/>
        </a:defRPr>
      </a:lvl6pPr>
      <a:lvl7pPr marL="914400" algn="l" defTabSz="925513" rtl="0" fontAlgn="base">
        <a:spcBef>
          <a:spcPct val="20000"/>
        </a:spcBef>
        <a:spcAft>
          <a:spcPct val="0"/>
        </a:spcAft>
        <a:buChar char="»"/>
        <a:defRPr sz="2400">
          <a:solidFill>
            <a:schemeClr val="tx1"/>
          </a:solidFill>
          <a:latin typeface="Arial" charset="0"/>
        </a:defRPr>
      </a:lvl7pPr>
      <a:lvl8pPr marL="1371600" algn="l" defTabSz="925513" rtl="0" fontAlgn="base">
        <a:spcBef>
          <a:spcPct val="20000"/>
        </a:spcBef>
        <a:spcAft>
          <a:spcPct val="0"/>
        </a:spcAft>
        <a:buChar char="»"/>
        <a:defRPr sz="2400">
          <a:solidFill>
            <a:schemeClr val="tx1"/>
          </a:solidFill>
          <a:latin typeface="Arial" charset="0"/>
        </a:defRPr>
      </a:lvl8pPr>
      <a:lvl9pPr marL="1828800" algn="l" defTabSz="925513" rtl="0" fontAlgn="base">
        <a:spcBef>
          <a:spcPct val="20000"/>
        </a:spcBef>
        <a:spcAft>
          <a:spcPct val="0"/>
        </a:spcAft>
        <a:buChar char="»"/>
        <a:defRPr sz="24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5588" cy="7021513"/>
          </a:xfrm>
          <a:prstGeom prst="rect">
            <a:avLst/>
          </a:prstGeom>
          <a:gradFill rotWithShape="1">
            <a:gsLst>
              <a:gs pos="0">
                <a:schemeClr val="bg1"/>
              </a:gs>
              <a:gs pos="100000">
                <a:srgbClr val="D9D9D9"/>
              </a:gs>
            </a:gsLst>
            <a:lin ang="5400000" scaled="1"/>
          </a:gradFill>
          <a:ln w="9525">
            <a:noFill/>
            <a:miter lim="800000"/>
            <a:headEnd/>
            <a:tailEnd/>
          </a:ln>
          <a:effectLst/>
        </p:spPr>
        <p:txBody>
          <a:bodyPr wrap="none" lIns="92382" tIns="46191" rIns="92382" bIns="46191" anchor="ctr"/>
          <a:lstStyle/>
          <a:p>
            <a:pPr algn="ctr" defTabSz="923925">
              <a:defRPr/>
            </a:pPr>
            <a:endParaRPr lang="en-US" sz="1800" dirty="0"/>
          </a:p>
        </p:txBody>
      </p:sp>
      <p:sp>
        <p:nvSpPr>
          <p:cNvPr id="17411" name="Rectangle 3"/>
          <p:cNvSpPr>
            <a:spLocks noChangeArrowheads="1"/>
          </p:cNvSpPr>
          <p:nvPr/>
        </p:nvSpPr>
        <p:spPr bwMode="auto">
          <a:xfrm>
            <a:off x="-93663" y="6607175"/>
            <a:ext cx="8534401" cy="374650"/>
          </a:xfrm>
          <a:prstGeom prst="rect">
            <a:avLst/>
          </a:prstGeom>
          <a:noFill/>
          <a:ln w="9525" algn="ctr">
            <a:noFill/>
            <a:miter lim="800000"/>
            <a:headEnd/>
            <a:tailEnd/>
          </a:ln>
          <a:effectLst/>
        </p:spPr>
        <p:txBody>
          <a:bodyPr lIns="0" tIns="0" rIns="0" bIns="0" anchor="ctr"/>
          <a:lstStyle/>
          <a:p>
            <a:pPr algn="r" defTabSz="923925">
              <a:defRPr/>
            </a:pPr>
            <a:r>
              <a:rPr lang="en-GB" sz="1200" dirty="0">
                <a:solidFill>
                  <a:srgbClr val="4D4D4D"/>
                </a:solidFill>
                <a:latin typeface="Neo Sans" pitchFamily="34" charset="0"/>
              </a:rPr>
              <a:t>m62 visualcommunications is the global leader in presentation effectiveness, from offices in the UK, USA, and Singapore</a:t>
            </a:r>
          </a:p>
        </p:txBody>
      </p:sp>
      <p:pic>
        <p:nvPicPr>
          <p:cNvPr id="2052" name="Picture 4" descr="m62-logo">
            <a:hlinkClick r:id="rId14"/>
          </p:cNvPr>
          <p:cNvPicPr>
            <a:picLocks noChangeAspect="1" noChangeArrowheads="1"/>
          </p:cNvPicPr>
          <p:nvPr/>
        </p:nvPicPr>
        <p:blipFill>
          <a:blip r:embed="rId15"/>
          <a:srcRect/>
          <a:stretch>
            <a:fillRect/>
          </a:stretch>
        </p:blipFill>
        <p:spPr bwMode="auto">
          <a:xfrm>
            <a:off x="8504238" y="6638925"/>
            <a:ext cx="381000" cy="263525"/>
          </a:xfrm>
          <a:prstGeom prst="rect">
            <a:avLst/>
          </a:prstGeom>
          <a:noFill/>
          <a:ln w="9525">
            <a:noFill/>
            <a:miter lim="800000"/>
            <a:headEnd/>
            <a:tailEnd/>
          </a:ln>
        </p:spPr>
      </p:pic>
      <p:pic>
        <p:nvPicPr>
          <p:cNvPr id="2053" name="Picture 5" descr="1">
            <a:hlinkClick r:id="rId16"/>
          </p:cNvPr>
          <p:cNvPicPr>
            <a:picLocks noChangeAspect="1" noChangeArrowheads="1"/>
          </p:cNvPicPr>
          <p:nvPr/>
        </p:nvPicPr>
        <p:blipFill>
          <a:blip r:embed="rId17"/>
          <a:srcRect/>
          <a:stretch>
            <a:fillRect/>
          </a:stretch>
        </p:blipFill>
        <p:spPr bwMode="auto">
          <a:xfrm>
            <a:off x="260350" y="796925"/>
            <a:ext cx="2000250" cy="1492250"/>
          </a:xfrm>
          <a:prstGeom prst="rect">
            <a:avLst/>
          </a:prstGeom>
          <a:noFill/>
          <a:ln w="9525">
            <a:noFill/>
            <a:miter lim="800000"/>
            <a:headEnd/>
            <a:tailEnd/>
          </a:ln>
        </p:spPr>
      </p:pic>
      <p:pic>
        <p:nvPicPr>
          <p:cNvPr id="2054" name="Picture 6" descr="2">
            <a:hlinkClick r:id="rId18"/>
          </p:cNvPr>
          <p:cNvPicPr>
            <a:picLocks noChangeAspect="1" noChangeArrowheads="1"/>
          </p:cNvPicPr>
          <p:nvPr/>
        </p:nvPicPr>
        <p:blipFill>
          <a:blip r:embed="rId19"/>
          <a:srcRect/>
          <a:stretch>
            <a:fillRect/>
          </a:stretch>
        </p:blipFill>
        <p:spPr bwMode="auto">
          <a:xfrm>
            <a:off x="287338" y="2736850"/>
            <a:ext cx="2000250" cy="1492250"/>
          </a:xfrm>
          <a:prstGeom prst="rect">
            <a:avLst/>
          </a:prstGeom>
          <a:noFill/>
          <a:ln w="9525">
            <a:noFill/>
            <a:miter lim="800000"/>
            <a:headEnd/>
            <a:tailEnd/>
          </a:ln>
        </p:spPr>
      </p:pic>
      <p:pic>
        <p:nvPicPr>
          <p:cNvPr id="2055" name="Picture 7" descr="3">
            <a:hlinkClick r:id="rId20"/>
          </p:cNvPr>
          <p:cNvPicPr>
            <a:picLocks noChangeAspect="1" noChangeArrowheads="1"/>
          </p:cNvPicPr>
          <p:nvPr/>
        </p:nvPicPr>
        <p:blipFill>
          <a:blip r:embed="rId21"/>
          <a:srcRect/>
          <a:stretch>
            <a:fillRect/>
          </a:stretch>
        </p:blipFill>
        <p:spPr bwMode="auto">
          <a:xfrm>
            <a:off x="287338" y="4678363"/>
            <a:ext cx="2000250" cy="1492250"/>
          </a:xfrm>
          <a:prstGeom prst="rect">
            <a:avLst/>
          </a:prstGeom>
          <a:noFill/>
          <a:ln w="9525">
            <a:noFill/>
            <a:miter lim="800000"/>
            <a:headEnd/>
            <a:tailEnd/>
          </a:ln>
        </p:spPr>
      </p:pic>
      <p:sp>
        <p:nvSpPr>
          <p:cNvPr id="17416" name="Text Box 8">
            <a:hlinkClick r:id="rId16"/>
          </p:cNvPr>
          <p:cNvSpPr txBox="1">
            <a:spLocks noChangeArrowheads="1"/>
          </p:cNvSpPr>
          <p:nvPr/>
        </p:nvSpPr>
        <p:spPr bwMode="auto">
          <a:xfrm>
            <a:off x="379413" y="2344738"/>
            <a:ext cx="1636712" cy="219075"/>
          </a:xfrm>
          <a:prstGeom prst="rect">
            <a:avLst/>
          </a:prstGeom>
          <a:noFill/>
          <a:ln w="9525" algn="ctr">
            <a:noFill/>
            <a:miter lim="800000"/>
            <a:headEnd/>
            <a:tailEnd/>
          </a:ln>
          <a:effectLst/>
        </p:spPr>
        <p:txBody>
          <a:bodyPr wrap="none" lIns="0" tIns="0" rIns="0" bIns="0" anchor="ctr">
            <a:spAutoFit/>
          </a:bodyPr>
          <a:lstStyle/>
          <a:p>
            <a:pPr defTabSz="923925">
              <a:defRPr/>
            </a:pPr>
            <a:r>
              <a:rPr lang="en-GB" sz="1400" dirty="0">
                <a:solidFill>
                  <a:srgbClr val="135971"/>
                </a:solidFill>
                <a:latin typeface="Neo Sans" pitchFamily="34" charset="0"/>
              </a:rPr>
              <a:t>Beyond Bullet Points</a:t>
            </a:r>
          </a:p>
        </p:txBody>
      </p:sp>
      <p:sp>
        <p:nvSpPr>
          <p:cNvPr id="17417" name="Text Box 9">
            <a:hlinkClick r:id="rId18"/>
          </p:cNvPr>
          <p:cNvSpPr txBox="1">
            <a:spLocks noChangeArrowheads="1"/>
          </p:cNvSpPr>
          <p:nvPr/>
        </p:nvSpPr>
        <p:spPr bwMode="auto">
          <a:xfrm>
            <a:off x="379413" y="4289425"/>
            <a:ext cx="1417637" cy="217488"/>
          </a:xfrm>
          <a:prstGeom prst="rect">
            <a:avLst/>
          </a:prstGeom>
          <a:noFill/>
          <a:ln w="9525" algn="ctr">
            <a:noFill/>
            <a:miter lim="800000"/>
            <a:headEnd/>
            <a:tailEnd/>
          </a:ln>
          <a:effectLst/>
        </p:spPr>
        <p:txBody>
          <a:bodyPr wrap="none" lIns="0" tIns="0" rIns="0" bIns="0" anchor="ctr">
            <a:spAutoFit/>
          </a:bodyPr>
          <a:lstStyle/>
          <a:p>
            <a:pPr defTabSz="923925">
              <a:defRPr/>
            </a:pPr>
            <a:r>
              <a:rPr lang="en-GB" sz="1400" dirty="0">
                <a:solidFill>
                  <a:srgbClr val="135971"/>
                </a:solidFill>
                <a:latin typeface="Neo Sans" pitchFamily="34" charset="0"/>
              </a:rPr>
              <a:t>PowerPoint Slides</a:t>
            </a:r>
          </a:p>
        </p:txBody>
      </p:sp>
      <p:sp>
        <p:nvSpPr>
          <p:cNvPr id="17418" name="Text Box 10">
            <a:hlinkClick r:id="rId20"/>
          </p:cNvPr>
          <p:cNvSpPr txBox="1">
            <a:spLocks noChangeArrowheads="1"/>
          </p:cNvSpPr>
          <p:nvPr/>
        </p:nvSpPr>
        <p:spPr bwMode="auto">
          <a:xfrm>
            <a:off x="379413" y="6229350"/>
            <a:ext cx="1598612" cy="219075"/>
          </a:xfrm>
          <a:prstGeom prst="rect">
            <a:avLst/>
          </a:prstGeom>
          <a:noFill/>
          <a:ln w="9525" algn="ctr">
            <a:noFill/>
            <a:miter lim="800000"/>
            <a:headEnd/>
            <a:tailEnd/>
          </a:ln>
          <a:effectLst/>
        </p:spPr>
        <p:txBody>
          <a:bodyPr wrap="none" lIns="0" tIns="0" rIns="0" bIns="0" anchor="ctr">
            <a:spAutoFit/>
          </a:bodyPr>
          <a:lstStyle/>
          <a:p>
            <a:pPr defTabSz="923925">
              <a:defRPr/>
            </a:pPr>
            <a:r>
              <a:rPr lang="en-GB" sz="1400" dirty="0">
                <a:solidFill>
                  <a:srgbClr val="135971"/>
                </a:solidFill>
                <a:latin typeface="Neo Sans" pitchFamily="34" charset="0"/>
              </a:rPr>
              <a:t>PowerPoint Training</a:t>
            </a:r>
          </a:p>
        </p:txBody>
      </p:sp>
      <p:pic>
        <p:nvPicPr>
          <p:cNvPr id="2059" name="Picture 11" descr="bg"/>
          <p:cNvPicPr>
            <a:picLocks noChangeAspect="1" noChangeArrowheads="1"/>
          </p:cNvPicPr>
          <p:nvPr/>
        </p:nvPicPr>
        <p:blipFill>
          <a:blip r:embed="rId22"/>
          <a:srcRect/>
          <a:stretch>
            <a:fillRect/>
          </a:stretch>
        </p:blipFill>
        <p:spPr bwMode="auto">
          <a:xfrm>
            <a:off x="2520950" y="796925"/>
            <a:ext cx="6364288" cy="5373688"/>
          </a:xfrm>
          <a:prstGeom prst="rect">
            <a:avLst/>
          </a:prstGeom>
          <a:noFill/>
          <a:ln w="9525">
            <a:noFill/>
            <a:miter lim="800000"/>
            <a:headEnd/>
            <a:tailEnd/>
          </a:ln>
        </p:spPr>
      </p:pic>
      <p:sp>
        <p:nvSpPr>
          <p:cNvPr id="17420" name="Text Box 12"/>
          <p:cNvSpPr txBox="1">
            <a:spLocks noChangeArrowheads="1"/>
          </p:cNvSpPr>
          <p:nvPr/>
        </p:nvSpPr>
        <p:spPr bwMode="auto">
          <a:xfrm>
            <a:off x="28575" y="193675"/>
            <a:ext cx="9117013" cy="374650"/>
          </a:xfrm>
          <a:prstGeom prst="rect">
            <a:avLst/>
          </a:prstGeom>
          <a:noFill/>
          <a:ln w="9525" algn="ctr">
            <a:noFill/>
            <a:miter lim="800000"/>
            <a:headEnd/>
            <a:tailEnd/>
          </a:ln>
          <a:effectLst/>
        </p:spPr>
        <p:txBody>
          <a:bodyPr lIns="0" tIns="0" rIns="0" bIns="0" anchor="ctr"/>
          <a:lstStyle/>
          <a:p>
            <a:pPr algn="ctr" defTabSz="923925">
              <a:defRPr/>
            </a:pPr>
            <a:r>
              <a:rPr lang="en-GB" sz="2100" dirty="0">
                <a:solidFill>
                  <a:srgbClr val="333333"/>
                </a:solidFill>
                <a:latin typeface="Neo Sans" pitchFamily="34" charset="0"/>
              </a:rPr>
              <a:t>It’s not the </a:t>
            </a:r>
            <a:r>
              <a:rPr lang="en-GB" sz="2100" b="1" dirty="0">
                <a:solidFill>
                  <a:srgbClr val="333333"/>
                </a:solidFill>
                <a:latin typeface="Neo Sans" pitchFamily="34" charset="0"/>
              </a:rPr>
              <a:t>design</a:t>
            </a:r>
            <a:r>
              <a:rPr lang="en-GB" sz="2100" dirty="0">
                <a:solidFill>
                  <a:srgbClr val="333333"/>
                </a:solidFill>
                <a:latin typeface="Neo Sans" pitchFamily="34" charset="0"/>
              </a:rPr>
              <a:t> of your template, it’s what you </a:t>
            </a:r>
            <a:r>
              <a:rPr lang="en-GB" sz="2100" b="1" dirty="0">
                <a:solidFill>
                  <a:srgbClr val="333333"/>
                </a:solidFill>
                <a:latin typeface="Neo Sans" pitchFamily="34" charset="0"/>
              </a:rPr>
              <a:t>do with it</a:t>
            </a:r>
            <a:r>
              <a:rPr lang="en-GB" sz="2100" dirty="0">
                <a:solidFill>
                  <a:srgbClr val="333333"/>
                </a:solidFill>
                <a:latin typeface="Neo Sans" pitchFamily="34" charset="0"/>
              </a:rPr>
              <a:t> that counts</a:t>
            </a:r>
          </a:p>
        </p:txBody>
      </p:sp>
    </p:spTree>
  </p:cSld>
  <p:clrMap bg1="lt1" tx1="dk1" bg2="lt2" tx2="dk2" accent1="accent1" accent2="accent2" accent3="accent3" accent4="accent4" accent5="accent5" accent6="accent6" hlink="hlink" folHlink="folHlink"/>
  <p:sldLayoutIdLst>
    <p:sldLayoutId id="2147484549" r:id="rId1"/>
    <p:sldLayoutId id="2147484550" r:id="rId2"/>
    <p:sldLayoutId id="2147484551" r:id="rId3"/>
    <p:sldLayoutId id="2147484552" r:id="rId4"/>
    <p:sldLayoutId id="2147484553" r:id="rId5"/>
    <p:sldLayoutId id="2147484554" r:id="rId6"/>
    <p:sldLayoutId id="2147484555" r:id="rId7"/>
    <p:sldLayoutId id="2147484556" r:id="rId8"/>
    <p:sldLayoutId id="2147484557" r:id="rId9"/>
    <p:sldLayoutId id="2147484558" r:id="rId10"/>
    <p:sldLayoutId id="2147484559" r:id="rId11"/>
  </p:sldLayoutIdLst>
  <p:transition spd="slow">
    <p:fade/>
    <p:sndAc>
      <p:stSnd>
        <p:snd r:embed="rId13" name="chimes.wav"/>
      </p:stSnd>
    </p:sndAc>
  </p:transition>
  <p:txStyles>
    <p:titleStyle>
      <a:lvl1pPr algn="ctr" defTabSz="923925" rtl="0" eaLnBrk="0" fontAlgn="base" hangingPunct="0">
        <a:spcBef>
          <a:spcPct val="0"/>
        </a:spcBef>
        <a:spcAft>
          <a:spcPct val="0"/>
        </a:spcAft>
        <a:defRPr sz="2000">
          <a:solidFill>
            <a:srgbClr val="333333"/>
          </a:solidFill>
          <a:latin typeface="+mj-lt"/>
          <a:ea typeface="+mj-ea"/>
          <a:cs typeface="+mj-cs"/>
        </a:defRPr>
      </a:lvl1pPr>
      <a:lvl2pPr algn="ctr" defTabSz="923925" rtl="0" eaLnBrk="0" fontAlgn="base" hangingPunct="0">
        <a:spcBef>
          <a:spcPct val="0"/>
        </a:spcBef>
        <a:spcAft>
          <a:spcPct val="0"/>
        </a:spcAft>
        <a:defRPr sz="2000">
          <a:solidFill>
            <a:srgbClr val="333333"/>
          </a:solidFill>
          <a:latin typeface="Neo Sans" pitchFamily="34" charset="0"/>
        </a:defRPr>
      </a:lvl2pPr>
      <a:lvl3pPr algn="ctr" defTabSz="923925" rtl="0" eaLnBrk="0" fontAlgn="base" hangingPunct="0">
        <a:spcBef>
          <a:spcPct val="0"/>
        </a:spcBef>
        <a:spcAft>
          <a:spcPct val="0"/>
        </a:spcAft>
        <a:defRPr sz="2000">
          <a:solidFill>
            <a:srgbClr val="333333"/>
          </a:solidFill>
          <a:latin typeface="Neo Sans" pitchFamily="34" charset="0"/>
        </a:defRPr>
      </a:lvl3pPr>
      <a:lvl4pPr algn="ctr" defTabSz="923925" rtl="0" eaLnBrk="0" fontAlgn="base" hangingPunct="0">
        <a:spcBef>
          <a:spcPct val="0"/>
        </a:spcBef>
        <a:spcAft>
          <a:spcPct val="0"/>
        </a:spcAft>
        <a:defRPr sz="2000">
          <a:solidFill>
            <a:srgbClr val="333333"/>
          </a:solidFill>
          <a:latin typeface="Neo Sans" pitchFamily="34" charset="0"/>
        </a:defRPr>
      </a:lvl4pPr>
      <a:lvl5pPr algn="ctr" defTabSz="923925" rtl="0" eaLnBrk="0" fontAlgn="base" hangingPunct="0">
        <a:spcBef>
          <a:spcPct val="0"/>
        </a:spcBef>
        <a:spcAft>
          <a:spcPct val="0"/>
        </a:spcAft>
        <a:defRPr sz="2000">
          <a:solidFill>
            <a:srgbClr val="333333"/>
          </a:solidFill>
          <a:latin typeface="Neo Sans" pitchFamily="34" charset="0"/>
        </a:defRPr>
      </a:lvl5pPr>
      <a:lvl6pPr marL="457200" algn="ctr" defTabSz="923925" rtl="0" fontAlgn="base">
        <a:spcBef>
          <a:spcPct val="0"/>
        </a:spcBef>
        <a:spcAft>
          <a:spcPct val="0"/>
        </a:spcAft>
        <a:defRPr sz="2000">
          <a:solidFill>
            <a:srgbClr val="333333"/>
          </a:solidFill>
          <a:latin typeface="Neo Sans" pitchFamily="34" charset="0"/>
        </a:defRPr>
      </a:lvl6pPr>
      <a:lvl7pPr marL="914400" algn="ctr" defTabSz="923925" rtl="0" fontAlgn="base">
        <a:spcBef>
          <a:spcPct val="0"/>
        </a:spcBef>
        <a:spcAft>
          <a:spcPct val="0"/>
        </a:spcAft>
        <a:defRPr sz="2000">
          <a:solidFill>
            <a:srgbClr val="333333"/>
          </a:solidFill>
          <a:latin typeface="Neo Sans" pitchFamily="34" charset="0"/>
        </a:defRPr>
      </a:lvl7pPr>
      <a:lvl8pPr marL="1371600" algn="ctr" defTabSz="923925" rtl="0" fontAlgn="base">
        <a:spcBef>
          <a:spcPct val="0"/>
        </a:spcBef>
        <a:spcAft>
          <a:spcPct val="0"/>
        </a:spcAft>
        <a:defRPr sz="2000">
          <a:solidFill>
            <a:srgbClr val="333333"/>
          </a:solidFill>
          <a:latin typeface="Neo Sans" pitchFamily="34" charset="0"/>
        </a:defRPr>
      </a:lvl8pPr>
      <a:lvl9pPr marL="1828800" algn="ctr" defTabSz="923925" rtl="0" fontAlgn="base">
        <a:spcBef>
          <a:spcPct val="0"/>
        </a:spcBef>
        <a:spcAft>
          <a:spcPct val="0"/>
        </a:spcAft>
        <a:defRPr sz="2000">
          <a:solidFill>
            <a:srgbClr val="333333"/>
          </a:solidFill>
          <a:latin typeface="Neo Sans" pitchFamily="34" charset="0"/>
        </a:defRPr>
      </a:lvl9pPr>
    </p:titleStyle>
    <p:bodyStyle>
      <a:lvl1pPr marL="346075" indent="-346075" algn="l" defTabSz="923925" rtl="0" eaLnBrk="0" fontAlgn="base" hangingPunct="0">
        <a:spcBef>
          <a:spcPct val="20000"/>
        </a:spcBef>
        <a:spcAft>
          <a:spcPct val="0"/>
        </a:spcAft>
        <a:buChar char="•"/>
        <a:defRPr sz="3200">
          <a:solidFill>
            <a:schemeClr val="tx1"/>
          </a:solidFill>
          <a:latin typeface="Arial Narrow" pitchFamily="34" charset="0"/>
          <a:ea typeface="+mn-ea"/>
          <a:cs typeface="+mn-cs"/>
        </a:defRPr>
      </a:lvl1pPr>
      <a:lvl2pPr marL="750888" indent="-288925" algn="l" defTabSz="923925" rtl="0" eaLnBrk="0" fontAlgn="base" hangingPunct="0">
        <a:spcBef>
          <a:spcPct val="20000"/>
        </a:spcBef>
        <a:spcAft>
          <a:spcPct val="0"/>
        </a:spcAft>
        <a:buChar char="–"/>
        <a:defRPr sz="2800">
          <a:solidFill>
            <a:schemeClr val="tx1"/>
          </a:solidFill>
          <a:latin typeface="Arial Narrow" pitchFamily="34" charset="0"/>
        </a:defRPr>
      </a:lvl2pPr>
      <a:lvl3pPr marL="1154113" indent="-230188" algn="l" defTabSz="923925" rtl="0" eaLnBrk="0" fontAlgn="base" hangingPunct="0">
        <a:spcBef>
          <a:spcPct val="20000"/>
        </a:spcBef>
        <a:spcAft>
          <a:spcPct val="0"/>
        </a:spcAft>
        <a:buChar char="•"/>
        <a:defRPr sz="2400">
          <a:solidFill>
            <a:schemeClr val="tx1"/>
          </a:solidFill>
          <a:latin typeface="Arial Narrow" pitchFamily="34" charset="0"/>
        </a:defRPr>
      </a:lvl3pPr>
      <a:lvl4pPr marL="1616075" indent="-230188" algn="l" defTabSz="923925" rtl="0" eaLnBrk="0" fontAlgn="base" hangingPunct="0">
        <a:spcBef>
          <a:spcPct val="20000"/>
        </a:spcBef>
        <a:spcAft>
          <a:spcPct val="0"/>
        </a:spcAft>
        <a:buChar char="–"/>
        <a:defRPr sz="2000">
          <a:solidFill>
            <a:schemeClr val="tx1"/>
          </a:solidFill>
          <a:latin typeface="Arial Narrow" pitchFamily="34" charset="0"/>
        </a:defRPr>
      </a:lvl4pPr>
      <a:lvl5pPr marL="2078038" indent="-230188" algn="l" defTabSz="923925" rtl="0" eaLnBrk="0" fontAlgn="base" hangingPunct="0">
        <a:spcBef>
          <a:spcPct val="20000"/>
        </a:spcBef>
        <a:spcAft>
          <a:spcPct val="0"/>
        </a:spcAft>
        <a:buChar char="»"/>
        <a:defRPr sz="2000">
          <a:solidFill>
            <a:schemeClr val="tx1"/>
          </a:solidFill>
          <a:latin typeface="Arial Narrow" pitchFamily="34" charset="0"/>
        </a:defRPr>
      </a:lvl5pPr>
      <a:lvl6pPr marL="2535238" indent="-230188" algn="l" defTabSz="923925" rtl="0" fontAlgn="base">
        <a:spcBef>
          <a:spcPct val="20000"/>
        </a:spcBef>
        <a:spcAft>
          <a:spcPct val="0"/>
        </a:spcAft>
        <a:buChar char="»"/>
        <a:defRPr sz="2000">
          <a:solidFill>
            <a:schemeClr val="tx1"/>
          </a:solidFill>
          <a:latin typeface="+mn-lt"/>
        </a:defRPr>
      </a:lvl6pPr>
      <a:lvl7pPr marL="2992438" indent="-230188" algn="l" defTabSz="923925" rtl="0" fontAlgn="base">
        <a:spcBef>
          <a:spcPct val="20000"/>
        </a:spcBef>
        <a:spcAft>
          <a:spcPct val="0"/>
        </a:spcAft>
        <a:buChar char="»"/>
        <a:defRPr sz="2000">
          <a:solidFill>
            <a:schemeClr val="tx1"/>
          </a:solidFill>
          <a:latin typeface="+mn-lt"/>
        </a:defRPr>
      </a:lvl7pPr>
      <a:lvl8pPr marL="3449638" indent="-230188" algn="l" defTabSz="923925" rtl="0" fontAlgn="base">
        <a:spcBef>
          <a:spcPct val="20000"/>
        </a:spcBef>
        <a:spcAft>
          <a:spcPct val="0"/>
        </a:spcAft>
        <a:buChar char="»"/>
        <a:defRPr sz="2000">
          <a:solidFill>
            <a:schemeClr val="tx1"/>
          </a:solidFill>
          <a:latin typeface="+mn-lt"/>
        </a:defRPr>
      </a:lvl8pPr>
      <a:lvl9pPr marL="3906838" indent="-230188" algn="l" defTabSz="923925"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30.jpe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36979" y="1296537"/>
            <a:ext cx="7765575" cy="504966"/>
          </a:xfrm>
        </p:spPr>
        <p:txBody>
          <a:bodyPr/>
          <a:lstStyle/>
          <a:p>
            <a:pPr algn="ctr"/>
            <a:r>
              <a:rPr lang="en-US" b="1" dirty="0">
                <a:solidFill>
                  <a:srgbClr val="0066FF"/>
                </a:solidFill>
                <a:effectLst>
                  <a:outerShdw blurRad="38100" dist="38100" dir="2700000" algn="tl">
                    <a:srgbClr val="C0C0C0"/>
                  </a:outerShdw>
                </a:effectLst>
                <a:latin typeface="+mj-lt"/>
              </a:rPr>
              <a:t>Tolani Maritime Institute</a:t>
            </a:r>
            <a:endParaRPr lang="en-GB" b="1" dirty="0">
              <a:solidFill>
                <a:srgbClr val="0066FF"/>
              </a:solidFill>
              <a:effectLst>
                <a:outerShdw blurRad="38100" dist="38100" dir="2700000" algn="tl">
                  <a:srgbClr val="C0C0C0"/>
                </a:outerShdw>
              </a:effectLst>
              <a:latin typeface="+mj-lt"/>
            </a:endParaRPr>
          </a:p>
        </p:txBody>
      </p:sp>
      <p:sp>
        <p:nvSpPr>
          <p:cNvPr id="4104" name="Rectangle 39"/>
          <p:cNvSpPr>
            <a:spLocks noChangeArrowheads="1"/>
          </p:cNvSpPr>
          <p:nvPr/>
        </p:nvSpPr>
        <p:spPr bwMode="auto">
          <a:xfrm>
            <a:off x="3343701" y="0"/>
            <a:ext cx="2471834" cy="646331"/>
          </a:xfrm>
          <a:prstGeom prst="rect">
            <a:avLst/>
          </a:prstGeom>
          <a:noFill/>
          <a:ln w="9525">
            <a:noFill/>
            <a:miter lim="800000"/>
            <a:headEnd/>
            <a:tailEnd/>
          </a:ln>
        </p:spPr>
        <p:txBody>
          <a:bodyPr wrap="square">
            <a:spAutoFit/>
          </a:bodyPr>
          <a:lstStyle/>
          <a:p>
            <a:pPr algn="ctr" defTabSz="925513"/>
            <a:r>
              <a:rPr lang="en-GB" sz="1800" b="1" i="1" dirty="0">
                <a:solidFill>
                  <a:srgbClr val="FF6600"/>
                </a:solidFill>
              </a:rPr>
              <a:t>8-9 March 2019</a:t>
            </a:r>
          </a:p>
          <a:p>
            <a:pPr algn="ctr" defTabSz="925513"/>
            <a:r>
              <a:rPr lang="en-US" sz="1800" b="1" i="1" dirty="0">
                <a:solidFill>
                  <a:srgbClr val="FF6600"/>
                </a:solidFill>
              </a:rPr>
              <a:t>Pune</a:t>
            </a:r>
            <a:endParaRPr lang="en-US" sz="1800" b="1" i="1" dirty="0">
              <a:solidFill>
                <a:srgbClr val="FF9900"/>
              </a:solidFill>
            </a:endParaRPr>
          </a:p>
        </p:txBody>
      </p:sp>
      <p:sp>
        <p:nvSpPr>
          <p:cNvPr id="11" name="Rectangle 32"/>
          <p:cNvSpPr>
            <a:spLocks noChangeArrowheads="1"/>
          </p:cNvSpPr>
          <p:nvPr/>
        </p:nvSpPr>
        <p:spPr bwMode="auto">
          <a:xfrm>
            <a:off x="545910" y="3657601"/>
            <a:ext cx="8120418" cy="2185214"/>
          </a:xfrm>
          <a:prstGeom prst="rect">
            <a:avLst/>
          </a:prstGeom>
          <a:noFill/>
          <a:ln w="9525">
            <a:noFill/>
            <a:miter lim="800000"/>
            <a:headEnd/>
            <a:tailEnd/>
          </a:ln>
          <a:effectLst/>
        </p:spPr>
        <p:txBody>
          <a:bodyPr wrap="square">
            <a:spAutoFit/>
          </a:bodyPr>
          <a:lstStyle/>
          <a:p>
            <a:pPr algn="ctr" defTabSz="925513">
              <a:defRPr/>
            </a:pPr>
            <a:r>
              <a:rPr lang="en-US" sz="4000" dirty="0">
                <a:solidFill>
                  <a:srgbClr val="FF3300"/>
                </a:solidFill>
                <a:effectLst>
                  <a:outerShdw blurRad="38100" dist="38100" dir="2700000" algn="tl">
                    <a:srgbClr val="C0C0C0"/>
                  </a:outerShdw>
                </a:effectLst>
                <a:latin typeface="Porky's" pitchFamily="2" charset="0"/>
              </a:rPr>
              <a:t>TransTech 2019</a:t>
            </a:r>
          </a:p>
          <a:p>
            <a:pPr algn="ctr" defTabSz="925513">
              <a:defRPr/>
            </a:pPr>
            <a:endParaRPr lang="en-US" b="1" dirty="0">
              <a:solidFill>
                <a:srgbClr val="FF6600"/>
              </a:solidFill>
              <a:effectLst>
                <a:outerShdw blurRad="38100" dist="38100" dir="2700000" algn="tl">
                  <a:srgbClr val="C0C0C0"/>
                </a:outerShdw>
              </a:effectLst>
              <a:latin typeface="Myriad Roman" pitchFamily="34" charset="0"/>
            </a:endParaRPr>
          </a:p>
          <a:p>
            <a:pPr algn="ctr" defTabSz="925513">
              <a:defRPr/>
            </a:pPr>
            <a:r>
              <a:rPr lang="en-US" b="1" dirty="0">
                <a:solidFill>
                  <a:srgbClr val="FF6600"/>
                </a:solidFill>
                <a:effectLst>
                  <a:outerShdw blurRad="38100" dist="38100" dir="2700000" algn="tl">
                    <a:srgbClr val="C0C0C0"/>
                  </a:outerShdw>
                </a:effectLst>
                <a:latin typeface="Myriad Roman" pitchFamily="34" charset="0"/>
              </a:rPr>
              <a:t>International Technical Seminar on Transportation Technology</a:t>
            </a:r>
          </a:p>
          <a:p>
            <a:pPr algn="ctr" defTabSz="925513">
              <a:defRPr/>
            </a:pPr>
            <a:r>
              <a:rPr lang="en-US" b="1" dirty="0">
                <a:solidFill>
                  <a:srgbClr val="009900"/>
                </a:solidFill>
                <a:effectLst>
                  <a:outerShdw blurRad="38100" dist="38100" dir="2700000" algn="tl">
                    <a:srgbClr val="C0C0C0"/>
                  </a:outerShdw>
                </a:effectLst>
                <a:latin typeface="Myriad Roman" pitchFamily="34" charset="0"/>
              </a:rPr>
              <a:t>Theme</a:t>
            </a:r>
          </a:p>
          <a:p>
            <a:pPr algn="ctr" defTabSz="925513">
              <a:defRPr/>
            </a:pPr>
            <a:r>
              <a:rPr lang="en-US" b="1" dirty="0">
                <a:solidFill>
                  <a:srgbClr val="FF9900"/>
                </a:solidFill>
                <a:effectLst>
                  <a:outerShdw blurRad="38100" dist="38100" dir="2700000" algn="tl">
                    <a:srgbClr val="C0C0C0"/>
                  </a:outerShdw>
                </a:effectLst>
                <a:latin typeface="Myriad Roman" pitchFamily="34" charset="0"/>
              </a:rPr>
              <a:t>“Advancement in Technologies for Sustainable Transportation”</a:t>
            </a:r>
            <a:r>
              <a:rPr lang="en-US" b="1" dirty="0">
                <a:solidFill>
                  <a:srgbClr val="0066FF"/>
                </a:solidFill>
                <a:effectLst>
                  <a:outerShdw blurRad="38100" dist="38100" dir="2700000" algn="tl">
                    <a:srgbClr val="C0C0C0"/>
                  </a:outerShdw>
                </a:effectLst>
                <a:latin typeface="Myriad Roman" pitchFamily="34" charset="0"/>
              </a:rPr>
              <a:t> </a:t>
            </a:r>
            <a:endParaRPr lang="en-GB" sz="2000" b="1" dirty="0">
              <a:solidFill>
                <a:srgbClr val="FF9900"/>
              </a:solidFill>
              <a:latin typeface="Myriad Roman" pitchFamily="34" charset="0"/>
            </a:endParaRPr>
          </a:p>
        </p:txBody>
      </p:sp>
      <p:pic>
        <p:nvPicPr>
          <p:cNvPr id="1026" name="Picture 2" descr="C:\Users\user\Desktop\Tolani Conf 8-9 Mar 2019\Tolani Paper F\Images\eto-370x240_c.jpg"/>
          <p:cNvPicPr>
            <a:picLocks noChangeAspect="1" noChangeArrowheads="1"/>
          </p:cNvPicPr>
          <p:nvPr/>
        </p:nvPicPr>
        <p:blipFill>
          <a:blip r:embed="rId4"/>
          <a:srcRect/>
          <a:stretch>
            <a:fillRect/>
          </a:stretch>
        </p:blipFill>
        <p:spPr bwMode="auto">
          <a:xfrm>
            <a:off x="7124155" y="0"/>
            <a:ext cx="2021433" cy="1311200"/>
          </a:xfrm>
          <a:prstGeom prst="rect">
            <a:avLst/>
          </a:prstGeom>
          <a:noFill/>
        </p:spPr>
      </p:pic>
      <p:pic>
        <p:nvPicPr>
          <p:cNvPr id="1027" name="Picture 3" descr="C:\Users\user\Desktop\Tolani Conf 8-9 Mar 2019\Tolani Paper F\Images\TMI Logo.jpg"/>
          <p:cNvPicPr>
            <a:picLocks noChangeAspect="1" noChangeArrowheads="1"/>
          </p:cNvPicPr>
          <p:nvPr/>
        </p:nvPicPr>
        <p:blipFill>
          <a:blip r:embed="rId5"/>
          <a:srcRect/>
          <a:stretch>
            <a:fillRect/>
          </a:stretch>
        </p:blipFill>
        <p:spPr bwMode="auto">
          <a:xfrm>
            <a:off x="3942605" y="1951629"/>
            <a:ext cx="1339113" cy="1381528"/>
          </a:xfrm>
          <a:prstGeom prst="rect">
            <a:avLst/>
          </a:prstGeom>
          <a:noFill/>
        </p:spPr>
      </p:pic>
      <p:pic>
        <p:nvPicPr>
          <p:cNvPr id="1028" name="Picture 4" descr="C:\Users\user\Desktop\Tolani Conf 8-9 Mar 2019\Tolani Paper F\Images\BMA Logo.png"/>
          <p:cNvPicPr>
            <a:picLocks noChangeAspect="1" noChangeArrowheads="1"/>
          </p:cNvPicPr>
          <p:nvPr/>
        </p:nvPicPr>
        <p:blipFill>
          <a:blip r:embed="rId6" cstate="print"/>
          <a:srcRect/>
          <a:stretch>
            <a:fillRect/>
          </a:stretch>
        </p:blipFill>
        <p:spPr bwMode="auto">
          <a:xfrm>
            <a:off x="0" y="1"/>
            <a:ext cx="2060812" cy="1323186"/>
          </a:xfrm>
          <a:prstGeom prst="rect">
            <a:avLst/>
          </a:prstGeom>
          <a:noFill/>
        </p:spPr>
      </p:pic>
    </p:spTree>
  </p:cSld>
  <p:clrMapOvr>
    <a:masterClrMapping/>
  </p:clrMapOvr>
  <p:transition spd="slow">
    <p:fad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10</a:t>
            </a:fld>
            <a:r>
              <a:rPr lang="en-US" dirty="0"/>
              <a:t>/25</a:t>
            </a:r>
          </a:p>
        </p:txBody>
      </p:sp>
      <p:sp>
        <p:nvSpPr>
          <p:cNvPr id="53257" name="Rectangle 1033"/>
          <p:cNvSpPr>
            <a:spLocks noGrp="1" noChangeArrowheads="1"/>
          </p:cNvSpPr>
          <p:nvPr>
            <p:ph type="title"/>
          </p:nvPr>
        </p:nvSpPr>
        <p:spPr>
          <a:xfrm>
            <a:off x="0" y="1"/>
            <a:ext cx="8475260"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Autonomous </a:t>
            </a:r>
            <a:r>
              <a:rPr lang="en-US" sz="3200" b="1" kern="1200" dirty="0">
                <a:solidFill>
                  <a:srgbClr val="FF3300"/>
                </a:solidFill>
                <a:effectLst>
                  <a:outerShdw blurRad="38100" dist="38100" dir="2700000" algn="tl">
                    <a:srgbClr val="000000"/>
                  </a:outerShdw>
                </a:effectLst>
                <a:latin typeface="Arial Black" pitchFamily="34" charset="0"/>
              </a:rPr>
              <a:t>vessels</a:t>
            </a: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5238" y="945601"/>
            <a:ext cx="7880350" cy="212725"/>
          </a:xfrm>
          <a:prstGeom prst="rect">
            <a:avLst/>
          </a:prstGeom>
          <a:noFill/>
          <a:ln w="9525">
            <a:noFill/>
            <a:miter lim="800000"/>
            <a:headEnd/>
            <a:tailEnd/>
          </a:ln>
        </p:spPr>
      </p:pic>
      <p:sp>
        <p:nvSpPr>
          <p:cNvPr id="9221" name="Rectangle 6"/>
          <p:cNvSpPr>
            <a:spLocks noChangeArrowheads="1"/>
          </p:cNvSpPr>
          <p:nvPr/>
        </p:nvSpPr>
        <p:spPr bwMode="auto">
          <a:xfrm>
            <a:off x="659862" y="1313266"/>
            <a:ext cx="7650145" cy="4154984"/>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latin typeface="+mn-lt"/>
              </a:rPr>
              <a:t> Three primary possible opportunities: </a:t>
            </a:r>
          </a:p>
          <a:p>
            <a:pPr marL="457200" indent="-457200">
              <a:buAutoNum type="arabicParenBoth"/>
            </a:pPr>
            <a:r>
              <a:rPr lang="en-US" b="1" dirty="0">
                <a:solidFill>
                  <a:srgbClr val="FF6600"/>
                </a:solidFill>
                <a:latin typeface="+mn-lt"/>
              </a:rPr>
              <a:t>autonomous</a:t>
            </a:r>
            <a:r>
              <a:rPr lang="en-US" dirty="0">
                <a:solidFill>
                  <a:schemeClr val="accent1"/>
                </a:solidFill>
                <a:latin typeface="+mn-lt"/>
              </a:rPr>
              <a:t> control or self driving, </a:t>
            </a:r>
          </a:p>
          <a:p>
            <a:pPr marL="457200" indent="-457200">
              <a:buAutoNum type="arabicParenBoth"/>
            </a:pPr>
            <a:r>
              <a:rPr lang="en-US" b="1" dirty="0">
                <a:solidFill>
                  <a:srgbClr val="FF6600"/>
                </a:solidFill>
                <a:latin typeface="+mn-lt"/>
              </a:rPr>
              <a:t>remote</a:t>
            </a:r>
            <a:r>
              <a:rPr lang="en-US" dirty="0">
                <a:solidFill>
                  <a:schemeClr val="accent1"/>
                </a:solidFill>
                <a:latin typeface="+mn-lt"/>
              </a:rPr>
              <a:t> operation, similar to piloting a drone and </a:t>
            </a:r>
          </a:p>
          <a:p>
            <a:pPr marL="457200" indent="-457200">
              <a:buAutoNum type="arabicParenBoth"/>
            </a:pPr>
            <a:r>
              <a:rPr lang="en-US" b="1" dirty="0">
                <a:solidFill>
                  <a:srgbClr val="FF6600"/>
                </a:solidFill>
                <a:latin typeface="+mn-lt"/>
              </a:rPr>
              <a:t>reduction</a:t>
            </a:r>
            <a:r>
              <a:rPr lang="en-US" dirty="0">
                <a:solidFill>
                  <a:schemeClr val="accent1"/>
                </a:solidFill>
                <a:latin typeface="+mn-lt"/>
              </a:rPr>
              <a:t> or elimination of crews.</a:t>
            </a:r>
          </a:p>
          <a:p>
            <a:pPr>
              <a:buFont typeface="Wingdings" pitchFamily="2" charset="2"/>
              <a:buChar char="q"/>
            </a:pPr>
            <a:endParaRPr lang="en-US" dirty="0">
              <a:solidFill>
                <a:schemeClr val="accent1"/>
              </a:solidFill>
              <a:latin typeface="+mn-lt"/>
            </a:endParaRPr>
          </a:p>
          <a:p>
            <a:pPr>
              <a:buFont typeface="Wingdings" pitchFamily="2" charset="2"/>
              <a:buChar char="q"/>
            </a:pPr>
            <a:r>
              <a:rPr lang="en-US" dirty="0">
                <a:solidFill>
                  <a:schemeClr val="accent1"/>
                </a:solidFill>
                <a:latin typeface="+mn-lt"/>
              </a:rPr>
              <a:t> A ship on the open sea will be controlled by an onboard computer, with the occasional oversight of a </a:t>
            </a:r>
            <a:r>
              <a:rPr lang="en-US" b="1" dirty="0">
                <a:solidFill>
                  <a:srgbClr val="FF6600"/>
                </a:solidFill>
                <a:latin typeface="+mn-lt"/>
              </a:rPr>
              <a:t>land-based operator </a:t>
            </a:r>
            <a:r>
              <a:rPr lang="en-US" dirty="0">
                <a:solidFill>
                  <a:schemeClr val="accent1"/>
                </a:solidFill>
                <a:latin typeface="+mn-lt"/>
              </a:rPr>
              <a:t>who may manage hundreds of different ships at once. </a:t>
            </a:r>
          </a:p>
          <a:p>
            <a:pPr>
              <a:buFont typeface="Wingdings" pitchFamily="2" charset="2"/>
              <a:buChar char="q"/>
            </a:pPr>
            <a:endParaRPr lang="en-US" dirty="0">
              <a:solidFill>
                <a:schemeClr val="accent1"/>
              </a:solidFill>
              <a:latin typeface="+mn-lt"/>
            </a:endParaRPr>
          </a:p>
          <a:p>
            <a:pPr>
              <a:buFont typeface="Wingdings" pitchFamily="2" charset="2"/>
              <a:buChar char="q"/>
            </a:pPr>
            <a:r>
              <a:rPr lang="en-US" dirty="0">
                <a:solidFill>
                  <a:schemeClr val="accent1"/>
                </a:solidFill>
                <a:latin typeface="+mn-lt"/>
              </a:rPr>
              <a:t> As it comes to port, or enters a congested area – a </a:t>
            </a:r>
            <a:r>
              <a:rPr lang="en-US" b="1" dirty="0">
                <a:solidFill>
                  <a:srgbClr val="FF6600"/>
                </a:solidFill>
                <a:latin typeface="+mn-lt"/>
              </a:rPr>
              <a:t>remote operator</a:t>
            </a:r>
            <a:r>
              <a:rPr lang="en-US" dirty="0">
                <a:solidFill>
                  <a:schemeClr val="accent1"/>
                </a:solidFill>
                <a:latin typeface="+mn-lt"/>
              </a:rPr>
              <a:t> could take full control or a crew could boat out and board.</a:t>
            </a:r>
            <a:r>
              <a:rPr lang="en-US" sz="2000" dirty="0">
                <a:solidFill>
                  <a:schemeClr val="accent1"/>
                </a:solidFill>
                <a:latin typeface="+mn-lt"/>
              </a:rPr>
              <a:t>  </a:t>
            </a:r>
          </a:p>
        </p:txBody>
      </p:sp>
      <p:pic>
        <p:nvPicPr>
          <p:cNvPr id="57346" name="Picture 2" descr="C:\Users\user\Desktop\Tolani Conf 8-9 Mar 2019\Tolani Paper F\A Rolls-Royce rendering of autonomous vessels.jpg"/>
          <p:cNvPicPr>
            <a:picLocks noChangeAspect="1" noChangeArrowheads="1"/>
          </p:cNvPicPr>
          <p:nvPr/>
        </p:nvPicPr>
        <p:blipFill>
          <a:blip r:embed="rId4"/>
          <a:srcRect/>
          <a:stretch>
            <a:fillRect/>
          </a:stretch>
        </p:blipFill>
        <p:spPr bwMode="auto">
          <a:xfrm>
            <a:off x="3756752" y="5623191"/>
            <a:ext cx="5388836" cy="1425617"/>
          </a:xfrm>
          <a:prstGeom prst="rect">
            <a:avLst/>
          </a:prstGeom>
          <a:noFill/>
        </p:spPr>
      </p:pic>
      <p:pic>
        <p:nvPicPr>
          <p:cNvPr id="7" name="Picture 2" descr="C:\Users\user\Desktop\Tolani Conf 8-9 Mar 2019\Tolani Paper F\Autonomous vehicle - Algoritmi Concept.jpg">
            <a:extLst>
              <a:ext uri="{FF2B5EF4-FFF2-40B4-BE49-F238E27FC236}">
                <a16:creationId xmlns:a16="http://schemas.microsoft.com/office/drawing/2014/main" xmlns="" id="{85048CC9-2EAB-42F1-8833-0E2356459705}"/>
              </a:ext>
            </a:extLst>
          </p:cNvPr>
          <p:cNvPicPr>
            <a:picLocks noChangeAspect="1" noChangeArrowheads="1"/>
          </p:cNvPicPr>
          <p:nvPr/>
        </p:nvPicPr>
        <p:blipFill>
          <a:blip r:embed="rId5" cstate="print"/>
          <a:srcRect/>
          <a:stretch>
            <a:fillRect/>
          </a:stretch>
        </p:blipFill>
        <p:spPr bwMode="auto">
          <a:xfrm>
            <a:off x="6633742" y="1461223"/>
            <a:ext cx="2511846" cy="1674564"/>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11</a:t>
            </a:fld>
            <a:r>
              <a:rPr lang="en-US" dirty="0"/>
              <a:t>/25</a:t>
            </a:r>
          </a:p>
        </p:txBody>
      </p:sp>
      <p:sp>
        <p:nvSpPr>
          <p:cNvPr id="53257" name="Rectangle 1033"/>
          <p:cNvSpPr>
            <a:spLocks noGrp="1" noChangeArrowheads="1"/>
          </p:cNvSpPr>
          <p:nvPr>
            <p:ph type="title"/>
          </p:nvPr>
        </p:nvSpPr>
        <p:spPr>
          <a:xfrm>
            <a:off x="0" y="1"/>
            <a:ext cx="9145588"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Future Ships control – </a:t>
            </a:r>
            <a:r>
              <a:rPr lang="en-GB" sz="3200" b="1" kern="1200" dirty="0">
                <a:solidFill>
                  <a:srgbClr val="FF3300"/>
                </a:solidFill>
                <a:effectLst>
                  <a:outerShdw blurRad="38100" dist="38100" dir="2700000" algn="tl">
                    <a:srgbClr val="000000"/>
                  </a:outerShdw>
                </a:effectLst>
                <a:latin typeface="Arial Black" pitchFamily="34" charset="0"/>
              </a:rPr>
              <a:t>Human or Robot</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828458" y="1323152"/>
            <a:ext cx="7487086" cy="2677656"/>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rPr>
              <a:t> </a:t>
            </a:r>
            <a:r>
              <a:rPr lang="en-US" b="1" dirty="0">
                <a:solidFill>
                  <a:srgbClr val="FF6600"/>
                </a:solidFill>
              </a:rPr>
              <a:t>Human or robot</a:t>
            </a:r>
            <a:r>
              <a:rPr lang="en-US" dirty="0">
                <a:solidFill>
                  <a:schemeClr val="accent1"/>
                </a:solidFill>
              </a:rPr>
              <a:t>, the design is set to change; hull materials might be glass </a:t>
            </a:r>
            <a:r>
              <a:rPr lang="en-US" dirty="0" err="1">
                <a:solidFill>
                  <a:schemeClr val="accent1"/>
                </a:solidFill>
              </a:rPr>
              <a:t>fibres</a:t>
            </a:r>
            <a:r>
              <a:rPr lang="en-US" dirty="0">
                <a:solidFill>
                  <a:schemeClr val="accent1"/>
                </a:solidFill>
              </a:rPr>
              <a:t> and plastic &gt;&gt; reduction of weight (Ref: EU Project – </a:t>
            </a:r>
            <a:r>
              <a:rPr lang="en-US" dirty="0" err="1">
                <a:solidFill>
                  <a:schemeClr val="accent1"/>
                </a:solidFill>
              </a:rPr>
              <a:t>Fibreship</a:t>
            </a:r>
            <a:r>
              <a:rPr lang="en-US" dirty="0">
                <a:solidFill>
                  <a:schemeClr val="accent1"/>
                </a:solidFill>
              </a:rPr>
              <a:t>). </a:t>
            </a:r>
          </a:p>
          <a:p>
            <a:pPr>
              <a:buFont typeface="Wingdings" pitchFamily="2" charset="2"/>
              <a:buChar char="q"/>
            </a:pPr>
            <a:endParaRPr lang="en-US" dirty="0">
              <a:solidFill>
                <a:schemeClr val="accent1"/>
              </a:solidFill>
            </a:endParaRPr>
          </a:p>
          <a:p>
            <a:pPr>
              <a:buFont typeface="Wingdings" pitchFamily="2" charset="2"/>
              <a:buChar char="q"/>
            </a:pPr>
            <a:r>
              <a:rPr lang="en-US" dirty="0">
                <a:solidFill>
                  <a:schemeClr val="accent1"/>
                </a:solidFill>
                <a:latin typeface="+mn-lt"/>
              </a:rPr>
              <a:t> </a:t>
            </a:r>
            <a:r>
              <a:rPr lang="en-US" b="1" dirty="0">
                <a:solidFill>
                  <a:srgbClr val="FF6600"/>
                </a:solidFill>
              </a:rPr>
              <a:t>3D printing </a:t>
            </a:r>
            <a:r>
              <a:rPr lang="en-US" dirty="0">
                <a:solidFill>
                  <a:schemeClr val="accent1"/>
                </a:solidFill>
              </a:rPr>
              <a:t>– a solution for producing ship components. If a part breaks at sea, on-board </a:t>
            </a:r>
            <a:r>
              <a:rPr lang="en-US" dirty="0" err="1">
                <a:solidFill>
                  <a:schemeClr val="accent1"/>
                </a:solidFill>
              </a:rPr>
              <a:t>3D</a:t>
            </a:r>
            <a:r>
              <a:rPr lang="en-US" dirty="0">
                <a:solidFill>
                  <a:schemeClr val="accent1"/>
                </a:solidFill>
              </a:rPr>
              <a:t> printing might be an attractive prospect for owners of some of the world’s largest ships.</a:t>
            </a:r>
            <a:r>
              <a:rPr lang="en-US" sz="1000" dirty="0">
                <a:solidFill>
                  <a:schemeClr val="accent1"/>
                </a:solidFill>
                <a:latin typeface="+mn-lt"/>
              </a:rPr>
              <a:t> </a:t>
            </a:r>
          </a:p>
        </p:txBody>
      </p:sp>
      <p:pic>
        <p:nvPicPr>
          <p:cNvPr id="18435" name="Picture 3" descr="Image result for EU Project â Fibreship"/>
          <p:cNvPicPr>
            <a:picLocks noChangeAspect="1" noChangeArrowheads="1"/>
          </p:cNvPicPr>
          <p:nvPr/>
        </p:nvPicPr>
        <p:blipFill>
          <a:blip r:embed="rId4"/>
          <a:srcRect/>
          <a:stretch>
            <a:fillRect/>
          </a:stretch>
        </p:blipFill>
        <p:spPr bwMode="auto">
          <a:xfrm>
            <a:off x="4573588" y="4000808"/>
            <a:ext cx="4572000" cy="304800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12</a:t>
            </a:fld>
            <a:r>
              <a:rPr lang="en-US" dirty="0"/>
              <a:t>/25</a:t>
            </a:r>
          </a:p>
        </p:txBody>
      </p:sp>
      <p:sp>
        <p:nvSpPr>
          <p:cNvPr id="53257" name="Rectangle 1033"/>
          <p:cNvSpPr>
            <a:spLocks noGrp="1" noChangeArrowheads="1"/>
          </p:cNvSpPr>
          <p:nvPr>
            <p:ph type="title"/>
          </p:nvPr>
        </p:nvSpPr>
        <p:spPr>
          <a:xfrm>
            <a:off x="0" y="1"/>
            <a:ext cx="8447964"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Alternate – </a:t>
            </a:r>
            <a:r>
              <a:rPr lang="en-GB" sz="3200" b="1" kern="1200" dirty="0">
                <a:solidFill>
                  <a:srgbClr val="FF3300"/>
                </a:solidFill>
                <a:effectLst>
                  <a:outerShdw blurRad="38100" dist="38100" dir="2700000" algn="tl">
                    <a:srgbClr val="000000"/>
                  </a:outerShdw>
                </a:effectLst>
                <a:latin typeface="Arial Black" pitchFamily="34" charset="0"/>
              </a:rPr>
              <a:t>Solutions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518612" y="1484240"/>
            <a:ext cx="8096578" cy="3046988"/>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rPr>
              <a:t> A </a:t>
            </a:r>
            <a:r>
              <a:rPr lang="en-US" b="1" dirty="0">
                <a:solidFill>
                  <a:srgbClr val="FF6600"/>
                </a:solidFill>
              </a:rPr>
              <a:t>low-tech solution </a:t>
            </a:r>
            <a:r>
              <a:rPr lang="en-US" dirty="0">
                <a:solidFill>
                  <a:schemeClr val="accent1"/>
                </a:solidFill>
              </a:rPr>
              <a:t>from the Maersk has already discovered that it can cut fuel use 30% simply by steaming more slowly.</a:t>
            </a:r>
          </a:p>
          <a:p>
            <a:pPr>
              <a:buFont typeface="Wingdings" pitchFamily="2" charset="2"/>
              <a:buChar char="q"/>
            </a:pPr>
            <a:endParaRPr lang="en-US" dirty="0">
              <a:solidFill>
                <a:schemeClr val="accent1"/>
              </a:solidFill>
            </a:endParaRPr>
          </a:p>
          <a:p>
            <a:pPr>
              <a:buFont typeface="Wingdings" pitchFamily="2" charset="2"/>
              <a:buChar char="q"/>
            </a:pPr>
            <a:r>
              <a:rPr lang="en-US" dirty="0">
                <a:solidFill>
                  <a:schemeClr val="accent1"/>
                </a:solidFill>
              </a:rPr>
              <a:t> </a:t>
            </a:r>
            <a:r>
              <a:rPr lang="en-US" b="1" dirty="0">
                <a:solidFill>
                  <a:srgbClr val="FF6600"/>
                </a:solidFill>
              </a:rPr>
              <a:t>More slender ship designs </a:t>
            </a:r>
            <a:r>
              <a:rPr lang="en-US" dirty="0">
                <a:solidFill>
                  <a:schemeClr val="accent1"/>
                </a:solidFill>
              </a:rPr>
              <a:t>alone could reduce fuel and emissions – through 10-15% at slow speeds and up to 25% at high speeds.</a:t>
            </a:r>
          </a:p>
          <a:p>
            <a:pPr>
              <a:buFont typeface="Wingdings" pitchFamily="2" charset="2"/>
              <a:buChar char="q"/>
            </a:pPr>
            <a:endParaRPr lang="en-US" dirty="0">
              <a:solidFill>
                <a:schemeClr val="accent1"/>
              </a:solidFill>
            </a:endParaRPr>
          </a:p>
          <a:p>
            <a:pPr>
              <a:buFont typeface="Wingdings" pitchFamily="2" charset="2"/>
              <a:buChar char="q"/>
            </a:pPr>
            <a:r>
              <a:rPr lang="en-US" dirty="0">
                <a:solidFill>
                  <a:schemeClr val="accent1"/>
                </a:solidFill>
              </a:rPr>
              <a:t> Japan’s </a:t>
            </a:r>
            <a:r>
              <a:rPr lang="en-US" b="1" dirty="0">
                <a:solidFill>
                  <a:srgbClr val="FF6600"/>
                </a:solidFill>
              </a:rPr>
              <a:t>Eco Marine </a:t>
            </a:r>
            <a:r>
              <a:rPr lang="en-US" dirty="0">
                <a:solidFill>
                  <a:schemeClr val="accent1"/>
                </a:solidFill>
              </a:rPr>
              <a:t>Power is working on rigid sails featuring solar panels.</a:t>
            </a:r>
          </a:p>
        </p:txBody>
      </p:sp>
      <p:pic>
        <p:nvPicPr>
          <p:cNvPr id="17410" name="Picture 2" descr="Image result for Japan's eco marine"/>
          <p:cNvPicPr>
            <a:picLocks noChangeAspect="1" noChangeArrowheads="1"/>
          </p:cNvPicPr>
          <p:nvPr/>
        </p:nvPicPr>
        <p:blipFill>
          <a:blip r:embed="rId4"/>
          <a:srcRect/>
          <a:stretch>
            <a:fillRect/>
          </a:stretch>
        </p:blipFill>
        <p:spPr bwMode="auto">
          <a:xfrm>
            <a:off x="5923128" y="4744002"/>
            <a:ext cx="3222460" cy="2304807"/>
          </a:xfrm>
          <a:prstGeom prst="rect">
            <a:avLst/>
          </a:prstGeom>
          <a:noFill/>
        </p:spPr>
      </p:pic>
      <p:pic>
        <p:nvPicPr>
          <p:cNvPr id="1026" name="Picture 2" descr="C:\Users\user\Desktop\Tolani Conf 8-9 Mar 2019\Tolani Paper F\Solar--aquarius-kayak.jpg"/>
          <p:cNvPicPr>
            <a:picLocks noChangeAspect="1" noChangeArrowheads="1"/>
          </p:cNvPicPr>
          <p:nvPr/>
        </p:nvPicPr>
        <p:blipFill>
          <a:blip r:embed="rId5"/>
          <a:srcRect/>
          <a:stretch>
            <a:fillRect/>
          </a:stretch>
        </p:blipFill>
        <p:spPr bwMode="auto">
          <a:xfrm>
            <a:off x="2485602" y="4745421"/>
            <a:ext cx="3446831" cy="2307624"/>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13</a:t>
            </a:fld>
            <a:r>
              <a:rPr lang="en-US" dirty="0"/>
              <a:t>/25</a:t>
            </a:r>
          </a:p>
        </p:txBody>
      </p:sp>
      <p:sp>
        <p:nvSpPr>
          <p:cNvPr id="53257" name="Rectangle 1033"/>
          <p:cNvSpPr>
            <a:spLocks noGrp="1" noChangeArrowheads="1"/>
          </p:cNvSpPr>
          <p:nvPr>
            <p:ph type="title"/>
          </p:nvPr>
        </p:nvSpPr>
        <p:spPr>
          <a:xfrm>
            <a:off x="0" y="1"/>
            <a:ext cx="8857397"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Alternate – </a:t>
            </a:r>
            <a:r>
              <a:rPr lang="en-GB" sz="3200" b="1" kern="1200" dirty="0">
                <a:solidFill>
                  <a:srgbClr val="FF3300"/>
                </a:solidFill>
                <a:effectLst>
                  <a:outerShdw blurRad="38100" dist="38100" dir="2700000" algn="tl">
                    <a:srgbClr val="000000"/>
                  </a:outerShdw>
                </a:effectLst>
                <a:latin typeface="Arial Black" pitchFamily="34" charset="0"/>
              </a:rPr>
              <a:t>Solutions  </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2"/>
            <a:ext cx="7880350" cy="201028"/>
          </a:xfrm>
          <a:prstGeom prst="rect">
            <a:avLst/>
          </a:prstGeom>
          <a:noFill/>
          <a:ln w="9525">
            <a:noFill/>
            <a:miter lim="800000"/>
            <a:headEnd/>
            <a:tailEnd/>
          </a:ln>
        </p:spPr>
      </p:pic>
      <p:sp>
        <p:nvSpPr>
          <p:cNvPr id="6" name="Rectangle 6"/>
          <p:cNvSpPr>
            <a:spLocks noChangeArrowheads="1"/>
          </p:cNvSpPr>
          <p:nvPr/>
        </p:nvSpPr>
        <p:spPr bwMode="auto">
          <a:xfrm>
            <a:off x="1167788" y="2290260"/>
            <a:ext cx="7798792" cy="3785652"/>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rPr>
              <a:t> Japan’s NYK boasts that its design for a 350m-long container ship – the </a:t>
            </a:r>
            <a:r>
              <a:rPr lang="en-US" b="1" dirty="0">
                <a:solidFill>
                  <a:srgbClr val="FF6600"/>
                </a:solidFill>
              </a:rPr>
              <a:t>Super Eco Ship 2030 </a:t>
            </a:r>
            <a:r>
              <a:rPr lang="en-US" dirty="0">
                <a:solidFill>
                  <a:schemeClr val="accent1"/>
                </a:solidFill>
              </a:rPr>
              <a:t>– would use LNG to make hydrogen to run fuel cells. </a:t>
            </a:r>
          </a:p>
          <a:p>
            <a:pPr>
              <a:buFont typeface="Wingdings" pitchFamily="2" charset="2"/>
              <a:buChar char="q"/>
            </a:pPr>
            <a:endParaRPr lang="en-US" dirty="0">
              <a:solidFill>
                <a:schemeClr val="accent1"/>
              </a:solidFill>
            </a:endParaRPr>
          </a:p>
          <a:p>
            <a:pPr>
              <a:buFont typeface="Wingdings" pitchFamily="2" charset="2"/>
              <a:buChar char="q"/>
            </a:pPr>
            <a:r>
              <a:rPr lang="en-US" dirty="0">
                <a:solidFill>
                  <a:schemeClr val="accent1"/>
                </a:solidFill>
              </a:rPr>
              <a:t> Scandinavian </a:t>
            </a:r>
            <a:r>
              <a:rPr lang="en-US" b="1" dirty="0">
                <a:solidFill>
                  <a:srgbClr val="FF6600"/>
                </a:solidFill>
              </a:rPr>
              <a:t>Wallenius Wilhelmsen </a:t>
            </a:r>
            <a:r>
              <a:rPr lang="en-US" dirty="0">
                <a:solidFill>
                  <a:schemeClr val="accent1"/>
                </a:solidFill>
              </a:rPr>
              <a:t>with </a:t>
            </a:r>
            <a:r>
              <a:rPr lang="en-US" b="1" dirty="0">
                <a:solidFill>
                  <a:srgbClr val="FF6600"/>
                </a:solidFill>
              </a:rPr>
              <a:t>E/S Orcelle </a:t>
            </a:r>
            <a:r>
              <a:rPr lang="en-US" dirty="0">
                <a:solidFill>
                  <a:schemeClr val="accent1"/>
                </a:solidFill>
              </a:rPr>
              <a:t>– a lightweight cargo ship designed to transport up to 10,000 cars (electric, we trust) on 8 decks; would be powered by electricity – half from wind, solar and wave energy, &amp; other half from converting some of that energy into hydrogen to power fuel cells. The company says the ship could be afloat by </a:t>
            </a:r>
            <a:r>
              <a:rPr lang="en-US" b="1" dirty="0">
                <a:solidFill>
                  <a:srgbClr val="FF6600"/>
                </a:solidFill>
              </a:rPr>
              <a:t>2025</a:t>
            </a:r>
            <a:r>
              <a:rPr lang="en-US" dirty="0">
                <a:solidFill>
                  <a:schemeClr val="accent1"/>
                </a:solidFill>
              </a:rPr>
              <a:t>.</a:t>
            </a:r>
          </a:p>
        </p:txBody>
      </p:sp>
      <p:pic>
        <p:nvPicPr>
          <p:cNvPr id="1026" name="Picture 2" descr="E/S Orcelle এর ছবির ফলাফল">
            <a:extLst>
              <a:ext uri="{FF2B5EF4-FFF2-40B4-BE49-F238E27FC236}">
                <a16:creationId xmlns:a16="http://schemas.microsoft.com/office/drawing/2014/main" xmlns="" id="{7F7599DC-21DA-4AFF-B8AB-921CCF1ED4F4}"/>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945188" y="5599707"/>
            <a:ext cx="3200400" cy="1428750"/>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Picture 2" descr="H:\Tolani Conf 8-9 Mar 2019\Tolani Paper F\Flettner Rotor-Fitted Ultramax Wins Ship of the Year Award _ World Maritime News_files\flettner-rotor-fitted-ultramax-wins-ship-of-the-year-award-320x230.jpg"/>
          <p:cNvPicPr>
            <a:picLocks noChangeAspect="1" noChangeArrowheads="1"/>
          </p:cNvPicPr>
          <p:nvPr/>
        </p:nvPicPr>
        <p:blipFill>
          <a:blip r:embed="rId5"/>
          <a:srcRect/>
          <a:stretch>
            <a:fillRect/>
          </a:stretch>
        </p:blipFill>
        <p:spPr bwMode="auto">
          <a:xfrm>
            <a:off x="0" y="-1"/>
            <a:ext cx="3210812" cy="2307771"/>
          </a:xfrm>
          <a:prstGeom prst="rect">
            <a:avLst/>
          </a:prstGeom>
          <a:noFill/>
        </p:spPr>
      </p:pic>
      <p:sp>
        <p:nvSpPr>
          <p:cNvPr id="10" name="Rectangle 9"/>
          <p:cNvSpPr/>
          <p:nvPr/>
        </p:nvSpPr>
        <p:spPr>
          <a:xfrm>
            <a:off x="3345543" y="1207608"/>
            <a:ext cx="4572000" cy="707886"/>
          </a:xfrm>
          <a:prstGeom prst="rect">
            <a:avLst/>
          </a:prstGeom>
        </p:spPr>
        <p:txBody>
          <a:bodyPr>
            <a:spAutoFit/>
          </a:bodyPr>
          <a:lstStyle/>
          <a:p>
            <a:r>
              <a:rPr lang="en-US" sz="2000" i="1" dirty="0" smtClean="0"/>
              <a:t>Flettner</a:t>
            </a:r>
            <a:r>
              <a:rPr lang="en-US" sz="2000" i="1" dirty="0" smtClean="0"/>
              <a:t> </a:t>
            </a:r>
            <a:r>
              <a:rPr lang="en-US" sz="2000" i="1" dirty="0" smtClean="0"/>
              <a:t>rotor-fitted ultramax</a:t>
            </a:r>
            <a:r>
              <a:rPr lang="en-US" sz="2000" i="1" dirty="0" smtClean="0"/>
              <a:t> </a:t>
            </a:r>
            <a:r>
              <a:rPr lang="en-US" sz="2000" i="1" dirty="0" smtClean="0"/>
              <a:t>wins </a:t>
            </a:r>
          </a:p>
          <a:p>
            <a:r>
              <a:rPr lang="en-US" sz="2000" i="1" dirty="0" smtClean="0"/>
              <a:t>ship-of-the-year award</a:t>
            </a:r>
            <a:endParaRPr lang="en-US" sz="2000" i="1" dirty="0"/>
          </a:p>
        </p:txBody>
      </p:sp>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14</a:t>
            </a:fld>
            <a:r>
              <a:rPr lang="en-US" dirty="0"/>
              <a:t>/25</a:t>
            </a:r>
          </a:p>
        </p:txBody>
      </p:sp>
      <p:sp>
        <p:nvSpPr>
          <p:cNvPr id="53257" name="Rectangle 1033"/>
          <p:cNvSpPr>
            <a:spLocks noGrp="1" noChangeArrowheads="1"/>
          </p:cNvSpPr>
          <p:nvPr>
            <p:ph type="title"/>
          </p:nvPr>
        </p:nvSpPr>
        <p:spPr>
          <a:xfrm>
            <a:off x="0" y="1"/>
            <a:ext cx="8516203"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Alternate – </a:t>
            </a:r>
            <a:r>
              <a:rPr lang="en-GB" sz="3200" b="1" kern="1200" dirty="0">
                <a:solidFill>
                  <a:srgbClr val="FF3300"/>
                </a:solidFill>
                <a:effectLst>
                  <a:outerShdw blurRad="38100" dist="38100" dir="2700000" algn="tl">
                    <a:srgbClr val="000000"/>
                  </a:outerShdw>
                </a:effectLst>
                <a:latin typeface="Arial Black" pitchFamily="34" charset="0"/>
              </a:rPr>
              <a:t>Solutions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627797" y="1476231"/>
            <a:ext cx="7779223" cy="3785652"/>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rPr>
              <a:t> A new generation of </a:t>
            </a:r>
            <a:r>
              <a:rPr lang="en-US" b="1" dirty="0">
                <a:solidFill>
                  <a:srgbClr val="FF6600"/>
                </a:solidFill>
              </a:rPr>
              <a:t>giant cruise ships </a:t>
            </a:r>
            <a:r>
              <a:rPr lang="en-US" dirty="0">
                <a:solidFill>
                  <a:schemeClr val="accent1"/>
                </a:solidFill>
              </a:rPr>
              <a:t>powered this way and carrying up to 7,000 passengers will be launched by </a:t>
            </a:r>
            <a:r>
              <a:rPr lang="en-US" dirty="0" err="1">
                <a:solidFill>
                  <a:schemeClr val="accent1"/>
                </a:solidFill>
              </a:rPr>
              <a:t>MSC</a:t>
            </a:r>
            <a:r>
              <a:rPr lang="en-US" dirty="0">
                <a:solidFill>
                  <a:schemeClr val="accent1"/>
                </a:solidFill>
              </a:rPr>
              <a:t> Cruises starting in 2022. </a:t>
            </a:r>
          </a:p>
          <a:p>
            <a:pPr>
              <a:buFont typeface="Wingdings" pitchFamily="2" charset="2"/>
              <a:buChar char="q"/>
            </a:pPr>
            <a:endParaRPr lang="en-US" dirty="0">
              <a:solidFill>
                <a:schemeClr val="accent1"/>
              </a:solidFill>
            </a:endParaRPr>
          </a:p>
          <a:p>
            <a:pPr>
              <a:buFont typeface="Wingdings" pitchFamily="2" charset="2"/>
              <a:buChar char="q"/>
            </a:pPr>
            <a:r>
              <a:rPr lang="en-US" dirty="0">
                <a:solidFill>
                  <a:schemeClr val="accent1"/>
                </a:solidFill>
              </a:rPr>
              <a:t> </a:t>
            </a:r>
            <a:r>
              <a:rPr lang="en-US" b="1" dirty="0">
                <a:solidFill>
                  <a:srgbClr val="FF6600"/>
                </a:solidFill>
              </a:rPr>
              <a:t>First LNG-powered cruise ship Viking Grace </a:t>
            </a:r>
            <a:r>
              <a:rPr lang="en-US" dirty="0">
                <a:solidFill>
                  <a:schemeClr val="accent1"/>
                </a:solidFill>
              </a:rPr>
              <a:t>– operating between Finland &amp; Sweden. It is first ship-based “rotor sail” to capture power from the wind. Rotor sails have a large spinning cylinder amidships. Wind hitting the rotor creates a vertical force that can be used to power the ship, a phenomenon known as the Magnus effect.</a:t>
            </a:r>
          </a:p>
        </p:txBody>
      </p:sp>
      <p:pic>
        <p:nvPicPr>
          <p:cNvPr id="15364" name="Picture 4" descr="Image result for LNG-powered cruise ship Viking Grace with rotor sails"/>
          <p:cNvPicPr>
            <a:picLocks noChangeAspect="1" noChangeArrowheads="1"/>
          </p:cNvPicPr>
          <p:nvPr/>
        </p:nvPicPr>
        <p:blipFill>
          <a:blip r:embed="rId4" cstate="print"/>
          <a:srcRect/>
          <a:stretch>
            <a:fillRect/>
          </a:stretch>
        </p:blipFill>
        <p:spPr bwMode="auto">
          <a:xfrm>
            <a:off x="4490113" y="4866556"/>
            <a:ext cx="4655475" cy="2182253"/>
          </a:xfrm>
          <a:prstGeom prst="rect">
            <a:avLst/>
          </a:prstGeom>
          <a:noFill/>
        </p:spPr>
      </p:pic>
      <p:pic>
        <p:nvPicPr>
          <p:cNvPr id="15365" name="Picture 5"/>
          <p:cNvPicPr>
            <a:picLocks noChangeAspect="1" noChangeArrowheads="1"/>
          </p:cNvPicPr>
          <p:nvPr/>
        </p:nvPicPr>
        <p:blipFill>
          <a:blip r:embed="rId5"/>
          <a:srcRect/>
          <a:stretch>
            <a:fillRect/>
          </a:stretch>
        </p:blipFill>
        <p:spPr bwMode="auto">
          <a:xfrm>
            <a:off x="3045349" y="4867059"/>
            <a:ext cx="1448475" cy="2154454"/>
          </a:xfrm>
          <a:prstGeom prst="rect">
            <a:avLst/>
          </a:prstGeom>
          <a:noFill/>
          <a:ln w="9525">
            <a:noFill/>
            <a:miter lim="800000"/>
            <a:headEnd/>
            <a:tailEnd/>
          </a:ln>
          <a:effectLst/>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15</a:t>
            </a:fld>
            <a:r>
              <a:rPr lang="en-US" dirty="0"/>
              <a:t>/25</a:t>
            </a:r>
          </a:p>
        </p:txBody>
      </p:sp>
      <p:sp>
        <p:nvSpPr>
          <p:cNvPr id="53257" name="Rectangle 1033"/>
          <p:cNvSpPr>
            <a:spLocks noGrp="1" noChangeArrowheads="1"/>
          </p:cNvSpPr>
          <p:nvPr>
            <p:ph type="title"/>
          </p:nvPr>
        </p:nvSpPr>
        <p:spPr>
          <a:xfrm>
            <a:off x="0" y="1"/>
            <a:ext cx="8516203"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692323" y="1885664"/>
            <a:ext cx="6837530" cy="2308324"/>
          </a:xfrm>
          <a:prstGeom prst="rect">
            <a:avLst/>
          </a:prstGeom>
          <a:noFill/>
          <a:ln w="9525">
            <a:noFill/>
            <a:miter lim="800000"/>
            <a:headEnd/>
            <a:tailEnd/>
          </a:ln>
        </p:spPr>
        <p:txBody>
          <a:bodyPr wrap="square">
            <a:spAutoFit/>
          </a:bodyPr>
          <a:lstStyle/>
          <a:p>
            <a:r>
              <a:rPr lang="en-US" b="1" dirty="0"/>
              <a:t>1. </a:t>
            </a:r>
            <a:r>
              <a:rPr lang="en-US" b="1" dirty="0" err="1"/>
              <a:t>Maersk’s</a:t>
            </a:r>
            <a:r>
              <a:rPr lang="en-US" b="1" dirty="0"/>
              <a:t> Triple E- Vessels</a:t>
            </a:r>
            <a:endParaRPr lang="en-US" dirty="0"/>
          </a:p>
          <a:p>
            <a:r>
              <a:rPr lang="en-US" dirty="0"/>
              <a:t>	When the 18,000 </a:t>
            </a:r>
            <a:r>
              <a:rPr lang="en-US" dirty="0" err="1"/>
              <a:t>TEU</a:t>
            </a:r>
            <a:r>
              <a:rPr lang="en-US" dirty="0"/>
              <a:t> Triple-E container ships roll out in the market, they would be the biggest container ships in the world, featuring the finest green technologies with massive size. These huge </a:t>
            </a:r>
            <a:r>
              <a:rPr lang="en-US" b="1" dirty="0">
                <a:solidFill>
                  <a:srgbClr val="FF6600"/>
                </a:solidFill>
              </a:rPr>
              <a:t>eco-friendly monster ships </a:t>
            </a:r>
            <a:r>
              <a:rPr lang="en-US" dirty="0"/>
              <a:t>are sure to revolutionize the shipping industry.</a:t>
            </a:r>
          </a:p>
        </p:txBody>
      </p:sp>
      <p:pic>
        <p:nvPicPr>
          <p:cNvPr id="14338" name="Picture 2" descr="Image result for Maerskâs Triple E- Vessels"/>
          <p:cNvPicPr>
            <a:picLocks noChangeAspect="1" noChangeArrowheads="1"/>
          </p:cNvPicPr>
          <p:nvPr/>
        </p:nvPicPr>
        <p:blipFill>
          <a:blip r:embed="rId4"/>
          <a:srcRect/>
          <a:stretch>
            <a:fillRect/>
          </a:stretch>
        </p:blipFill>
        <p:spPr bwMode="auto">
          <a:xfrm>
            <a:off x="5240338" y="4862295"/>
            <a:ext cx="3905250" cy="2190750"/>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16</a:t>
            </a:fld>
            <a:r>
              <a:rPr lang="en-US" dirty="0"/>
              <a:t>/25</a:t>
            </a:r>
          </a:p>
        </p:txBody>
      </p:sp>
      <p:sp>
        <p:nvSpPr>
          <p:cNvPr id="53257" name="Rectangle 1033"/>
          <p:cNvSpPr>
            <a:spLocks noGrp="1" noChangeArrowheads="1"/>
          </p:cNvSpPr>
          <p:nvPr>
            <p:ph type="title"/>
          </p:nvPr>
        </p:nvSpPr>
        <p:spPr>
          <a:xfrm>
            <a:off x="0" y="1"/>
            <a:ext cx="8488907"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692323" y="1885664"/>
            <a:ext cx="6837530" cy="2677656"/>
          </a:xfrm>
          <a:prstGeom prst="rect">
            <a:avLst/>
          </a:prstGeom>
          <a:noFill/>
          <a:ln w="9525">
            <a:noFill/>
            <a:miter lim="800000"/>
            <a:headEnd/>
            <a:tailEnd/>
          </a:ln>
        </p:spPr>
        <p:txBody>
          <a:bodyPr wrap="square">
            <a:spAutoFit/>
          </a:bodyPr>
          <a:lstStyle/>
          <a:p>
            <a:r>
              <a:rPr lang="en-US" b="1" dirty="0"/>
              <a:t>2</a:t>
            </a:r>
            <a:r>
              <a:rPr lang="en-US" dirty="0"/>
              <a:t>. </a:t>
            </a:r>
            <a:r>
              <a:rPr lang="en-US" b="1" dirty="0" err="1"/>
              <a:t>NYK’s</a:t>
            </a:r>
            <a:r>
              <a:rPr lang="en-US" b="1" dirty="0"/>
              <a:t> Eco Ship 2030</a:t>
            </a:r>
            <a:endParaRPr lang="en-US" dirty="0"/>
          </a:p>
          <a:p>
            <a:r>
              <a:rPr lang="en-US" dirty="0"/>
              <a:t>	</a:t>
            </a:r>
            <a:r>
              <a:rPr lang="en-US" dirty="0" err="1"/>
              <a:t>NYK’s</a:t>
            </a:r>
            <a:r>
              <a:rPr lang="en-US" dirty="0"/>
              <a:t> Eco Ship 2030 is a bold ship concept, which will take modern ship building to an all new level. Consisting of all types of Eco-friendly technologies that you can think of, the Eco Ship 2030 will run on </a:t>
            </a:r>
            <a:r>
              <a:rPr lang="en-US" b="1" dirty="0">
                <a:solidFill>
                  <a:srgbClr val="FF6600"/>
                </a:solidFill>
              </a:rPr>
              <a:t>fuel cell technology </a:t>
            </a:r>
            <a:r>
              <a:rPr lang="en-US" dirty="0"/>
              <a:t>along with </a:t>
            </a:r>
            <a:r>
              <a:rPr lang="en-US" b="1" dirty="0">
                <a:solidFill>
                  <a:srgbClr val="FF6600"/>
                </a:solidFill>
              </a:rPr>
              <a:t>solar cells </a:t>
            </a:r>
            <a:r>
              <a:rPr lang="en-US" dirty="0"/>
              <a:t>and</a:t>
            </a:r>
            <a:r>
              <a:rPr lang="en-US" b="1" dirty="0">
                <a:solidFill>
                  <a:srgbClr val="FF6600"/>
                </a:solidFill>
              </a:rPr>
              <a:t> wind sails</a:t>
            </a:r>
            <a:r>
              <a:rPr lang="en-US" dirty="0"/>
              <a:t>. A green ship can’t get better than this.</a:t>
            </a:r>
          </a:p>
        </p:txBody>
      </p:sp>
      <p:pic>
        <p:nvPicPr>
          <p:cNvPr id="13313" name="Picture 1" descr="C:\Users\user\Desktop\Tolani Conf 8-9 Mar 2019\Tolani Paper F\6 Low-tech solutions can deliver big emission cuts - sails could once again become the norm.jpg"/>
          <p:cNvPicPr>
            <a:picLocks noChangeAspect="1" noChangeArrowheads="1"/>
          </p:cNvPicPr>
          <p:nvPr/>
        </p:nvPicPr>
        <p:blipFill>
          <a:blip r:embed="rId4"/>
          <a:srcRect/>
          <a:stretch>
            <a:fillRect/>
          </a:stretch>
        </p:blipFill>
        <p:spPr bwMode="auto">
          <a:xfrm>
            <a:off x="4824248" y="4460241"/>
            <a:ext cx="4321340" cy="2592804"/>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17</a:t>
            </a:fld>
            <a:r>
              <a:rPr lang="en-US" dirty="0"/>
              <a:t>/25</a:t>
            </a:r>
          </a:p>
        </p:txBody>
      </p:sp>
      <p:sp>
        <p:nvSpPr>
          <p:cNvPr id="53257" name="Rectangle 1033"/>
          <p:cNvSpPr>
            <a:spLocks noGrp="1" noChangeArrowheads="1"/>
          </p:cNvSpPr>
          <p:nvPr>
            <p:ph type="title"/>
          </p:nvPr>
        </p:nvSpPr>
        <p:spPr>
          <a:xfrm>
            <a:off x="0" y="1"/>
            <a:ext cx="8447964"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408543" y="1586119"/>
            <a:ext cx="6837530" cy="2308324"/>
          </a:xfrm>
          <a:prstGeom prst="rect">
            <a:avLst/>
          </a:prstGeom>
          <a:noFill/>
          <a:ln w="9525">
            <a:noFill/>
            <a:miter lim="800000"/>
            <a:headEnd/>
            <a:tailEnd/>
          </a:ln>
        </p:spPr>
        <p:txBody>
          <a:bodyPr wrap="square">
            <a:spAutoFit/>
          </a:bodyPr>
          <a:lstStyle/>
          <a:p>
            <a:r>
              <a:rPr lang="en-US" b="1" dirty="0"/>
              <a:t>3. </a:t>
            </a:r>
            <a:r>
              <a:rPr lang="en-US" b="1" dirty="0" err="1"/>
              <a:t>STX</a:t>
            </a:r>
            <a:r>
              <a:rPr lang="en-US" b="1" dirty="0"/>
              <a:t> Europe’s </a:t>
            </a:r>
            <a:r>
              <a:rPr lang="en-US" b="1" dirty="0" err="1"/>
              <a:t>Eoseas</a:t>
            </a:r>
            <a:endParaRPr lang="en-US" dirty="0"/>
          </a:p>
          <a:p>
            <a:r>
              <a:rPr lang="en-US" dirty="0"/>
              <a:t>	</a:t>
            </a:r>
            <a:r>
              <a:rPr lang="en-US" dirty="0" err="1"/>
              <a:t>Eoseas</a:t>
            </a:r>
            <a:r>
              <a:rPr lang="en-US" dirty="0"/>
              <a:t> is a five hulled </a:t>
            </a:r>
            <a:r>
              <a:rPr lang="en-US" dirty="0" err="1"/>
              <a:t>pentamaran</a:t>
            </a:r>
            <a:r>
              <a:rPr lang="en-US" dirty="0"/>
              <a:t> cruise ship concept by </a:t>
            </a:r>
            <a:r>
              <a:rPr lang="en-US" dirty="0" err="1"/>
              <a:t>STX</a:t>
            </a:r>
            <a:r>
              <a:rPr lang="en-US" dirty="0"/>
              <a:t> Europe. The ship would use </a:t>
            </a:r>
            <a:r>
              <a:rPr lang="en-US" b="1" dirty="0">
                <a:solidFill>
                  <a:srgbClr val="FF6600"/>
                </a:solidFill>
              </a:rPr>
              <a:t>LNG-Diesel, Solar </a:t>
            </a:r>
            <a:r>
              <a:rPr lang="en-US" dirty="0"/>
              <a:t>and</a:t>
            </a:r>
            <a:r>
              <a:rPr lang="en-US" b="1" dirty="0">
                <a:solidFill>
                  <a:srgbClr val="FF6600"/>
                </a:solidFill>
              </a:rPr>
              <a:t> Wind energy</a:t>
            </a:r>
            <a:r>
              <a:rPr lang="en-US" dirty="0"/>
              <a:t> to reduce fuel consumption level. The vessel has an aim of reducing power consumption by 50%. </a:t>
            </a:r>
          </a:p>
        </p:txBody>
      </p:sp>
      <p:pic>
        <p:nvPicPr>
          <p:cNvPr id="12290" name="Picture 2" descr="Image result for STX Europeâs Eoseas"/>
          <p:cNvPicPr>
            <a:picLocks noChangeAspect="1" noChangeArrowheads="1"/>
          </p:cNvPicPr>
          <p:nvPr/>
        </p:nvPicPr>
        <p:blipFill>
          <a:blip r:embed="rId4"/>
          <a:srcRect/>
          <a:stretch>
            <a:fillRect/>
          </a:stretch>
        </p:blipFill>
        <p:spPr bwMode="auto">
          <a:xfrm>
            <a:off x="4903076" y="4062074"/>
            <a:ext cx="4242512" cy="299097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18</a:t>
            </a:fld>
            <a:r>
              <a:rPr lang="en-US" dirty="0"/>
              <a:t>/25</a:t>
            </a:r>
          </a:p>
        </p:txBody>
      </p:sp>
      <p:sp>
        <p:nvSpPr>
          <p:cNvPr id="53257" name="Rectangle 1033"/>
          <p:cNvSpPr>
            <a:spLocks noGrp="1" noChangeArrowheads="1"/>
          </p:cNvSpPr>
          <p:nvPr>
            <p:ph type="title"/>
          </p:nvPr>
        </p:nvSpPr>
        <p:spPr>
          <a:xfrm>
            <a:off x="0" y="1"/>
            <a:ext cx="8502555"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692323" y="1885664"/>
            <a:ext cx="6837530" cy="2308324"/>
          </a:xfrm>
          <a:prstGeom prst="rect">
            <a:avLst/>
          </a:prstGeom>
          <a:noFill/>
          <a:ln w="9525">
            <a:noFill/>
            <a:miter lim="800000"/>
            <a:headEnd/>
            <a:tailEnd/>
          </a:ln>
        </p:spPr>
        <p:txBody>
          <a:bodyPr wrap="square">
            <a:spAutoFit/>
          </a:bodyPr>
          <a:lstStyle/>
          <a:p>
            <a:r>
              <a:rPr lang="en-US" b="1" dirty="0"/>
              <a:t>4. Eco Marine Power’s Wind-Solar Ship</a:t>
            </a:r>
            <a:endParaRPr lang="en-US" dirty="0"/>
          </a:p>
          <a:p>
            <a:r>
              <a:rPr lang="en-US" dirty="0"/>
              <a:t>	The Eco Marine Power’s green ship project has been in the news for quite some time now. Supposed to be the first ship which would use </a:t>
            </a:r>
            <a:r>
              <a:rPr lang="en-US" b="1" dirty="0">
                <a:solidFill>
                  <a:srgbClr val="FF6600"/>
                </a:solidFill>
              </a:rPr>
              <a:t>rigid sails with photovoltaic cells</a:t>
            </a:r>
            <a:r>
              <a:rPr lang="en-US" dirty="0"/>
              <a:t>, the Eco Marine Ship is surely one of the most promising future ships.</a:t>
            </a:r>
          </a:p>
        </p:txBody>
      </p:sp>
      <p:pic>
        <p:nvPicPr>
          <p:cNvPr id="11267" name="Picture 3" descr="C:\Users\user\Desktop\Tolani Conf 8-9 Mar 2019\Tolani Paper F\ecomarine.jpg"/>
          <p:cNvPicPr>
            <a:picLocks noChangeAspect="1" noChangeArrowheads="1"/>
          </p:cNvPicPr>
          <p:nvPr/>
        </p:nvPicPr>
        <p:blipFill>
          <a:blip r:embed="rId4"/>
          <a:srcRect/>
          <a:stretch>
            <a:fillRect/>
          </a:stretch>
        </p:blipFill>
        <p:spPr bwMode="auto">
          <a:xfrm>
            <a:off x="4352327" y="4556234"/>
            <a:ext cx="4793261" cy="249681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19</a:t>
            </a:fld>
            <a:r>
              <a:rPr lang="en-US" dirty="0"/>
              <a:t>/25</a:t>
            </a:r>
          </a:p>
        </p:txBody>
      </p:sp>
      <p:sp>
        <p:nvSpPr>
          <p:cNvPr id="53257" name="Rectangle 1033"/>
          <p:cNvSpPr>
            <a:spLocks noGrp="1" noChangeArrowheads="1"/>
          </p:cNvSpPr>
          <p:nvPr>
            <p:ph type="title"/>
          </p:nvPr>
        </p:nvSpPr>
        <p:spPr>
          <a:xfrm>
            <a:off x="0" y="1"/>
            <a:ext cx="8598090"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759539"/>
            <a:ext cx="7519917" cy="2308324"/>
          </a:xfrm>
          <a:prstGeom prst="rect">
            <a:avLst/>
          </a:prstGeom>
          <a:noFill/>
          <a:ln w="9525">
            <a:noFill/>
            <a:miter lim="800000"/>
            <a:headEnd/>
            <a:tailEnd/>
          </a:ln>
        </p:spPr>
        <p:txBody>
          <a:bodyPr wrap="square">
            <a:spAutoFit/>
          </a:bodyPr>
          <a:lstStyle/>
          <a:p>
            <a:r>
              <a:rPr lang="en-US" b="1" dirty="0"/>
              <a:t>5. Shell’s </a:t>
            </a:r>
            <a:r>
              <a:rPr lang="en-US" b="1" dirty="0" err="1"/>
              <a:t>FLNG</a:t>
            </a:r>
            <a:r>
              <a:rPr lang="en-US" b="1" dirty="0"/>
              <a:t> – The Largest Floating Structure in the World</a:t>
            </a:r>
            <a:endParaRPr lang="en-US" dirty="0"/>
          </a:p>
          <a:p>
            <a:r>
              <a:rPr lang="en-US" dirty="0"/>
              <a:t>	Shell is developing a Floating Liquefied Natural Gas Facility, which when complete in 2017, will be the </a:t>
            </a:r>
            <a:r>
              <a:rPr lang="en-US" b="1" dirty="0">
                <a:solidFill>
                  <a:srgbClr val="FF6600"/>
                </a:solidFill>
              </a:rPr>
              <a:t>world’s first </a:t>
            </a:r>
            <a:r>
              <a:rPr lang="en-US" b="1" dirty="0" err="1">
                <a:solidFill>
                  <a:srgbClr val="FF6600"/>
                </a:solidFill>
              </a:rPr>
              <a:t>FLNG</a:t>
            </a:r>
            <a:r>
              <a:rPr lang="en-US" b="1" dirty="0">
                <a:solidFill>
                  <a:srgbClr val="FF6600"/>
                </a:solidFill>
              </a:rPr>
              <a:t> </a:t>
            </a:r>
            <a:r>
              <a:rPr lang="en-US" dirty="0"/>
              <a:t>development and also the largest thing to float on the oceans. Though not technically a ship, this FLNG needs to be in the list for all the hype it has generated. </a:t>
            </a:r>
          </a:p>
        </p:txBody>
      </p:sp>
      <p:pic>
        <p:nvPicPr>
          <p:cNvPr id="10242" name="Picture 2" descr="Image result for Shell FLNG â The Largest Floating Structure in the World"/>
          <p:cNvPicPr>
            <a:picLocks noChangeAspect="1" noChangeArrowheads="1"/>
          </p:cNvPicPr>
          <p:nvPr/>
        </p:nvPicPr>
        <p:blipFill>
          <a:blip r:embed="rId4"/>
          <a:srcRect/>
          <a:stretch>
            <a:fillRect/>
          </a:stretch>
        </p:blipFill>
        <p:spPr bwMode="auto">
          <a:xfrm>
            <a:off x="4097338" y="4214595"/>
            <a:ext cx="5048250" cy="2838450"/>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3057099" y="-27318"/>
            <a:ext cx="6456985" cy="6458662"/>
            <a:chOff x="1426" y="715"/>
            <a:chExt cx="2982" cy="2982"/>
          </a:xfrm>
        </p:grpSpPr>
        <p:pic>
          <p:nvPicPr>
            <p:cNvPr id="4105" name="Picture 18" descr="Untitled-4"/>
            <p:cNvPicPr>
              <a:picLocks noChangeAspect="1" noChangeArrowheads="1"/>
            </p:cNvPicPr>
            <p:nvPr/>
          </p:nvPicPr>
          <p:blipFill>
            <a:blip r:embed="rId4">
              <a:lum bright="4000"/>
            </a:blip>
            <a:srcRect/>
            <a:stretch>
              <a:fillRect/>
            </a:stretch>
          </p:blipFill>
          <p:spPr bwMode="auto">
            <a:xfrm>
              <a:off x="1426" y="715"/>
              <a:ext cx="2982" cy="2982"/>
            </a:xfrm>
            <a:prstGeom prst="rect">
              <a:avLst/>
            </a:prstGeom>
            <a:noFill/>
            <a:ln w="9525">
              <a:noFill/>
              <a:miter lim="800000"/>
              <a:headEnd/>
              <a:tailEnd/>
            </a:ln>
          </p:spPr>
        </p:pic>
        <p:sp>
          <p:nvSpPr>
            <p:cNvPr id="4106" name="Oval 19"/>
            <p:cNvSpPr>
              <a:spLocks noChangeArrowheads="1"/>
            </p:cNvSpPr>
            <p:nvPr/>
          </p:nvSpPr>
          <p:spPr bwMode="auto">
            <a:xfrm>
              <a:off x="1954" y="1225"/>
              <a:ext cx="1850" cy="1850"/>
            </a:xfrm>
            <a:prstGeom prst="ellipse">
              <a:avLst/>
            </a:prstGeom>
            <a:noFill/>
            <a:ln w="9525">
              <a:noFill/>
              <a:round/>
              <a:headEnd/>
              <a:tailEnd/>
            </a:ln>
          </p:spPr>
          <p:txBody>
            <a:bodyPr wrap="none" anchor="ctr"/>
            <a:lstStyle/>
            <a:p>
              <a:endParaRPr lang="en-US"/>
            </a:p>
          </p:txBody>
        </p:sp>
      </p:grpSp>
      <p:sp>
        <p:nvSpPr>
          <p:cNvPr id="2070" name="Rectangle 22"/>
          <p:cNvSpPr>
            <a:spLocks noChangeArrowheads="1"/>
          </p:cNvSpPr>
          <p:nvPr/>
        </p:nvSpPr>
        <p:spPr bwMode="auto">
          <a:xfrm>
            <a:off x="3357346" y="477655"/>
            <a:ext cx="5665296" cy="4858615"/>
          </a:xfrm>
          <a:prstGeom prst="rect">
            <a:avLst/>
          </a:prstGeom>
          <a:noFill/>
          <a:ln w="9525">
            <a:noFill/>
            <a:miter lim="800000"/>
            <a:headEnd/>
            <a:tailEnd/>
          </a:ln>
          <a:effectLst/>
        </p:spPr>
        <p:txBody>
          <a:bodyPr anchor="ctr"/>
          <a:lstStyle/>
          <a:p>
            <a:pPr algn="ctr" defTabSz="925513">
              <a:defRPr/>
            </a:pPr>
            <a:r>
              <a:rPr lang="en-US" sz="6000" dirty="0">
                <a:solidFill>
                  <a:srgbClr val="0066FF"/>
                </a:solidFill>
                <a:effectLst>
                  <a:outerShdw blurRad="38100" dist="38100" dir="2700000" algn="tl">
                    <a:srgbClr val="C0C0C0"/>
                  </a:outerShdw>
                </a:effectLst>
                <a:latin typeface="Porky's" pitchFamily="2" charset="0"/>
              </a:rPr>
              <a:t>Future Ships </a:t>
            </a:r>
          </a:p>
          <a:p>
            <a:pPr algn="ctr" defTabSz="925513">
              <a:defRPr/>
            </a:pPr>
            <a:r>
              <a:rPr lang="en-US" sz="3600" dirty="0">
                <a:solidFill>
                  <a:srgbClr val="0066FF"/>
                </a:solidFill>
                <a:effectLst>
                  <a:outerShdw blurRad="38100" dist="38100" dir="2700000" algn="tl">
                    <a:srgbClr val="C0C0C0"/>
                  </a:outerShdw>
                </a:effectLst>
                <a:latin typeface="Porky's" pitchFamily="2" charset="0"/>
              </a:rPr>
              <a:t>---</a:t>
            </a:r>
            <a:r>
              <a:rPr lang="en-US" sz="3600" dirty="0">
                <a:solidFill>
                  <a:srgbClr val="FF3300"/>
                </a:solidFill>
                <a:effectLst>
                  <a:outerShdw blurRad="38100" dist="38100" dir="2700000" algn="tl">
                    <a:srgbClr val="C0C0C0"/>
                  </a:outerShdw>
                </a:effectLst>
                <a:latin typeface="Porky's" pitchFamily="2" charset="0"/>
              </a:rPr>
              <a:t> </a:t>
            </a:r>
          </a:p>
          <a:p>
            <a:pPr algn="ctr" defTabSz="925513">
              <a:defRPr/>
            </a:pPr>
            <a:r>
              <a:rPr lang="en-US" sz="3600" dirty="0">
                <a:solidFill>
                  <a:srgbClr val="FF3300"/>
                </a:solidFill>
                <a:effectLst>
                  <a:outerShdw blurRad="38100" dist="38100" dir="2700000" algn="tl">
                    <a:srgbClr val="C0C0C0"/>
                  </a:outerShdw>
                </a:effectLst>
                <a:latin typeface="Porky's" pitchFamily="2" charset="0"/>
              </a:rPr>
              <a:t>changing faces of the</a:t>
            </a:r>
          </a:p>
          <a:p>
            <a:pPr algn="ctr" defTabSz="925513">
              <a:defRPr/>
            </a:pPr>
            <a:r>
              <a:rPr lang="en-US" sz="3600" dirty="0">
                <a:solidFill>
                  <a:srgbClr val="0066FF"/>
                </a:solidFill>
                <a:effectLst>
                  <a:outerShdw blurRad="38100" dist="38100" dir="2700000" algn="tl">
                    <a:srgbClr val="C0C0C0"/>
                  </a:outerShdw>
                </a:effectLst>
                <a:latin typeface="Porky's" pitchFamily="2" charset="0"/>
              </a:rPr>
              <a:t>oceans!</a:t>
            </a:r>
            <a:endParaRPr lang="en-GB" sz="3600" dirty="0">
              <a:solidFill>
                <a:srgbClr val="0066FF"/>
              </a:solidFill>
              <a:effectLst>
                <a:outerShdw blurRad="38100" dist="38100" dir="2700000" algn="tl">
                  <a:srgbClr val="C0C0C0"/>
                </a:outerShdw>
              </a:effectLst>
              <a:latin typeface="Porky's" pitchFamily="2" charset="0"/>
            </a:endParaRPr>
          </a:p>
        </p:txBody>
      </p:sp>
      <p:sp>
        <p:nvSpPr>
          <p:cNvPr id="2080" name="Rectangle 32"/>
          <p:cNvSpPr>
            <a:spLocks noChangeArrowheads="1"/>
          </p:cNvSpPr>
          <p:nvPr/>
        </p:nvSpPr>
        <p:spPr bwMode="auto">
          <a:xfrm>
            <a:off x="0" y="4817660"/>
            <a:ext cx="7055893" cy="2369880"/>
          </a:xfrm>
          <a:prstGeom prst="rect">
            <a:avLst/>
          </a:prstGeom>
          <a:noFill/>
          <a:ln w="9525">
            <a:noFill/>
            <a:miter lim="800000"/>
            <a:headEnd/>
            <a:tailEnd/>
          </a:ln>
          <a:effectLst/>
        </p:spPr>
        <p:txBody>
          <a:bodyPr wrap="square">
            <a:spAutoFit/>
          </a:bodyPr>
          <a:lstStyle/>
          <a:p>
            <a:pPr defTabSz="925513">
              <a:defRPr/>
            </a:pPr>
            <a:r>
              <a:rPr lang="en-GB" sz="2800" b="1" dirty="0">
                <a:solidFill>
                  <a:srgbClr val="0066FF"/>
                </a:solidFill>
                <a:effectLst>
                  <a:outerShdw blurRad="38100" dist="38100" dir="2700000" algn="tl">
                    <a:srgbClr val="C0C0C0"/>
                  </a:outerShdw>
                </a:effectLst>
                <a:latin typeface="Myriad Roman" pitchFamily="34" charset="0"/>
              </a:rPr>
              <a:t>SAJID Hussain</a:t>
            </a:r>
            <a:r>
              <a:rPr lang="en-GB" sz="2800" dirty="0">
                <a:solidFill>
                  <a:srgbClr val="0066FF"/>
                </a:solidFill>
                <a:latin typeface="Myriad Roman" pitchFamily="34" charset="0"/>
              </a:rPr>
              <a:t> </a:t>
            </a:r>
            <a:r>
              <a:rPr lang="en-GB" sz="2800" b="1" dirty="0">
                <a:solidFill>
                  <a:srgbClr val="0066FF"/>
                </a:solidFill>
                <a:effectLst>
                  <a:outerShdw blurRad="38100" dist="38100" dir="2700000" algn="tl">
                    <a:srgbClr val="C0C0C0"/>
                  </a:outerShdw>
                </a:effectLst>
                <a:latin typeface="Myriad Roman" pitchFamily="34" charset="0"/>
              </a:rPr>
              <a:t>CEng CMarEng  FIMarEST</a:t>
            </a:r>
            <a:endParaRPr lang="en-GB" sz="2800" dirty="0">
              <a:solidFill>
                <a:srgbClr val="0066FF"/>
              </a:solidFill>
              <a:latin typeface="Myriad Roman" pitchFamily="34" charset="0"/>
            </a:endParaRPr>
          </a:p>
          <a:p>
            <a:pPr defTabSz="925513">
              <a:defRPr/>
            </a:pPr>
            <a:r>
              <a:rPr lang="en-GB" sz="2000" b="1" dirty="0">
                <a:solidFill>
                  <a:srgbClr val="FF9900"/>
                </a:solidFill>
                <a:latin typeface="Myriad Roman" pitchFamily="34" charset="0"/>
              </a:rPr>
              <a:t>Commandant, Bangladesh Marine Academy</a:t>
            </a:r>
          </a:p>
          <a:p>
            <a:pPr defTabSz="925513">
              <a:defRPr/>
            </a:pPr>
            <a:r>
              <a:rPr lang="en-GB" sz="2000" b="1" dirty="0">
                <a:solidFill>
                  <a:srgbClr val="FF9900"/>
                </a:solidFill>
                <a:latin typeface="Myriad Roman" pitchFamily="34" charset="0"/>
              </a:rPr>
              <a:t>Governor, Board of Governors, WMU Sweden</a:t>
            </a:r>
          </a:p>
          <a:p>
            <a:pPr defTabSz="925513">
              <a:defRPr/>
            </a:pPr>
            <a:r>
              <a:rPr lang="en-GB" sz="2000" b="1" dirty="0">
                <a:solidFill>
                  <a:srgbClr val="FF9900"/>
                </a:solidFill>
                <a:latin typeface="Myriad Roman" pitchFamily="34" charset="0"/>
              </a:rPr>
              <a:t>IMO Maritime Ambassador</a:t>
            </a:r>
          </a:p>
          <a:p>
            <a:pPr defTabSz="925513">
              <a:defRPr/>
            </a:pPr>
            <a:r>
              <a:rPr lang="en-GB" sz="2000" b="1" dirty="0">
                <a:solidFill>
                  <a:srgbClr val="FF9900"/>
                </a:solidFill>
                <a:latin typeface="Myriad Roman" pitchFamily="34" charset="0"/>
              </a:rPr>
              <a:t>Council Member, IMarEST London</a:t>
            </a:r>
          </a:p>
          <a:p>
            <a:pPr defTabSz="925513">
              <a:defRPr/>
            </a:pPr>
            <a:endParaRPr lang="en-GB" sz="2000" b="1" dirty="0">
              <a:solidFill>
                <a:srgbClr val="FF9900"/>
              </a:solidFill>
              <a:latin typeface="Myriad Roman" pitchFamily="34" charset="0"/>
            </a:endParaRPr>
          </a:p>
          <a:p>
            <a:pPr defTabSz="925513">
              <a:defRPr/>
            </a:pPr>
            <a:endParaRPr lang="en-GB" sz="2000" b="1" dirty="0">
              <a:solidFill>
                <a:srgbClr val="FF9900"/>
              </a:solidFill>
              <a:latin typeface="Myriad Roman" pitchFamily="34" charset="0"/>
            </a:endParaRPr>
          </a:p>
        </p:txBody>
      </p:sp>
      <p:pic>
        <p:nvPicPr>
          <p:cNvPr id="1027" name="Picture 3" descr="C:\Users\user\Desktop\Tolani Conf 8-9 Mar 2019\Tolani Paper F\Sajid 19 Feb 2019.jpg"/>
          <p:cNvPicPr>
            <a:picLocks noChangeAspect="1" noChangeArrowheads="1"/>
          </p:cNvPicPr>
          <p:nvPr/>
        </p:nvPicPr>
        <p:blipFill>
          <a:blip r:embed="rId5" cstate="print"/>
          <a:srcRect/>
          <a:stretch>
            <a:fillRect/>
          </a:stretch>
        </p:blipFill>
        <p:spPr bwMode="auto">
          <a:xfrm>
            <a:off x="0" y="0"/>
            <a:ext cx="2645173" cy="3002507"/>
          </a:xfrm>
          <a:prstGeom prst="rect">
            <a:avLst/>
          </a:prstGeom>
          <a:noFill/>
        </p:spPr>
      </p:pic>
    </p:spTree>
  </p:cSld>
  <p:clrMapOvr>
    <a:masterClrMapping/>
  </p:clrMapOvr>
  <p:transition spd="slow">
    <p:fad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par>
                                <p:cTn id="10" presetID="63" presetClass="path" presetSubtype="0" accel="50000" decel="50000" fill="hold" nodeType="withEffect">
                                  <p:stCondLst>
                                    <p:cond delay="0"/>
                                  </p:stCondLst>
                                  <p:childTnLst>
                                    <p:animMotion origin="layout" path="M 0.37274 -0.57333 L -5.55556E-7 -3.33333E-6 " pathEditMode="relative" rAng="0" ptsTypes="AA">
                                      <p:cBhvr>
                                        <p:cTn id="11" dur="2000" fill="hold"/>
                                        <p:tgtEl>
                                          <p:spTgt spid="2"/>
                                        </p:tgtEl>
                                        <p:attrNameLst>
                                          <p:attrName>ppt_x</p:attrName>
                                          <p:attrName>ppt_y</p:attrName>
                                        </p:attrNameLst>
                                      </p:cBhvr>
                                      <p:rCtr x="-18600" y="28700"/>
                                    </p:animMotion>
                                  </p:childTnLst>
                                </p:cTn>
                              </p:par>
                              <p:par>
                                <p:cTn id="12" presetID="8" presetClass="emph" presetSubtype="0" fill="hold" nodeType="withEffect">
                                  <p:stCondLst>
                                    <p:cond delay="0"/>
                                  </p:stCondLst>
                                  <p:childTnLst>
                                    <p:animRot by="21600000">
                                      <p:cBhvr>
                                        <p:cTn id="13" dur="2000" fill="hold"/>
                                        <p:tgtEl>
                                          <p:spTgt spid="2"/>
                                        </p:tgtEl>
                                        <p:attrNameLst>
                                          <p:attrName>r</p:attrName>
                                        </p:attrNameLst>
                                      </p:cBhvr>
                                    </p:animRot>
                                  </p:childTnLst>
                                </p:cTn>
                              </p:par>
                              <p:par>
                                <p:cTn id="14" presetID="10" presetClass="entr" presetSubtype="0" fill="hold" grpId="0" nodeType="withEffect">
                                  <p:stCondLst>
                                    <p:cond delay="1500"/>
                                  </p:stCondLst>
                                  <p:childTnLst>
                                    <p:set>
                                      <p:cBhvr>
                                        <p:cTn id="15" dur="1" fill="hold">
                                          <p:stCondLst>
                                            <p:cond delay="0"/>
                                          </p:stCondLst>
                                        </p:cTn>
                                        <p:tgtEl>
                                          <p:spTgt spid="2070"/>
                                        </p:tgtEl>
                                        <p:attrNameLst>
                                          <p:attrName>style.visibility</p:attrName>
                                        </p:attrNameLst>
                                      </p:cBhvr>
                                      <p:to>
                                        <p:strVal val="visible"/>
                                      </p:to>
                                    </p:set>
                                    <p:animEffect transition="in" filter="fade">
                                      <p:cBhvr>
                                        <p:cTn id="16" dur="500"/>
                                        <p:tgtEl>
                                          <p:spTgt spid="20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20</a:t>
            </a:fld>
            <a:r>
              <a:rPr lang="en-US" dirty="0"/>
              <a:t>/25</a:t>
            </a:r>
          </a:p>
        </p:txBody>
      </p:sp>
      <p:sp>
        <p:nvSpPr>
          <p:cNvPr id="53257" name="Rectangle 1033"/>
          <p:cNvSpPr>
            <a:spLocks noGrp="1" noChangeArrowheads="1"/>
          </p:cNvSpPr>
          <p:nvPr>
            <p:ph type="title"/>
          </p:nvPr>
        </p:nvSpPr>
        <p:spPr>
          <a:xfrm>
            <a:off x="0" y="1"/>
            <a:ext cx="8570794"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885664"/>
            <a:ext cx="7519917" cy="1938992"/>
          </a:xfrm>
          <a:prstGeom prst="rect">
            <a:avLst/>
          </a:prstGeom>
          <a:noFill/>
          <a:ln w="9525">
            <a:noFill/>
            <a:miter lim="800000"/>
            <a:headEnd/>
            <a:tailEnd/>
          </a:ln>
        </p:spPr>
        <p:txBody>
          <a:bodyPr wrap="square">
            <a:spAutoFit/>
          </a:bodyPr>
          <a:lstStyle/>
          <a:p>
            <a:r>
              <a:rPr lang="en-US" b="1" dirty="0"/>
              <a:t>6. Kawasaki Kisen’s Futuristic Car Carrier</a:t>
            </a:r>
            <a:endParaRPr lang="en-US" dirty="0"/>
          </a:p>
          <a:p>
            <a:r>
              <a:rPr lang="en-US" dirty="0"/>
              <a:t>	The futuristic, next generation Kawasaki’s Kisen’s car carrier is one great ship, not just for its design but also for its </a:t>
            </a:r>
            <a:r>
              <a:rPr lang="en-US" b="1" dirty="0">
                <a:solidFill>
                  <a:srgbClr val="FF6600"/>
                </a:solidFill>
              </a:rPr>
              <a:t>“green quotient”. </a:t>
            </a:r>
            <a:r>
              <a:rPr lang="en-US" dirty="0"/>
              <a:t>The ship intends to cut carbon emission by 40% and will be capable of carrying 2000 cars. </a:t>
            </a:r>
          </a:p>
        </p:txBody>
      </p:sp>
      <p:pic>
        <p:nvPicPr>
          <p:cNvPr id="2" name="Picture 2" descr="Image result for kawasaki kisen futuristic car carrier"/>
          <p:cNvPicPr>
            <a:picLocks noChangeAspect="1" noChangeArrowheads="1"/>
          </p:cNvPicPr>
          <p:nvPr/>
        </p:nvPicPr>
        <p:blipFill>
          <a:blip r:embed="rId4"/>
          <a:srcRect/>
          <a:stretch>
            <a:fillRect/>
          </a:stretch>
        </p:blipFill>
        <p:spPr bwMode="auto">
          <a:xfrm>
            <a:off x="4061103" y="4698124"/>
            <a:ext cx="5084486" cy="235492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21</a:t>
            </a:fld>
            <a:r>
              <a:rPr lang="en-US" dirty="0"/>
              <a:t>/25</a:t>
            </a:r>
          </a:p>
        </p:txBody>
      </p:sp>
      <p:sp>
        <p:nvSpPr>
          <p:cNvPr id="53257" name="Rectangle 1033"/>
          <p:cNvSpPr>
            <a:spLocks noGrp="1" noChangeArrowheads="1"/>
          </p:cNvSpPr>
          <p:nvPr>
            <p:ph type="title"/>
          </p:nvPr>
        </p:nvSpPr>
        <p:spPr>
          <a:xfrm>
            <a:off x="0" y="1"/>
            <a:ext cx="8652681"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885664"/>
            <a:ext cx="7519917" cy="1938992"/>
          </a:xfrm>
          <a:prstGeom prst="rect">
            <a:avLst/>
          </a:prstGeom>
          <a:noFill/>
          <a:ln w="9525">
            <a:noFill/>
            <a:miter lim="800000"/>
            <a:headEnd/>
            <a:tailEnd/>
          </a:ln>
        </p:spPr>
        <p:txBody>
          <a:bodyPr wrap="square">
            <a:spAutoFit/>
          </a:bodyPr>
          <a:lstStyle/>
          <a:p>
            <a:r>
              <a:rPr lang="en-US" b="1" dirty="0"/>
              <a:t>7. </a:t>
            </a:r>
            <a:r>
              <a:rPr lang="en-US" b="1" dirty="0" err="1"/>
              <a:t>DNV’s</a:t>
            </a:r>
            <a:r>
              <a:rPr lang="en-US" b="1" dirty="0"/>
              <a:t> </a:t>
            </a:r>
            <a:r>
              <a:rPr lang="en-US" b="1" dirty="0" err="1"/>
              <a:t>Ecore</a:t>
            </a:r>
            <a:endParaRPr lang="en-US" dirty="0"/>
          </a:p>
          <a:p>
            <a:r>
              <a:rPr lang="en-US" dirty="0"/>
              <a:t>	A concept launched together by </a:t>
            </a:r>
            <a:r>
              <a:rPr lang="en-US" dirty="0" err="1"/>
              <a:t>FKAB</a:t>
            </a:r>
            <a:r>
              <a:rPr lang="en-US" dirty="0"/>
              <a:t>, </a:t>
            </a:r>
            <a:r>
              <a:rPr lang="en-US" dirty="0" err="1"/>
              <a:t>TGE</a:t>
            </a:r>
            <a:r>
              <a:rPr lang="en-US" dirty="0"/>
              <a:t> Marine, </a:t>
            </a:r>
            <a:r>
              <a:rPr lang="en-US" dirty="0" err="1"/>
              <a:t>Cargotec</a:t>
            </a:r>
            <a:r>
              <a:rPr lang="en-US" dirty="0"/>
              <a:t>, and MAN Diesel &amp; Turbo (</a:t>
            </a:r>
            <a:r>
              <a:rPr lang="en-US" dirty="0" err="1"/>
              <a:t>DNV</a:t>
            </a:r>
            <a:r>
              <a:rPr lang="en-US" dirty="0"/>
              <a:t>), </a:t>
            </a:r>
            <a:r>
              <a:rPr lang="en-US" dirty="0" err="1"/>
              <a:t>ECore</a:t>
            </a:r>
            <a:r>
              <a:rPr lang="en-US" dirty="0"/>
              <a:t> is a Very Large Ore Carrier (</a:t>
            </a:r>
            <a:r>
              <a:rPr lang="en-US" dirty="0" err="1"/>
              <a:t>VLOC</a:t>
            </a:r>
            <a:r>
              <a:rPr lang="en-US" dirty="0"/>
              <a:t>) which would not only lower the fuel costs and emissions but also </a:t>
            </a:r>
            <a:r>
              <a:rPr lang="en-US" b="1" dirty="0">
                <a:solidFill>
                  <a:srgbClr val="FF6600"/>
                </a:solidFill>
              </a:rPr>
              <a:t>improve the loading </a:t>
            </a:r>
            <a:r>
              <a:rPr lang="en-US" dirty="0"/>
              <a:t>efficiency.</a:t>
            </a:r>
          </a:p>
        </p:txBody>
      </p:sp>
      <p:pic>
        <p:nvPicPr>
          <p:cNvPr id="8194" name="Picture 2" descr="Image result for DNVâs Ecore"/>
          <p:cNvPicPr>
            <a:picLocks noChangeAspect="1" noChangeArrowheads="1"/>
          </p:cNvPicPr>
          <p:nvPr/>
        </p:nvPicPr>
        <p:blipFill>
          <a:blip r:embed="rId4"/>
          <a:srcRect/>
          <a:stretch>
            <a:fillRect/>
          </a:stretch>
        </p:blipFill>
        <p:spPr bwMode="auto">
          <a:xfrm>
            <a:off x="3874226" y="4004441"/>
            <a:ext cx="5271361" cy="3048604"/>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22</a:t>
            </a:fld>
            <a:r>
              <a:rPr lang="en-US" dirty="0"/>
              <a:t>/25</a:t>
            </a:r>
          </a:p>
        </p:txBody>
      </p:sp>
      <p:sp>
        <p:nvSpPr>
          <p:cNvPr id="53257" name="Rectangle 1033"/>
          <p:cNvSpPr>
            <a:spLocks noGrp="1" noChangeArrowheads="1"/>
          </p:cNvSpPr>
          <p:nvPr>
            <p:ph type="title"/>
          </p:nvPr>
        </p:nvSpPr>
        <p:spPr>
          <a:xfrm>
            <a:off x="0" y="1"/>
            <a:ext cx="8639033"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885664"/>
            <a:ext cx="7519917" cy="2677656"/>
          </a:xfrm>
          <a:prstGeom prst="rect">
            <a:avLst/>
          </a:prstGeom>
          <a:noFill/>
          <a:ln w="9525">
            <a:noFill/>
            <a:miter lim="800000"/>
            <a:headEnd/>
            <a:tailEnd/>
          </a:ln>
        </p:spPr>
        <p:txBody>
          <a:bodyPr wrap="square">
            <a:spAutoFit/>
          </a:bodyPr>
          <a:lstStyle/>
          <a:p>
            <a:r>
              <a:rPr lang="en-US" b="1" dirty="0"/>
              <a:t>8. </a:t>
            </a:r>
            <a:r>
              <a:rPr lang="en-US" b="1" dirty="0" err="1"/>
              <a:t>WalleniusWilhelmsen</a:t>
            </a:r>
            <a:r>
              <a:rPr lang="en-US" b="1" dirty="0"/>
              <a:t> Logistics’ E/S Orcelle</a:t>
            </a:r>
            <a:endParaRPr lang="en-US" dirty="0"/>
          </a:p>
          <a:p>
            <a:r>
              <a:rPr lang="en-US" dirty="0"/>
              <a:t>	Wallenius Wilhelmsen Logistics’ E/S Orcelle is a concept of </a:t>
            </a:r>
            <a:r>
              <a:rPr lang="en-US" b="1" dirty="0">
                <a:solidFill>
                  <a:srgbClr val="FF6600"/>
                </a:solidFill>
              </a:rPr>
              <a:t>world’s first zero emission vessel</a:t>
            </a:r>
            <a:r>
              <a:rPr lang="en-US" dirty="0"/>
              <a:t>. You heard it right – ZERO emission. The E/S Orcelle, which is still under development with the Wallenius Wilhelmsen group, is slated to launch in the next 20 years, with the advent of renewable energy resources taking over – around 2025.</a:t>
            </a:r>
          </a:p>
        </p:txBody>
      </p:sp>
      <p:pic>
        <p:nvPicPr>
          <p:cNvPr id="7170" name="Picture 2" descr="Image result for WalleniusWilhelmsen Logisticsâ E/S Orcelle"/>
          <p:cNvPicPr>
            <a:picLocks noChangeAspect="1" noChangeArrowheads="1"/>
          </p:cNvPicPr>
          <p:nvPr/>
        </p:nvPicPr>
        <p:blipFill>
          <a:blip r:embed="rId4"/>
          <a:srcRect/>
          <a:stretch>
            <a:fillRect/>
          </a:stretch>
        </p:blipFill>
        <p:spPr bwMode="auto">
          <a:xfrm>
            <a:off x="3787163" y="4950372"/>
            <a:ext cx="5358425" cy="2102673"/>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23</a:t>
            </a:fld>
            <a:r>
              <a:rPr lang="en-US" dirty="0"/>
              <a:t>/25</a:t>
            </a:r>
          </a:p>
        </p:txBody>
      </p:sp>
      <p:sp>
        <p:nvSpPr>
          <p:cNvPr id="53257" name="Rectangle 1033"/>
          <p:cNvSpPr>
            <a:spLocks noGrp="1" noChangeArrowheads="1"/>
          </p:cNvSpPr>
          <p:nvPr>
            <p:ph type="title"/>
          </p:nvPr>
        </p:nvSpPr>
        <p:spPr>
          <a:xfrm>
            <a:off x="0" y="1"/>
            <a:ext cx="8693624"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885664"/>
            <a:ext cx="7519917" cy="1938992"/>
          </a:xfrm>
          <a:prstGeom prst="rect">
            <a:avLst/>
          </a:prstGeom>
          <a:noFill/>
          <a:ln w="9525">
            <a:noFill/>
            <a:miter lim="800000"/>
            <a:headEnd/>
            <a:tailEnd/>
          </a:ln>
        </p:spPr>
        <p:txBody>
          <a:bodyPr wrap="square">
            <a:spAutoFit/>
          </a:bodyPr>
          <a:lstStyle/>
          <a:p>
            <a:r>
              <a:rPr lang="en-US" b="1" dirty="0"/>
              <a:t>9. </a:t>
            </a:r>
            <a:r>
              <a:rPr lang="en-US" b="1" dirty="0" err="1"/>
              <a:t>DNV’s</a:t>
            </a:r>
            <a:r>
              <a:rPr lang="en-US" b="1" dirty="0"/>
              <a:t> </a:t>
            </a:r>
            <a:r>
              <a:rPr lang="en-US" b="1" dirty="0" err="1"/>
              <a:t>Triality</a:t>
            </a:r>
            <a:endParaRPr lang="en-US" dirty="0"/>
          </a:p>
          <a:p>
            <a:r>
              <a:rPr lang="en-US" dirty="0"/>
              <a:t>	</a:t>
            </a:r>
            <a:r>
              <a:rPr lang="en-US" dirty="0" err="1"/>
              <a:t>DNV’s</a:t>
            </a:r>
            <a:r>
              <a:rPr lang="en-US" dirty="0"/>
              <a:t> </a:t>
            </a:r>
            <a:r>
              <a:rPr lang="en-US" dirty="0" err="1"/>
              <a:t>Triality</a:t>
            </a:r>
            <a:r>
              <a:rPr lang="en-US" dirty="0"/>
              <a:t> is an eco-friendly Very Large Crude Carrier (</a:t>
            </a:r>
            <a:r>
              <a:rPr lang="en-US" dirty="0" err="1"/>
              <a:t>VLCC</a:t>
            </a:r>
            <a:r>
              <a:rPr lang="en-US" dirty="0"/>
              <a:t>) concept which aims at emitting 34% less carbon dioxide. </a:t>
            </a:r>
            <a:r>
              <a:rPr lang="en-US" dirty="0" err="1"/>
              <a:t>Triality</a:t>
            </a:r>
            <a:r>
              <a:rPr lang="en-US" dirty="0"/>
              <a:t> concept will make use of the </a:t>
            </a:r>
            <a:r>
              <a:rPr lang="en-US" b="1" dirty="0">
                <a:solidFill>
                  <a:srgbClr val="FF6600"/>
                </a:solidFill>
              </a:rPr>
              <a:t>dual fuel </a:t>
            </a:r>
            <a:r>
              <a:rPr lang="en-US" dirty="0"/>
              <a:t>slow speed engines and will not require any </a:t>
            </a:r>
            <a:r>
              <a:rPr lang="en-US" b="1" dirty="0">
                <a:solidFill>
                  <a:srgbClr val="FF6600"/>
                </a:solidFill>
              </a:rPr>
              <a:t>ballast</a:t>
            </a:r>
            <a:r>
              <a:rPr lang="en-US" dirty="0"/>
              <a:t> water.</a:t>
            </a:r>
          </a:p>
        </p:txBody>
      </p:sp>
      <p:pic>
        <p:nvPicPr>
          <p:cNvPr id="6146" name="Picture 2" descr="Related image"/>
          <p:cNvPicPr>
            <a:picLocks noChangeAspect="1" noChangeArrowheads="1"/>
          </p:cNvPicPr>
          <p:nvPr/>
        </p:nvPicPr>
        <p:blipFill>
          <a:blip r:embed="rId4"/>
          <a:srcRect/>
          <a:stretch>
            <a:fillRect/>
          </a:stretch>
        </p:blipFill>
        <p:spPr bwMode="auto">
          <a:xfrm>
            <a:off x="5030788" y="4195545"/>
            <a:ext cx="4114800" cy="2857500"/>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24</a:t>
            </a:fld>
            <a:r>
              <a:rPr lang="en-US" dirty="0"/>
              <a:t>/25</a:t>
            </a:r>
          </a:p>
        </p:txBody>
      </p:sp>
      <p:sp>
        <p:nvSpPr>
          <p:cNvPr id="53257" name="Rectangle 1033"/>
          <p:cNvSpPr>
            <a:spLocks noGrp="1" noChangeArrowheads="1"/>
          </p:cNvSpPr>
          <p:nvPr>
            <p:ph type="title"/>
          </p:nvPr>
        </p:nvSpPr>
        <p:spPr>
          <a:xfrm>
            <a:off x="0" y="1"/>
            <a:ext cx="8584442"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10 Future ocean-going </a:t>
            </a:r>
            <a:r>
              <a:rPr lang="en-GB" sz="3200" b="1" kern="1200" dirty="0">
                <a:solidFill>
                  <a:srgbClr val="FF3300"/>
                </a:solidFill>
                <a:effectLst>
                  <a:outerShdw blurRad="38100" dist="38100" dir="2700000" algn="tl">
                    <a:srgbClr val="000000"/>
                  </a:outerShdw>
                </a:effectLst>
                <a:latin typeface="Arial Black" pitchFamily="34" charset="0"/>
              </a:rPr>
              <a:t>Ships</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1282890" y="1885664"/>
            <a:ext cx="7519917" cy="3046988"/>
          </a:xfrm>
          <a:prstGeom prst="rect">
            <a:avLst/>
          </a:prstGeom>
          <a:noFill/>
          <a:ln w="9525">
            <a:noFill/>
            <a:miter lim="800000"/>
            <a:headEnd/>
            <a:tailEnd/>
          </a:ln>
        </p:spPr>
        <p:txBody>
          <a:bodyPr wrap="square">
            <a:spAutoFit/>
          </a:bodyPr>
          <a:lstStyle/>
          <a:p>
            <a:r>
              <a:rPr lang="en-US" b="1" dirty="0"/>
              <a:t>10. </a:t>
            </a:r>
            <a:r>
              <a:rPr lang="en-US" b="1" dirty="0" err="1"/>
              <a:t>Sauter</a:t>
            </a:r>
            <a:r>
              <a:rPr lang="en-US" b="1" dirty="0"/>
              <a:t> Carbon Offset Design (</a:t>
            </a:r>
            <a:r>
              <a:rPr lang="en-US" b="1" dirty="0" err="1"/>
              <a:t>SCOD</a:t>
            </a:r>
            <a:r>
              <a:rPr lang="en-US" b="1" dirty="0"/>
              <a:t>)’s Green Tanker </a:t>
            </a:r>
            <a:r>
              <a:rPr lang="en-US" dirty="0"/>
              <a:t>– </a:t>
            </a:r>
            <a:r>
              <a:rPr lang="en-US" b="1" dirty="0">
                <a:solidFill>
                  <a:srgbClr val="FF6600"/>
                </a:solidFill>
              </a:rPr>
              <a:t>75% Reduction of Harmful Emissions</a:t>
            </a:r>
          </a:p>
          <a:p>
            <a:r>
              <a:rPr lang="en-US" dirty="0"/>
              <a:t>	</a:t>
            </a:r>
            <a:r>
              <a:rPr lang="en-US" dirty="0" err="1"/>
              <a:t>Sauter</a:t>
            </a:r>
            <a:r>
              <a:rPr lang="en-US" dirty="0"/>
              <a:t> Carbon Offset Design (</a:t>
            </a:r>
            <a:r>
              <a:rPr lang="en-US" dirty="0" err="1"/>
              <a:t>SCOD</a:t>
            </a:r>
            <a:r>
              <a:rPr lang="en-US" dirty="0"/>
              <a:t>) unique tanker vessel concept aims very high reduction percentage of the noxious greenhouse gases – up to 75%. The cargo vessel will utilize Liquefied Natural Gas (LNG), sails and solar energy as fuelling sources. The ship is expected to offer long term benefit in terms of cost and utility efficiency.</a:t>
            </a:r>
          </a:p>
        </p:txBody>
      </p:sp>
      <p:pic>
        <p:nvPicPr>
          <p:cNvPr id="5122" name="Picture 2" descr="Image result for Sauter Carbon Offset Design (SCOD)âs Green Tanker"/>
          <p:cNvPicPr>
            <a:picLocks noChangeAspect="1" noChangeArrowheads="1"/>
          </p:cNvPicPr>
          <p:nvPr/>
        </p:nvPicPr>
        <p:blipFill>
          <a:blip r:embed="rId4"/>
          <a:srcRect/>
          <a:stretch>
            <a:fillRect/>
          </a:stretch>
        </p:blipFill>
        <p:spPr bwMode="auto">
          <a:xfrm>
            <a:off x="3247697" y="5078305"/>
            <a:ext cx="5897891" cy="1974740"/>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lgn="l">
              <a:defRPr/>
            </a:pPr>
            <a:r>
              <a:rPr lang="en-US" dirty="0"/>
              <a:t>25/25</a:t>
            </a:r>
          </a:p>
        </p:txBody>
      </p:sp>
      <p:sp>
        <p:nvSpPr>
          <p:cNvPr id="1099778" name="Rectangle 2"/>
          <p:cNvSpPr>
            <a:spLocks noGrp="1" noChangeArrowheads="1"/>
          </p:cNvSpPr>
          <p:nvPr>
            <p:ph type="body" idx="1"/>
          </p:nvPr>
        </p:nvSpPr>
        <p:spPr>
          <a:xfrm>
            <a:off x="481737" y="776144"/>
            <a:ext cx="8231029" cy="2499319"/>
          </a:xfrm>
        </p:spPr>
        <p:txBody>
          <a:bodyPr/>
          <a:lstStyle/>
          <a:p>
            <a:pPr marL="0" indent="0" algn="ctr" eaLnBrk="1" hangingPunct="1">
              <a:buFontTx/>
              <a:buNone/>
            </a:pPr>
            <a:r>
              <a:rPr lang="en-US" sz="3600" dirty="0" err="1">
                <a:solidFill>
                  <a:srgbClr val="FF3300"/>
                </a:solidFill>
                <a:effectLst>
                  <a:outerShdw blurRad="38100" dist="38100" dir="2700000" algn="tl">
                    <a:srgbClr val="C0C0C0"/>
                  </a:outerShdw>
                </a:effectLst>
                <a:latin typeface="Porky's" pitchFamily="2" charset="0"/>
              </a:rPr>
              <a:t>Aap</a:t>
            </a:r>
            <a:r>
              <a:rPr lang="en-US" sz="3600" dirty="0">
                <a:solidFill>
                  <a:srgbClr val="FF3300"/>
                </a:solidFill>
                <a:effectLst>
                  <a:outerShdw blurRad="38100" dist="38100" dir="2700000" algn="tl">
                    <a:srgbClr val="C0C0C0"/>
                  </a:outerShdw>
                </a:effectLst>
                <a:latin typeface="Porky's" pitchFamily="2" charset="0"/>
              </a:rPr>
              <a:t> </a:t>
            </a:r>
            <a:r>
              <a:rPr lang="en-US" sz="3600" dirty="0" err="1">
                <a:solidFill>
                  <a:srgbClr val="FF3300"/>
                </a:solidFill>
                <a:effectLst>
                  <a:outerShdw blurRad="38100" dist="38100" dir="2700000" algn="tl">
                    <a:srgbClr val="C0C0C0"/>
                  </a:outerShdw>
                </a:effectLst>
                <a:latin typeface="Porky's" pitchFamily="2" charset="0"/>
              </a:rPr>
              <a:t>sabko</a:t>
            </a:r>
            <a:r>
              <a:rPr lang="en-US" sz="3600" dirty="0">
                <a:solidFill>
                  <a:srgbClr val="FF3300"/>
                </a:solidFill>
                <a:effectLst>
                  <a:outerShdw blurRad="38100" dist="38100" dir="2700000" algn="tl">
                    <a:srgbClr val="C0C0C0"/>
                  </a:outerShdw>
                </a:effectLst>
                <a:latin typeface="Porky's" pitchFamily="2" charset="0"/>
              </a:rPr>
              <a:t> </a:t>
            </a:r>
            <a:r>
              <a:rPr lang="en-US" sz="3600" dirty="0" err="1">
                <a:solidFill>
                  <a:srgbClr val="FF3300"/>
                </a:solidFill>
                <a:effectLst>
                  <a:outerShdw blurRad="38100" dist="38100" dir="2700000" algn="tl">
                    <a:srgbClr val="C0C0C0"/>
                  </a:outerShdw>
                </a:effectLst>
                <a:latin typeface="Porky's" pitchFamily="2" charset="0"/>
              </a:rPr>
              <a:t>bahut</a:t>
            </a:r>
            <a:r>
              <a:rPr lang="en-US" sz="3600" dirty="0">
                <a:solidFill>
                  <a:srgbClr val="FF3300"/>
                </a:solidFill>
                <a:effectLst>
                  <a:outerShdw blurRad="38100" dist="38100" dir="2700000" algn="tl">
                    <a:srgbClr val="C0C0C0"/>
                  </a:outerShdw>
                </a:effectLst>
                <a:latin typeface="Porky's" pitchFamily="2" charset="0"/>
              </a:rPr>
              <a:t> </a:t>
            </a:r>
            <a:r>
              <a:rPr lang="en-US" sz="3600" dirty="0" err="1">
                <a:solidFill>
                  <a:srgbClr val="FF3300"/>
                </a:solidFill>
                <a:effectLst>
                  <a:outerShdw blurRad="38100" dist="38100" dir="2700000" algn="tl">
                    <a:srgbClr val="C0C0C0"/>
                  </a:outerShdw>
                </a:effectLst>
                <a:latin typeface="Porky's" pitchFamily="2" charset="0"/>
              </a:rPr>
              <a:t>bahut</a:t>
            </a:r>
            <a:r>
              <a:rPr lang="en-US" sz="3600" dirty="0">
                <a:solidFill>
                  <a:srgbClr val="FF3300"/>
                </a:solidFill>
                <a:effectLst>
                  <a:outerShdw blurRad="38100" dist="38100" dir="2700000" algn="tl">
                    <a:srgbClr val="C0C0C0"/>
                  </a:outerShdw>
                </a:effectLst>
                <a:latin typeface="Porky's" pitchFamily="2" charset="0"/>
              </a:rPr>
              <a:t> </a:t>
            </a:r>
          </a:p>
          <a:p>
            <a:pPr marL="0" indent="0" algn="ctr" eaLnBrk="1" hangingPunct="1">
              <a:buFontTx/>
              <a:buNone/>
            </a:pPr>
            <a:r>
              <a:rPr lang="en-US" sz="3600" dirty="0" err="1">
                <a:effectLst>
                  <a:outerShdw blurRad="38100" dist="38100" dir="2700000" algn="tl">
                    <a:srgbClr val="C0C0C0"/>
                  </a:outerShdw>
                </a:effectLst>
                <a:latin typeface="Porky's" pitchFamily="2" charset="0"/>
              </a:rPr>
              <a:t>dhanyavaad</a:t>
            </a:r>
            <a:r>
              <a:rPr lang="en-US" sz="3600" dirty="0">
                <a:effectLst>
                  <a:outerShdw blurRad="38100" dist="38100" dir="2700000" algn="tl">
                    <a:srgbClr val="C0C0C0"/>
                  </a:outerShdw>
                </a:effectLst>
                <a:latin typeface="Porky's" pitchFamily="2" charset="0"/>
              </a:rPr>
              <a:t>!</a:t>
            </a:r>
          </a:p>
          <a:p>
            <a:pPr algn="ctr" eaLnBrk="1" hangingPunct="1">
              <a:buFont typeface="Wingdings" pitchFamily="2" charset="2"/>
              <a:buNone/>
              <a:defRPr/>
            </a:pPr>
            <a:r>
              <a:rPr lang="en-US" sz="9700" dirty="0">
                <a:solidFill>
                  <a:srgbClr val="FF9900"/>
                </a:solidFill>
                <a:effectLst>
                  <a:outerShdw blurRad="38100" dist="38100" dir="2700000" algn="tl">
                    <a:srgbClr val="000000">
                      <a:alpha val="43137"/>
                    </a:srgbClr>
                  </a:outerShdw>
                </a:effectLst>
                <a:latin typeface="Pristina" pitchFamily="66" charset="0"/>
              </a:rPr>
              <a:t>Bon Voyage!</a:t>
            </a:r>
          </a:p>
        </p:txBody>
      </p:sp>
      <p:pic>
        <p:nvPicPr>
          <p:cNvPr id="61444" name="Picture 3" descr="47 Panaromic View"/>
          <p:cNvPicPr>
            <a:picLocks noChangeAspect="1" noChangeArrowheads="1"/>
          </p:cNvPicPr>
          <p:nvPr/>
        </p:nvPicPr>
        <p:blipFill>
          <a:blip r:embed="rId3"/>
          <a:srcRect/>
          <a:stretch>
            <a:fillRect/>
          </a:stretch>
        </p:blipFill>
        <p:spPr bwMode="auto">
          <a:xfrm>
            <a:off x="0" y="3962605"/>
            <a:ext cx="9145588" cy="2057693"/>
          </a:xfrm>
          <a:prstGeom prst="rect">
            <a:avLst/>
          </a:prstGeom>
          <a:noFill/>
          <a:ln w="9525">
            <a:noFill/>
            <a:miter lim="800000"/>
            <a:headEnd/>
            <a:tailEnd/>
          </a:ln>
        </p:spPr>
      </p:pic>
    </p:spTree>
  </p:cSld>
  <p:clrMapOvr>
    <a:masterClrMapping/>
  </p:clrMapOvr>
  <p:transition spd="slow">
    <p:fade/>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7"/>
          <p:cNvSpPr>
            <a:spLocks noGrp="1"/>
          </p:cNvSpPr>
          <p:nvPr>
            <p:ph type="sldNum" sz="quarter" idx="12"/>
          </p:nvPr>
        </p:nvSpPr>
        <p:spPr>
          <a:noFill/>
        </p:spPr>
        <p:txBody>
          <a:bodyPr/>
          <a:lstStyle/>
          <a:p>
            <a:pPr algn="l" defTabSz="925513"/>
            <a:fld id="{A78FED54-7161-49EC-84BE-12E10142DC9D}" type="slidenum">
              <a:rPr smtClean="0"/>
              <a:pPr algn="l" defTabSz="925513"/>
              <a:t>3</a:t>
            </a:fld>
            <a:r>
              <a:rPr lang="en-US" dirty="0"/>
              <a:t>/25</a:t>
            </a:r>
          </a:p>
        </p:txBody>
      </p:sp>
      <p:sp>
        <p:nvSpPr>
          <p:cNvPr id="53257" name="Rectangle 1033"/>
          <p:cNvSpPr>
            <a:spLocks noGrp="1" noChangeArrowheads="1"/>
          </p:cNvSpPr>
          <p:nvPr>
            <p:ph type="title"/>
          </p:nvPr>
        </p:nvSpPr>
        <p:spPr>
          <a:xfrm>
            <a:off x="0" y="195263"/>
            <a:ext cx="9145588" cy="1219200"/>
          </a:xfrm>
        </p:spPr>
        <p:txBody>
          <a:bodyPr/>
          <a:lstStyle/>
          <a:p>
            <a:pPr eaLnBrk="1" hangingPunct="1"/>
            <a:r>
              <a:rPr lang="en-GB" sz="3200" b="1" kern="1200" dirty="0">
                <a:solidFill>
                  <a:srgbClr val="FF9900"/>
                </a:solidFill>
                <a:effectLst>
                  <a:outerShdw blurRad="38100" dist="38100" dir="2700000" algn="tl">
                    <a:srgbClr val="000000"/>
                  </a:outerShdw>
                </a:effectLst>
                <a:latin typeface="Arial Black" pitchFamily="34" charset="0"/>
              </a:rPr>
              <a:t>World </a:t>
            </a:r>
            <a:r>
              <a:rPr lang="en-GB" sz="3200" b="1" kern="1200" dirty="0">
                <a:solidFill>
                  <a:srgbClr val="FF3300"/>
                </a:solidFill>
                <a:effectLst>
                  <a:outerShdw blurRad="38100" dist="38100" dir="2700000" algn="tl">
                    <a:srgbClr val="000000"/>
                  </a:outerShdw>
                </a:effectLst>
                <a:latin typeface="Arial Black" pitchFamily="34" charset="0"/>
              </a:rPr>
              <a:t>Fleet</a:t>
            </a:r>
            <a:r>
              <a:rPr lang="en-GB" sz="3200" b="1" kern="1200" dirty="0">
                <a:solidFill>
                  <a:srgbClr val="FF9900"/>
                </a:solidFill>
                <a:effectLst>
                  <a:outerShdw blurRad="38100" dist="38100" dir="2700000" algn="tl">
                    <a:srgbClr val="000000"/>
                  </a:outerShdw>
                </a:effectLst>
                <a:latin typeface="Arial Black" pitchFamily="34" charset="0"/>
              </a:rPr>
              <a:t/>
            </a:r>
            <a:br>
              <a:rPr lang="en-GB" sz="3200" b="1" kern="1200" dirty="0">
                <a:solidFill>
                  <a:srgbClr val="FF9900"/>
                </a:solidFill>
                <a:effectLst>
                  <a:outerShdw blurRad="38100" dist="38100" dir="2700000" algn="tl">
                    <a:srgbClr val="000000"/>
                  </a:outerShdw>
                </a:effectLst>
                <a:latin typeface="Arial Black" pitchFamily="34" charset="0"/>
              </a:rPr>
            </a:br>
            <a:endParaRPr lang="en-US" sz="3200" b="1" kern="1200" dirty="0">
              <a:solidFill>
                <a:srgbClr val="FF99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74116" y="831542"/>
            <a:ext cx="7880350" cy="212725"/>
          </a:xfrm>
          <a:prstGeom prst="rect">
            <a:avLst/>
          </a:prstGeom>
          <a:noFill/>
          <a:ln w="9525">
            <a:noFill/>
            <a:miter lim="800000"/>
            <a:headEnd/>
            <a:tailEnd/>
          </a:ln>
        </p:spPr>
      </p:pic>
      <p:sp>
        <p:nvSpPr>
          <p:cNvPr id="6" name="Rectangle 5"/>
          <p:cNvSpPr/>
          <p:nvPr/>
        </p:nvSpPr>
        <p:spPr>
          <a:xfrm>
            <a:off x="1624083" y="1338619"/>
            <a:ext cx="6810233" cy="2677656"/>
          </a:xfrm>
          <a:prstGeom prst="rect">
            <a:avLst/>
          </a:prstGeom>
        </p:spPr>
        <p:txBody>
          <a:bodyPr wrap="square">
            <a:spAutoFit/>
          </a:bodyPr>
          <a:lstStyle/>
          <a:p>
            <a:pPr>
              <a:buFont typeface="Wingdings" pitchFamily="2" charset="2"/>
              <a:buChar char="q"/>
            </a:pPr>
            <a:r>
              <a:rPr lang="en-US" dirty="0"/>
              <a:t> 50,000 merchant ships trading in International Voyages.</a:t>
            </a:r>
          </a:p>
          <a:p>
            <a:r>
              <a:rPr lang="en-US" dirty="0"/>
              <a:t> </a:t>
            </a:r>
          </a:p>
          <a:p>
            <a:pPr>
              <a:buFont typeface="Wingdings" pitchFamily="2" charset="2"/>
              <a:buChar char="q"/>
            </a:pPr>
            <a:r>
              <a:rPr lang="en-US" dirty="0"/>
              <a:t> Every year 62.7 trillion ton-miles* of cargo are transported around the world.</a:t>
            </a:r>
          </a:p>
          <a:p>
            <a:pPr>
              <a:buFont typeface="Wingdings" pitchFamily="2" charset="2"/>
              <a:buChar char="q"/>
            </a:pPr>
            <a:endParaRPr lang="en-US" dirty="0"/>
          </a:p>
          <a:p>
            <a:r>
              <a:rPr lang="en-US" i="1" dirty="0"/>
              <a:t>*Ton-mile is the unit of freight transportation. One ton of goods carried one mile, as a unit of traffic.</a:t>
            </a:r>
          </a:p>
        </p:txBody>
      </p:sp>
      <p:pic>
        <p:nvPicPr>
          <p:cNvPr id="2050" name="Picture 2" descr="C:\Users\user\Desktop\Tolani Conf 8-9 Mar 2019\Tolani Paper F\different-types-of-vessels-in-world-merchant-fleet-1-638.jpg"/>
          <p:cNvPicPr>
            <a:picLocks noChangeAspect="1" noChangeArrowheads="1"/>
          </p:cNvPicPr>
          <p:nvPr/>
        </p:nvPicPr>
        <p:blipFill>
          <a:blip r:embed="rId4"/>
          <a:srcRect/>
          <a:stretch>
            <a:fillRect/>
          </a:stretch>
        </p:blipFill>
        <p:spPr bwMode="auto">
          <a:xfrm>
            <a:off x="4763068" y="4005684"/>
            <a:ext cx="4382519" cy="3056773"/>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7"/>
          <p:cNvSpPr>
            <a:spLocks noGrp="1"/>
          </p:cNvSpPr>
          <p:nvPr>
            <p:ph type="sldNum" sz="quarter" idx="12"/>
          </p:nvPr>
        </p:nvSpPr>
        <p:spPr>
          <a:noFill/>
        </p:spPr>
        <p:txBody>
          <a:bodyPr/>
          <a:lstStyle/>
          <a:p>
            <a:pPr algn="l" defTabSz="925513"/>
            <a:fld id="{A78FED54-7161-49EC-84BE-12E10142DC9D}" type="slidenum">
              <a:rPr smtClean="0"/>
              <a:pPr algn="l" defTabSz="925513"/>
              <a:t>4</a:t>
            </a:fld>
            <a:r>
              <a:rPr lang="en-US" dirty="0"/>
              <a:t>/25</a:t>
            </a:r>
          </a:p>
        </p:txBody>
      </p:sp>
      <p:sp>
        <p:nvSpPr>
          <p:cNvPr id="53257" name="Rectangle 1033"/>
          <p:cNvSpPr>
            <a:spLocks noGrp="1" noChangeArrowheads="1"/>
          </p:cNvSpPr>
          <p:nvPr>
            <p:ph type="title"/>
          </p:nvPr>
        </p:nvSpPr>
        <p:spPr>
          <a:xfrm>
            <a:off x="0" y="195263"/>
            <a:ext cx="9145588" cy="1219200"/>
          </a:xfrm>
        </p:spPr>
        <p:txBody>
          <a:bodyPr/>
          <a:lstStyle/>
          <a:p>
            <a:pPr eaLnBrk="1" hangingPunct="1"/>
            <a:r>
              <a:rPr lang="en-GB" sz="3200" b="1" kern="1200" dirty="0">
                <a:solidFill>
                  <a:srgbClr val="FF9900"/>
                </a:solidFill>
                <a:effectLst>
                  <a:outerShdw blurRad="38100" dist="38100" dir="2700000" algn="tl">
                    <a:srgbClr val="000000"/>
                  </a:outerShdw>
                </a:effectLst>
                <a:latin typeface="Arial Black" pitchFamily="34" charset="0"/>
              </a:rPr>
              <a:t/>
            </a:r>
            <a:br>
              <a:rPr lang="en-GB" sz="3200" b="1" kern="1200" dirty="0">
                <a:solidFill>
                  <a:srgbClr val="FF9900"/>
                </a:solidFill>
                <a:effectLst>
                  <a:outerShdw blurRad="38100" dist="38100" dir="2700000" algn="tl">
                    <a:srgbClr val="000000"/>
                  </a:outerShdw>
                </a:effectLst>
                <a:latin typeface="Arial Black" pitchFamily="34" charset="0"/>
              </a:rPr>
            </a:br>
            <a:endParaRPr lang="en-US" sz="3200" b="1" kern="1200" dirty="0">
              <a:solidFill>
                <a:srgbClr val="FF99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74116" y="831542"/>
            <a:ext cx="7880350" cy="212725"/>
          </a:xfrm>
          <a:prstGeom prst="rect">
            <a:avLst/>
          </a:prstGeom>
          <a:noFill/>
          <a:ln w="9525">
            <a:noFill/>
            <a:miter lim="800000"/>
            <a:headEnd/>
            <a:tailEnd/>
          </a:ln>
        </p:spPr>
      </p:pic>
      <p:sp>
        <p:nvSpPr>
          <p:cNvPr id="6" name="Rectangle 5"/>
          <p:cNvSpPr/>
          <p:nvPr/>
        </p:nvSpPr>
        <p:spPr>
          <a:xfrm>
            <a:off x="1323833" y="369628"/>
            <a:ext cx="7555762" cy="6001643"/>
          </a:xfrm>
          <a:prstGeom prst="rect">
            <a:avLst/>
          </a:prstGeom>
        </p:spPr>
        <p:txBody>
          <a:bodyPr wrap="square">
            <a:spAutoFit/>
          </a:bodyPr>
          <a:lstStyle/>
          <a:p>
            <a:pPr algn="r"/>
            <a:r>
              <a:rPr lang="en-US" sz="3200" b="1" dirty="0">
                <a:solidFill>
                  <a:srgbClr val="FF9900"/>
                </a:solidFill>
                <a:effectLst>
                  <a:outerShdw blurRad="38100" dist="38100" dir="2700000" algn="tl">
                    <a:srgbClr val="000000"/>
                  </a:outerShdw>
                </a:effectLst>
                <a:latin typeface="Arial Black" pitchFamily="34" charset="0"/>
                <a:ea typeface="+mj-ea"/>
                <a:cs typeface="+mj-cs"/>
              </a:rPr>
              <a:t>IMO </a:t>
            </a:r>
            <a:r>
              <a:rPr lang="en-US" sz="3200" b="1" dirty="0" err="1">
                <a:solidFill>
                  <a:srgbClr val="FF9900"/>
                </a:solidFill>
                <a:effectLst>
                  <a:outerShdw blurRad="38100" dist="38100" dir="2700000" algn="tl">
                    <a:srgbClr val="000000"/>
                  </a:outerShdw>
                </a:effectLst>
                <a:latin typeface="Arial Black" pitchFamily="34" charset="0"/>
                <a:ea typeface="+mj-ea"/>
                <a:cs typeface="+mj-cs"/>
              </a:rPr>
              <a:t>SecGen</a:t>
            </a:r>
            <a:r>
              <a:rPr lang="en-US" sz="3200" b="1" dirty="0">
                <a:solidFill>
                  <a:srgbClr val="FF9900"/>
                </a:solidFill>
                <a:effectLst>
                  <a:outerShdw blurRad="38100" dist="38100" dir="2700000" algn="tl">
                    <a:srgbClr val="000000"/>
                  </a:outerShdw>
                </a:effectLst>
                <a:latin typeface="Arial Black" pitchFamily="34" charset="0"/>
                <a:ea typeface="+mj-ea"/>
                <a:cs typeface="+mj-cs"/>
              </a:rPr>
              <a:t> </a:t>
            </a:r>
            <a:r>
              <a:rPr lang="en-US" sz="3200" b="1" dirty="0">
                <a:solidFill>
                  <a:srgbClr val="FF3300"/>
                </a:solidFill>
                <a:effectLst>
                  <a:outerShdw blurRad="38100" dist="38100" dir="2700000" algn="tl">
                    <a:srgbClr val="000000"/>
                  </a:outerShdw>
                </a:effectLst>
                <a:latin typeface="Arial Black" pitchFamily="34" charset="0"/>
                <a:ea typeface="+mj-ea"/>
                <a:cs typeface="+mj-cs"/>
              </a:rPr>
              <a:t>Dr. </a:t>
            </a:r>
            <a:r>
              <a:rPr lang="en-US" sz="3200" b="1" dirty="0" err="1">
                <a:solidFill>
                  <a:srgbClr val="FF3300"/>
                </a:solidFill>
                <a:effectLst>
                  <a:outerShdw blurRad="38100" dist="38100" dir="2700000" algn="tl">
                    <a:srgbClr val="000000"/>
                  </a:outerShdw>
                </a:effectLst>
                <a:latin typeface="Arial Black" pitchFamily="34" charset="0"/>
                <a:ea typeface="+mj-ea"/>
                <a:cs typeface="+mj-cs"/>
              </a:rPr>
              <a:t>Kitack</a:t>
            </a:r>
            <a:r>
              <a:rPr lang="en-US" sz="3200" b="1" dirty="0">
                <a:solidFill>
                  <a:srgbClr val="FF3300"/>
                </a:solidFill>
                <a:effectLst>
                  <a:outerShdw blurRad="38100" dist="38100" dir="2700000" algn="tl">
                    <a:srgbClr val="000000"/>
                  </a:outerShdw>
                </a:effectLst>
                <a:latin typeface="Arial Black" pitchFamily="34" charset="0"/>
                <a:ea typeface="+mj-ea"/>
                <a:cs typeface="+mj-cs"/>
              </a:rPr>
              <a:t> Lim </a:t>
            </a:r>
          </a:p>
          <a:p>
            <a:pPr algn="r"/>
            <a:endParaRPr lang="en-US" sz="2000" dirty="0"/>
          </a:p>
          <a:p>
            <a:pPr algn="r"/>
            <a:r>
              <a:rPr lang="en-US" sz="1600" dirty="0"/>
              <a:t>said during launching of the report ‘Transport 2040: Automation, </a:t>
            </a:r>
          </a:p>
          <a:p>
            <a:pPr algn="r"/>
            <a:r>
              <a:rPr lang="en-US" sz="1600" dirty="0"/>
              <a:t>Technology and Employment - the Future of Work’</a:t>
            </a:r>
          </a:p>
          <a:p>
            <a:r>
              <a:rPr lang="en-US" sz="2000" dirty="0"/>
              <a:t> </a:t>
            </a:r>
          </a:p>
          <a:p>
            <a:endParaRPr lang="en-US" sz="2000" dirty="0"/>
          </a:p>
          <a:p>
            <a:endParaRPr lang="en-US" sz="2000" dirty="0"/>
          </a:p>
          <a:p>
            <a:endParaRPr lang="en-US" sz="2000" dirty="0"/>
          </a:p>
          <a:p>
            <a:pPr>
              <a:buFont typeface="Wingdings" pitchFamily="2" charset="2"/>
              <a:buChar char="q"/>
            </a:pPr>
            <a:r>
              <a:rPr lang="en-US" sz="2000" dirty="0"/>
              <a:t> How will the seafarer of the future manage the challenges related to an increasing level of technology and </a:t>
            </a:r>
            <a:r>
              <a:rPr lang="en-US" sz="2000" b="1" dirty="0">
                <a:solidFill>
                  <a:srgbClr val="FF6600"/>
                </a:solidFill>
              </a:rPr>
              <a:t>automation</a:t>
            </a:r>
            <a:r>
              <a:rPr lang="en-US" sz="2000" dirty="0"/>
              <a:t> in maritime transport? </a:t>
            </a:r>
          </a:p>
          <a:p>
            <a:pPr>
              <a:buFont typeface="Wingdings" pitchFamily="2" charset="2"/>
              <a:buChar char="q"/>
            </a:pPr>
            <a:endParaRPr lang="en-US" sz="2000" dirty="0"/>
          </a:p>
          <a:p>
            <a:pPr>
              <a:buFont typeface="Wingdings" pitchFamily="2" charset="2"/>
              <a:buChar char="q"/>
            </a:pPr>
            <a:r>
              <a:rPr lang="en-US" sz="2000" dirty="0"/>
              <a:t> How will the new technologies </a:t>
            </a:r>
            <a:r>
              <a:rPr lang="en-US" sz="2000" b="1" dirty="0">
                <a:solidFill>
                  <a:srgbClr val="FF6600"/>
                </a:solidFill>
              </a:rPr>
              <a:t>impact</a:t>
            </a:r>
            <a:r>
              <a:rPr lang="en-US" sz="2000" b="1" dirty="0">
                <a:solidFill>
                  <a:srgbClr val="FF9900"/>
                </a:solidFill>
              </a:rPr>
              <a:t> </a:t>
            </a:r>
            <a:r>
              <a:rPr lang="en-US" sz="2000" dirty="0"/>
              <a:t>on the nature of jobs in the industry?</a:t>
            </a:r>
          </a:p>
          <a:p>
            <a:r>
              <a:rPr lang="en-US" sz="2000" dirty="0"/>
              <a:t> </a:t>
            </a:r>
          </a:p>
          <a:p>
            <a:pPr>
              <a:buFont typeface="Wingdings" pitchFamily="2" charset="2"/>
              <a:buChar char="q"/>
            </a:pPr>
            <a:r>
              <a:rPr lang="en-US" sz="2000" dirty="0"/>
              <a:t> What </a:t>
            </a:r>
            <a:r>
              <a:rPr lang="en-US" sz="2000" b="1" dirty="0">
                <a:solidFill>
                  <a:srgbClr val="FF6600"/>
                </a:solidFill>
              </a:rPr>
              <a:t>standards</a:t>
            </a:r>
            <a:r>
              <a:rPr lang="en-US" sz="2000" dirty="0"/>
              <a:t> will seafarers be required to meet with respect to education, training and certification to qualify them for the jobs of the future?”</a:t>
            </a:r>
          </a:p>
          <a:p>
            <a:pPr>
              <a:buFont typeface="Wingdings" pitchFamily="2" charset="2"/>
              <a:buChar char="q"/>
            </a:pPr>
            <a:endParaRPr lang="en-US" sz="2000" dirty="0"/>
          </a:p>
          <a:p>
            <a:pPr>
              <a:buFont typeface="Wingdings" pitchFamily="2" charset="2"/>
              <a:buChar char="q"/>
            </a:pPr>
            <a:r>
              <a:rPr lang="en-US" sz="2000" dirty="0"/>
              <a:t> An important strategic direction for IMO is the </a:t>
            </a:r>
            <a:r>
              <a:rPr lang="en-US" sz="2000" b="1" dirty="0">
                <a:solidFill>
                  <a:srgbClr val="FF6600"/>
                </a:solidFill>
              </a:rPr>
              <a:t>integration</a:t>
            </a:r>
            <a:r>
              <a:rPr lang="en-US" sz="2000" dirty="0"/>
              <a:t> of new and advancing technologies into the regulatory framework </a:t>
            </a:r>
          </a:p>
          <a:p>
            <a:pPr>
              <a:buFont typeface="Wingdings" pitchFamily="2" charset="2"/>
              <a:buChar char="q"/>
            </a:pPr>
            <a:endParaRPr lang="en-US" sz="2000" dirty="0"/>
          </a:p>
        </p:txBody>
      </p:sp>
      <p:pic>
        <p:nvPicPr>
          <p:cNvPr id="3074" name="Picture 2"/>
          <p:cNvPicPr>
            <a:picLocks noChangeAspect="1" noChangeArrowheads="1"/>
          </p:cNvPicPr>
          <p:nvPr/>
        </p:nvPicPr>
        <p:blipFill>
          <a:blip r:embed="rId4" cstate="print"/>
          <a:srcRect/>
          <a:stretch>
            <a:fillRect/>
          </a:stretch>
        </p:blipFill>
        <p:spPr bwMode="auto">
          <a:xfrm>
            <a:off x="0" y="124843"/>
            <a:ext cx="2101755" cy="2802340"/>
          </a:xfrm>
          <a:prstGeom prst="rect">
            <a:avLst/>
          </a:prstGeom>
          <a:noFill/>
          <a:ln w="9525">
            <a:noFill/>
            <a:miter lim="800000"/>
            <a:headEnd/>
            <a:tailEnd/>
          </a:ln>
          <a:effectLst/>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7"/>
          <p:cNvSpPr>
            <a:spLocks noGrp="1"/>
          </p:cNvSpPr>
          <p:nvPr>
            <p:ph type="sldNum" sz="quarter" idx="12"/>
          </p:nvPr>
        </p:nvSpPr>
        <p:spPr>
          <a:noFill/>
        </p:spPr>
        <p:txBody>
          <a:bodyPr/>
          <a:lstStyle/>
          <a:p>
            <a:pPr algn="l" defTabSz="925513"/>
            <a:fld id="{A78FED54-7161-49EC-84BE-12E10142DC9D}" type="slidenum">
              <a:rPr smtClean="0"/>
              <a:pPr algn="l" defTabSz="925513"/>
              <a:t>5</a:t>
            </a:fld>
            <a:r>
              <a:rPr lang="en-US" dirty="0"/>
              <a:t>/25</a:t>
            </a:r>
          </a:p>
        </p:txBody>
      </p:sp>
      <p:sp>
        <p:nvSpPr>
          <p:cNvPr id="53257" name="Rectangle 1033"/>
          <p:cNvSpPr>
            <a:spLocks noGrp="1" noChangeArrowheads="1"/>
          </p:cNvSpPr>
          <p:nvPr>
            <p:ph type="title"/>
          </p:nvPr>
        </p:nvSpPr>
        <p:spPr>
          <a:xfrm>
            <a:off x="0" y="195263"/>
            <a:ext cx="9145588" cy="1219200"/>
          </a:xfrm>
        </p:spPr>
        <p:txBody>
          <a:bodyPr/>
          <a:lstStyle/>
          <a:p>
            <a:pPr eaLnBrk="1" hangingPunct="1"/>
            <a:r>
              <a:rPr lang="en-GB" sz="3200" b="1" kern="1200" dirty="0">
                <a:solidFill>
                  <a:srgbClr val="FF9900"/>
                </a:solidFill>
                <a:effectLst>
                  <a:outerShdw blurRad="38100" dist="38100" dir="2700000" algn="tl">
                    <a:srgbClr val="000000"/>
                  </a:outerShdw>
                </a:effectLst>
                <a:latin typeface="Arial Black" pitchFamily="34" charset="0"/>
              </a:rPr>
              <a:t/>
            </a:r>
            <a:br>
              <a:rPr lang="en-GB" sz="3200" b="1" kern="1200" dirty="0">
                <a:solidFill>
                  <a:srgbClr val="FF9900"/>
                </a:solidFill>
                <a:effectLst>
                  <a:outerShdw blurRad="38100" dist="38100" dir="2700000" algn="tl">
                    <a:srgbClr val="000000"/>
                  </a:outerShdw>
                </a:effectLst>
                <a:latin typeface="Arial Black" pitchFamily="34" charset="0"/>
              </a:rPr>
            </a:br>
            <a:endParaRPr lang="en-US" sz="3200" b="1" kern="1200" dirty="0">
              <a:solidFill>
                <a:srgbClr val="FF99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74116" y="831542"/>
            <a:ext cx="7880350" cy="212725"/>
          </a:xfrm>
          <a:prstGeom prst="rect">
            <a:avLst/>
          </a:prstGeom>
          <a:noFill/>
          <a:ln w="9525">
            <a:noFill/>
            <a:miter lim="800000"/>
            <a:headEnd/>
            <a:tailEnd/>
          </a:ln>
        </p:spPr>
      </p:pic>
      <p:sp>
        <p:nvSpPr>
          <p:cNvPr id="6" name="Rectangle 5"/>
          <p:cNvSpPr/>
          <p:nvPr/>
        </p:nvSpPr>
        <p:spPr>
          <a:xfrm>
            <a:off x="955344" y="328683"/>
            <a:ext cx="7656393" cy="5262979"/>
          </a:xfrm>
          <a:prstGeom prst="rect">
            <a:avLst/>
          </a:prstGeom>
        </p:spPr>
        <p:txBody>
          <a:bodyPr wrap="square">
            <a:spAutoFit/>
          </a:bodyPr>
          <a:lstStyle/>
          <a:p>
            <a:pPr algn="r"/>
            <a:r>
              <a:rPr lang="en-US" sz="3200" b="1" dirty="0">
                <a:solidFill>
                  <a:srgbClr val="FF9900"/>
                </a:solidFill>
                <a:effectLst>
                  <a:outerShdw blurRad="38100" dist="38100" dir="2700000" algn="tl">
                    <a:srgbClr val="000000"/>
                  </a:outerShdw>
                </a:effectLst>
                <a:latin typeface="Arial Black" pitchFamily="34" charset="0"/>
                <a:ea typeface="+mj-ea"/>
                <a:cs typeface="+mj-cs"/>
              </a:rPr>
              <a:t>   </a:t>
            </a:r>
            <a:r>
              <a:rPr lang="en-US" sz="3200" b="1" dirty="0" err="1">
                <a:solidFill>
                  <a:srgbClr val="FF9900"/>
                </a:solidFill>
                <a:effectLst>
                  <a:outerShdw blurRad="38100" dist="38100" dir="2700000" algn="tl">
                    <a:srgbClr val="000000"/>
                  </a:outerShdw>
                </a:effectLst>
                <a:latin typeface="Arial Black" pitchFamily="34" charset="0"/>
                <a:ea typeface="+mj-ea"/>
                <a:cs typeface="+mj-cs"/>
              </a:rPr>
              <a:t>WMU</a:t>
            </a:r>
            <a:r>
              <a:rPr lang="en-US" sz="3200" b="1" dirty="0">
                <a:solidFill>
                  <a:srgbClr val="FF9900"/>
                </a:solidFill>
                <a:effectLst>
                  <a:outerShdw blurRad="38100" dist="38100" dir="2700000" algn="tl">
                    <a:srgbClr val="000000"/>
                  </a:outerShdw>
                </a:effectLst>
                <a:latin typeface="Arial Black" pitchFamily="34" charset="0"/>
                <a:ea typeface="+mj-ea"/>
                <a:cs typeface="+mj-cs"/>
              </a:rPr>
              <a:t> President </a:t>
            </a:r>
          </a:p>
          <a:p>
            <a:pPr algn="r"/>
            <a:r>
              <a:rPr lang="en-US" sz="3200" b="1" dirty="0">
                <a:solidFill>
                  <a:srgbClr val="FF3300"/>
                </a:solidFill>
                <a:effectLst>
                  <a:outerShdw blurRad="38100" dist="38100" dir="2700000" algn="tl">
                    <a:srgbClr val="000000"/>
                  </a:outerShdw>
                </a:effectLst>
                <a:latin typeface="Arial Black" pitchFamily="34" charset="0"/>
                <a:ea typeface="+mj-ea"/>
                <a:cs typeface="+mj-cs"/>
              </a:rPr>
              <a:t>Dr. Cleopatra </a:t>
            </a:r>
            <a:r>
              <a:rPr lang="en-US" sz="3200" b="1" dirty="0" err="1">
                <a:solidFill>
                  <a:srgbClr val="FF3300"/>
                </a:solidFill>
                <a:effectLst>
                  <a:outerShdw blurRad="38100" dist="38100" dir="2700000" algn="tl">
                    <a:srgbClr val="000000"/>
                  </a:outerShdw>
                </a:effectLst>
                <a:latin typeface="Arial Black" pitchFamily="34" charset="0"/>
                <a:ea typeface="+mj-ea"/>
                <a:cs typeface="+mj-cs"/>
              </a:rPr>
              <a:t>Doumbia</a:t>
            </a:r>
            <a:r>
              <a:rPr lang="en-US" sz="3200" b="1" dirty="0">
                <a:solidFill>
                  <a:srgbClr val="FF3300"/>
                </a:solidFill>
                <a:effectLst>
                  <a:outerShdw blurRad="38100" dist="38100" dir="2700000" algn="tl">
                    <a:srgbClr val="000000"/>
                  </a:outerShdw>
                </a:effectLst>
                <a:latin typeface="Arial Black" pitchFamily="34" charset="0"/>
                <a:ea typeface="+mj-ea"/>
                <a:cs typeface="+mj-cs"/>
              </a:rPr>
              <a:t>-Henry </a:t>
            </a:r>
          </a:p>
          <a:p>
            <a:pPr algn="r"/>
            <a:endParaRPr lang="en-US" sz="2000" dirty="0"/>
          </a:p>
          <a:p>
            <a:pPr algn="r"/>
            <a:r>
              <a:rPr lang="en-US" sz="1600" i="1" dirty="0"/>
              <a:t>said in the new report ‘Transport 2040: Automation, Technology and </a:t>
            </a:r>
          </a:p>
          <a:p>
            <a:pPr algn="r"/>
            <a:r>
              <a:rPr lang="en-US" sz="1600" i="1" dirty="0"/>
              <a:t>Employment - the Future of Work</a:t>
            </a:r>
            <a:r>
              <a:rPr lang="en-US" sz="1600" dirty="0"/>
              <a:t>’</a:t>
            </a:r>
          </a:p>
          <a:p>
            <a:pPr>
              <a:buFont typeface="Wingdings" pitchFamily="2" charset="2"/>
              <a:buChar char="q"/>
            </a:pPr>
            <a:endParaRPr lang="en-US" sz="2000" dirty="0"/>
          </a:p>
          <a:p>
            <a:pPr>
              <a:buFont typeface="Wingdings" pitchFamily="2" charset="2"/>
              <a:buChar char="q"/>
            </a:pPr>
            <a:endParaRPr lang="en-US" sz="2000" dirty="0"/>
          </a:p>
          <a:p>
            <a:pPr>
              <a:buFont typeface="Wingdings" pitchFamily="2" charset="2"/>
              <a:buChar char="q"/>
            </a:pPr>
            <a:endParaRPr lang="en-US" sz="2000" dirty="0"/>
          </a:p>
          <a:p>
            <a:pPr>
              <a:buFont typeface="Wingdings" pitchFamily="2" charset="2"/>
              <a:buChar char="q"/>
            </a:pPr>
            <a:endParaRPr lang="en-US" sz="2000" dirty="0"/>
          </a:p>
          <a:p>
            <a:pPr>
              <a:buFont typeface="Wingdings" pitchFamily="2" charset="2"/>
              <a:buChar char="q"/>
            </a:pPr>
            <a:r>
              <a:rPr lang="en-US" sz="2000" dirty="0"/>
              <a:t> Transport provides a vital service to the national </a:t>
            </a:r>
            <a:r>
              <a:rPr lang="en-US" sz="2000" b="1" dirty="0">
                <a:solidFill>
                  <a:srgbClr val="FF6600"/>
                </a:solidFill>
              </a:rPr>
              <a:t>economy</a:t>
            </a:r>
            <a:r>
              <a:rPr lang="en-US" sz="2000" dirty="0"/>
              <a:t> and the global community. </a:t>
            </a:r>
            <a:r>
              <a:rPr lang="en-US" sz="2000" b="1" dirty="0">
                <a:solidFill>
                  <a:srgbClr val="FF6600"/>
                </a:solidFill>
              </a:rPr>
              <a:t>Innovation and technology </a:t>
            </a:r>
            <a:r>
              <a:rPr lang="en-US" sz="2000" dirty="0"/>
              <a:t>have always been part of its development and have enabled transport to become a driver for industrialization, globalization and development.</a:t>
            </a:r>
          </a:p>
          <a:p>
            <a:pPr>
              <a:buFont typeface="Wingdings" pitchFamily="2" charset="2"/>
              <a:buChar char="q"/>
            </a:pPr>
            <a:endParaRPr lang="en-US" sz="2000" dirty="0"/>
          </a:p>
          <a:p>
            <a:pPr>
              <a:buFont typeface="Wingdings" pitchFamily="2" charset="2"/>
              <a:buChar char="q"/>
            </a:pPr>
            <a:r>
              <a:rPr lang="en-US" sz="2000" dirty="0"/>
              <a:t> It may lead to a </a:t>
            </a:r>
            <a:r>
              <a:rPr lang="en-US" sz="2000" b="1" dirty="0">
                <a:solidFill>
                  <a:srgbClr val="FF6600"/>
                </a:solidFill>
              </a:rPr>
              <a:t>reduced demand </a:t>
            </a:r>
            <a:r>
              <a:rPr lang="en-US" sz="2000" dirty="0"/>
              <a:t>for workers of a certain profile and may create new demands for workers with different qualifications. </a:t>
            </a:r>
          </a:p>
        </p:txBody>
      </p:sp>
      <p:pic>
        <p:nvPicPr>
          <p:cNvPr id="24578" name="Picture 2" descr="Related image"/>
          <p:cNvPicPr>
            <a:picLocks noChangeAspect="1" noChangeArrowheads="1"/>
          </p:cNvPicPr>
          <p:nvPr/>
        </p:nvPicPr>
        <p:blipFill>
          <a:blip r:embed="rId4"/>
          <a:srcRect/>
          <a:stretch>
            <a:fillRect/>
          </a:stretch>
        </p:blipFill>
        <p:spPr bwMode="auto">
          <a:xfrm>
            <a:off x="0" y="0"/>
            <a:ext cx="2013304" cy="3022979"/>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6</a:t>
            </a:fld>
            <a:r>
              <a:rPr lang="en-US" dirty="0"/>
              <a:t>/25</a:t>
            </a:r>
          </a:p>
        </p:txBody>
      </p:sp>
      <p:sp>
        <p:nvSpPr>
          <p:cNvPr id="53257" name="Rectangle 1033"/>
          <p:cNvSpPr>
            <a:spLocks noGrp="1" noChangeArrowheads="1"/>
          </p:cNvSpPr>
          <p:nvPr>
            <p:ph type="title"/>
          </p:nvPr>
        </p:nvSpPr>
        <p:spPr>
          <a:xfrm>
            <a:off x="0" y="1"/>
            <a:ext cx="8434316"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Introduction</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9221" name="Rectangle 6"/>
          <p:cNvSpPr>
            <a:spLocks noChangeArrowheads="1"/>
          </p:cNvSpPr>
          <p:nvPr/>
        </p:nvSpPr>
        <p:spPr bwMode="auto">
          <a:xfrm>
            <a:off x="1569493" y="2382707"/>
            <a:ext cx="7576095" cy="3785652"/>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latin typeface="+mn-lt"/>
              </a:rPr>
              <a:t> Currently the ship designers on the desk are busy inventing self-driving, remotely-operated and crewless vessels. Not far beyond that we will be surrounded by </a:t>
            </a:r>
            <a:r>
              <a:rPr lang="en-US" b="1" dirty="0">
                <a:solidFill>
                  <a:srgbClr val="FF6600"/>
                </a:solidFill>
                <a:latin typeface="+mn-lt"/>
              </a:rPr>
              <a:t>new hi-tech presence </a:t>
            </a:r>
            <a:r>
              <a:rPr lang="en-US" dirty="0">
                <a:solidFill>
                  <a:schemeClr val="accent1"/>
                </a:solidFill>
                <a:latin typeface="+mn-lt"/>
              </a:rPr>
              <a:t>like self-driving car and robotic ships. </a:t>
            </a:r>
          </a:p>
          <a:p>
            <a:pPr>
              <a:buFont typeface="Wingdings" pitchFamily="2" charset="2"/>
              <a:buChar char="q"/>
            </a:pPr>
            <a:endParaRPr lang="en-US" dirty="0">
              <a:solidFill>
                <a:schemeClr val="accent1"/>
              </a:solidFill>
              <a:latin typeface="+mn-lt"/>
            </a:endParaRPr>
          </a:p>
          <a:p>
            <a:pPr>
              <a:buFont typeface="Wingdings" pitchFamily="2" charset="2"/>
              <a:buChar char="q"/>
            </a:pPr>
            <a:r>
              <a:rPr lang="en-US" dirty="0">
                <a:solidFill>
                  <a:schemeClr val="accent1"/>
                </a:solidFill>
                <a:latin typeface="+mn-lt"/>
              </a:rPr>
              <a:t> Wind-powered </a:t>
            </a:r>
            <a:r>
              <a:rPr lang="en-US" b="1" dirty="0">
                <a:solidFill>
                  <a:srgbClr val="FF6600"/>
                </a:solidFill>
                <a:latin typeface="+mn-lt"/>
              </a:rPr>
              <a:t>drones</a:t>
            </a:r>
            <a:r>
              <a:rPr lang="en-US" dirty="0">
                <a:solidFill>
                  <a:schemeClr val="accent1"/>
                </a:solidFill>
                <a:latin typeface="+mn-lt"/>
              </a:rPr>
              <a:t> may circle the ocean for recording climate and current data. Can the ocean-going ships be left aside!</a:t>
            </a:r>
          </a:p>
          <a:p>
            <a:pPr>
              <a:buFont typeface="Wingdings" pitchFamily="2" charset="2"/>
              <a:buChar char="q"/>
            </a:pPr>
            <a:endParaRPr lang="en-US" dirty="0">
              <a:solidFill>
                <a:schemeClr val="accent1"/>
              </a:solidFill>
              <a:latin typeface="+mn-lt"/>
            </a:endParaRPr>
          </a:p>
          <a:p>
            <a:pPr>
              <a:buFont typeface="Wingdings" pitchFamily="2" charset="2"/>
              <a:buChar char="q"/>
            </a:pPr>
            <a:r>
              <a:rPr lang="en-US" dirty="0">
                <a:solidFill>
                  <a:schemeClr val="accent1"/>
                </a:solidFill>
                <a:latin typeface="+mn-lt"/>
              </a:rPr>
              <a:t> Ships are already using navigation assistance; will receive more </a:t>
            </a:r>
            <a:r>
              <a:rPr lang="en-US" b="1" dirty="0">
                <a:solidFill>
                  <a:srgbClr val="FF6600"/>
                </a:solidFill>
                <a:latin typeface="+mn-lt"/>
              </a:rPr>
              <a:t>robotic control</a:t>
            </a:r>
            <a:r>
              <a:rPr lang="en-US" dirty="0">
                <a:solidFill>
                  <a:schemeClr val="accent1"/>
                </a:solidFill>
                <a:latin typeface="+mn-lt"/>
              </a:rPr>
              <a:t>.    </a:t>
            </a:r>
          </a:p>
        </p:txBody>
      </p:sp>
      <p:pic>
        <p:nvPicPr>
          <p:cNvPr id="23553" name="Picture 1" descr="C:\Users\user\Desktop\Tolani Conf 8-9 Mar 2019\Tolani Paper F\8 A Rolls Royce concept for an autonomous ship rolls-royce-concept.jpg"/>
          <p:cNvPicPr>
            <a:picLocks noChangeAspect="1" noChangeArrowheads="1"/>
          </p:cNvPicPr>
          <p:nvPr/>
        </p:nvPicPr>
        <p:blipFill>
          <a:blip r:embed="rId4"/>
          <a:srcRect/>
          <a:stretch>
            <a:fillRect/>
          </a:stretch>
        </p:blipFill>
        <p:spPr bwMode="auto">
          <a:xfrm>
            <a:off x="0" y="0"/>
            <a:ext cx="4135272" cy="232609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7</a:t>
            </a:fld>
            <a:r>
              <a:rPr lang="en-US" dirty="0"/>
              <a:t>/25</a:t>
            </a:r>
          </a:p>
        </p:txBody>
      </p:sp>
      <p:sp>
        <p:nvSpPr>
          <p:cNvPr id="53257" name="Rectangle 1033"/>
          <p:cNvSpPr>
            <a:spLocks noGrp="1" noChangeArrowheads="1"/>
          </p:cNvSpPr>
          <p:nvPr>
            <p:ph type="title"/>
          </p:nvPr>
        </p:nvSpPr>
        <p:spPr>
          <a:xfrm>
            <a:off x="0" y="1"/>
            <a:ext cx="8626207"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Autonomous/</a:t>
            </a:r>
            <a:r>
              <a:rPr lang="en-US" sz="3200" b="1" kern="1200" dirty="0">
                <a:solidFill>
                  <a:srgbClr val="FF3300"/>
                </a:solidFill>
                <a:effectLst>
                  <a:outerShdw blurRad="38100" dist="38100" dir="2700000" algn="tl">
                    <a:srgbClr val="000000"/>
                  </a:outerShdw>
                </a:effectLst>
                <a:latin typeface="Arial Black" pitchFamily="34" charset="0"/>
              </a:rPr>
              <a:t>Crewless Ships - 1</a:t>
            </a: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9221" name="Rectangle 6"/>
          <p:cNvSpPr>
            <a:spLocks noChangeArrowheads="1"/>
          </p:cNvSpPr>
          <p:nvPr/>
        </p:nvSpPr>
        <p:spPr bwMode="auto">
          <a:xfrm>
            <a:off x="286602" y="1269241"/>
            <a:ext cx="7287905" cy="3416320"/>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latin typeface="+mn-lt"/>
              </a:rPr>
              <a:t> </a:t>
            </a:r>
            <a:r>
              <a:rPr lang="en-US" b="1" dirty="0">
                <a:solidFill>
                  <a:srgbClr val="FF6600"/>
                </a:solidFill>
              </a:rPr>
              <a:t>Crewless</a:t>
            </a:r>
            <a:r>
              <a:rPr lang="en-US" dirty="0"/>
              <a:t> means elimination of the quarters, mess, stairs, doors and just about everything needed for habitation. </a:t>
            </a:r>
          </a:p>
          <a:p>
            <a:pPr>
              <a:buFont typeface="Wingdings" pitchFamily="2" charset="2"/>
              <a:buChar char="q"/>
            </a:pPr>
            <a:endParaRPr lang="en-US" dirty="0"/>
          </a:p>
          <a:p>
            <a:pPr>
              <a:buFont typeface="Wingdings" pitchFamily="2" charset="2"/>
              <a:buChar char="q"/>
            </a:pPr>
            <a:r>
              <a:rPr lang="en-US" dirty="0"/>
              <a:t> Loads of </a:t>
            </a:r>
            <a:r>
              <a:rPr lang="en-US" b="1" dirty="0">
                <a:solidFill>
                  <a:srgbClr val="FF6600"/>
                </a:solidFill>
              </a:rPr>
              <a:t>extra space available </a:t>
            </a:r>
            <a:r>
              <a:rPr lang="en-US" dirty="0"/>
              <a:t>for more cargo. Another advantage will be a more streamlined exterior; weight balance will be ensured easily. </a:t>
            </a:r>
          </a:p>
          <a:p>
            <a:pPr>
              <a:buFont typeface="Wingdings" pitchFamily="2" charset="2"/>
              <a:buChar char="q"/>
            </a:pPr>
            <a:endParaRPr lang="en-US" dirty="0"/>
          </a:p>
          <a:p>
            <a:pPr>
              <a:buFont typeface="Wingdings" pitchFamily="2" charset="2"/>
              <a:buChar char="q"/>
            </a:pPr>
            <a:r>
              <a:rPr lang="en-US" dirty="0"/>
              <a:t> You can take away the superstructure, </a:t>
            </a:r>
            <a:r>
              <a:rPr lang="en-US" b="1" dirty="0">
                <a:solidFill>
                  <a:srgbClr val="FF6600"/>
                </a:solidFill>
              </a:rPr>
              <a:t>redistribute</a:t>
            </a:r>
            <a:r>
              <a:rPr lang="en-US" dirty="0"/>
              <a:t> the weight and necessity of ballast will be reduced. </a:t>
            </a:r>
          </a:p>
        </p:txBody>
      </p:sp>
      <p:pic>
        <p:nvPicPr>
          <p:cNvPr id="21505" name="Picture 1" descr="C:\Users\user\Desktop\Tolani Conf 8-9 Mar 2019\Tolani Paper F\A new ship design has been released by Norwegian company Lade AS which aims to profoundly cut the pollution levels -- vindskip_cargo_ship.jpg"/>
          <p:cNvPicPr>
            <a:picLocks noChangeAspect="1" noChangeArrowheads="1"/>
          </p:cNvPicPr>
          <p:nvPr/>
        </p:nvPicPr>
        <p:blipFill>
          <a:blip r:embed="rId4"/>
          <a:srcRect/>
          <a:stretch>
            <a:fillRect/>
          </a:stretch>
        </p:blipFill>
        <p:spPr bwMode="auto">
          <a:xfrm>
            <a:off x="4995081" y="4690843"/>
            <a:ext cx="4150506" cy="2330669"/>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8</a:t>
            </a:fld>
            <a:r>
              <a:rPr lang="en-US" dirty="0"/>
              <a:t>/25</a:t>
            </a:r>
          </a:p>
        </p:txBody>
      </p:sp>
      <p:sp>
        <p:nvSpPr>
          <p:cNvPr id="53257" name="Rectangle 1033"/>
          <p:cNvSpPr>
            <a:spLocks noGrp="1" noChangeArrowheads="1"/>
          </p:cNvSpPr>
          <p:nvPr>
            <p:ph type="title"/>
          </p:nvPr>
        </p:nvSpPr>
        <p:spPr>
          <a:xfrm>
            <a:off x="0" y="1"/>
            <a:ext cx="8434316"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Autonomous/</a:t>
            </a:r>
            <a:r>
              <a:rPr lang="en-US" sz="3200" b="1" kern="1200" dirty="0">
                <a:solidFill>
                  <a:srgbClr val="FF3300"/>
                </a:solidFill>
                <a:effectLst>
                  <a:outerShdw blurRad="38100" dist="38100" dir="2700000" algn="tl">
                    <a:srgbClr val="000000"/>
                  </a:outerShdw>
                </a:effectLst>
                <a:latin typeface="Arial Black" pitchFamily="34" charset="0"/>
              </a:rPr>
              <a:t>Crewless Ships - 2</a:t>
            </a: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9221" name="Rectangle 6"/>
          <p:cNvSpPr>
            <a:spLocks noChangeArrowheads="1"/>
          </p:cNvSpPr>
          <p:nvPr/>
        </p:nvSpPr>
        <p:spPr bwMode="auto">
          <a:xfrm>
            <a:off x="586856" y="1241946"/>
            <a:ext cx="8558732" cy="3785652"/>
          </a:xfrm>
          <a:prstGeom prst="rect">
            <a:avLst/>
          </a:prstGeom>
          <a:noFill/>
          <a:ln w="9525">
            <a:noFill/>
            <a:miter lim="800000"/>
            <a:headEnd/>
            <a:tailEnd/>
          </a:ln>
        </p:spPr>
        <p:txBody>
          <a:bodyPr wrap="square">
            <a:spAutoFit/>
          </a:bodyPr>
          <a:lstStyle/>
          <a:p>
            <a:pPr>
              <a:buFont typeface="Wingdings" pitchFamily="2" charset="2"/>
              <a:buChar char="q"/>
            </a:pPr>
            <a:r>
              <a:rPr lang="en-US" dirty="0"/>
              <a:t> Elimination of </a:t>
            </a:r>
            <a:r>
              <a:rPr lang="en-US" b="1" dirty="0">
                <a:solidFill>
                  <a:srgbClr val="FF6600"/>
                </a:solidFill>
              </a:rPr>
              <a:t>HVAC</a:t>
            </a:r>
            <a:r>
              <a:rPr lang="en-US" dirty="0"/>
              <a:t> (heating, ventilation, and air conditioning), food and water, and other life-sustaining systems is another advantage, reducing the cost while increasing the </a:t>
            </a:r>
            <a:r>
              <a:rPr lang="en-US" b="1" dirty="0">
                <a:solidFill>
                  <a:srgbClr val="FF6600"/>
                </a:solidFill>
              </a:rPr>
              <a:t>cargo space</a:t>
            </a:r>
            <a:r>
              <a:rPr lang="en-US" dirty="0"/>
              <a:t>. </a:t>
            </a:r>
          </a:p>
          <a:p>
            <a:pPr>
              <a:buFont typeface="Wingdings" pitchFamily="2" charset="2"/>
              <a:buChar char="q"/>
            </a:pPr>
            <a:endParaRPr lang="en-US" dirty="0"/>
          </a:p>
          <a:p>
            <a:pPr>
              <a:buFont typeface="Wingdings" pitchFamily="2" charset="2"/>
              <a:buChar char="q"/>
            </a:pPr>
            <a:r>
              <a:rPr lang="en-US" dirty="0"/>
              <a:t> </a:t>
            </a:r>
            <a:r>
              <a:rPr lang="en-US" b="1" dirty="0">
                <a:solidFill>
                  <a:srgbClr val="FF6600"/>
                </a:solidFill>
              </a:rPr>
              <a:t>Absence of humans </a:t>
            </a:r>
            <a:r>
              <a:rPr lang="en-US" dirty="0"/>
              <a:t>means no one on-board to fix anything; reliability, redundancy of various systems and predictive maintenance will be needed.</a:t>
            </a:r>
          </a:p>
          <a:p>
            <a:pPr>
              <a:buFont typeface="Wingdings" pitchFamily="2" charset="2"/>
              <a:buChar char="q"/>
            </a:pPr>
            <a:endParaRPr lang="en-US" dirty="0"/>
          </a:p>
          <a:p>
            <a:pPr>
              <a:buFont typeface="Wingdings" pitchFamily="2" charset="2"/>
              <a:buChar char="q"/>
            </a:pPr>
            <a:r>
              <a:rPr lang="en-US" dirty="0"/>
              <a:t> Ships will have 2/3/4 </a:t>
            </a:r>
            <a:r>
              <a:rPr lang="en-US" b="1" dirty="0">
                <a:solidFill>
                  <a:srgbClr val="FF6600"/>
                </a:solidFill>
              </a:rPr>
              <a:t>propellers</a:t>
            </a:r>
            <a:r>
              <a:rPr lang="en-US" dirty="0"/>
              <a:t>. Diesel fuel will be replaced by </a:t>
            </a:r>
            <a:r>
              <a:rPr lang="en-US" b="1" dirty="0">
                <a:solidFill>
                  <a:srgbClr val="FF6600"/>
                </a:solidFill>
              </a:rPr>
              <a:t>LNG</a:t>
            </a:r>
            <a:r>
              <a:rPr lang="en-US" dirty="0"/>
              <a:t>. </a:t>
            </a:r>
            <a:r>
              <a:rPr lang="en-US" b="1" dirty="0">
                <a:solidFill>
                  <a:srgbClr val="FF6600"/>
                </a:solidFill>
              </a:rPr>
              <a:t>Unmanned</a:t>
            </a:r>
            <a:r>
              <a:rPr lang="en-US" dirty="0"/>
              <a:t> engine room will not have any oxygen to ensure </a:t>
            </a:r>
            <a:r>
              <a:rPr lang="en-US" b="1" dirty="0">
                <a:solidFill>
                  <a:srgbClr val="FF6600"/>
                </a:solidFill>
              </a:rPr>
              <a:t>fire-proof</a:t>
            </a:r>
            <a:r>
              <a:rPr lang="en-US" dirty="0"/>
              <a:t> environment!</a:t>
            </a:r>
          </a:p>
        </p:txBody>
      </p:sp>
      <p:pic>
        <p:nvPicPr>
          <p:cNvPr id="20481" name="Picture 1" descr="C:\Users\user\Desktop\Tolani Conf 8-9 Mar 2019\Tolani Paper F\Autonomous ship - Rolls Royce Concept.jpg"/>
          <p:cNvPicPr>
            <a:picLocks noChangeAspect="1" noChangeArrowheads="1"/>
          </p:cNvPicPr>
          <p:nvPr/>
        </p:nvPicPr>
        <p:blipFill>
          <a:blip r:embed="rId4"/>
          <a:srcRect/>
          <a:stretch>
            <a:fillRect/>
          </a:stretch>
        </p:blipFill>
        <p:spPr bwMode="auto">
          <a:xfrm>
            <a:off x="5131558" y="4782607"/>
            <a:ext cx="4014030" cy="2252554"/>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7"/>
          <p:cNvSpPr>
            <a:spLocks noGrp="1"/>
          </p:cNvSpPr>
          <p:nvPr>
            <p:ph type="sldNum" sz="quarter" idx="12"/>
          </p:nvPr>
        </p:nvSpPr>
        <p:spPr>
          <a:noFill/>
        </p:spPr>
        <p:txBody>
          <a:bodyPr/>
          <a:lstStyle/>
          <a:p>
            <a:pPr algn="l" defTabSz="925513"/>
            <a:fld id="{B942CBCE-B330-4E3D-8080-C810870FA3A4}" type="slidenum">
              <a:rPr smtClean="0"/>
              <a:pPr algn="l" defTabSz="925513"/>
              <a:t>9</a:t>
            </a:fld>
            <a:r>
              <a:rPr lang="en-US" dirty="0"/>
              <a:t>/25</a:t>
            </a:r>
          </a:p>
        </p:txBody>
      </p:sp>
      <p:sp>
        <p:nvSpPr>
          <p:cNvPr id="53257" name="Rectangle 1033"/>
          <p:cNvSpPr>
            <a:spLocks noGrp="1" noChangeArrowheads="1"/>
          </p:cNvSpPr>
          <p:nvPr>
            <p:ph type="title"/>
          </p:nvPr>
        </p:nvSpPr>
        <p:spPr>
          <a:xfrm>
            <a:off x="0" y="1"/>
            <a:ext cx="8475260" cy="1009934"/>
          </a:xfrm>
        </p:spPr>
        <p:txBody>
          <a:bodyPr/>
          <a:lstStyle/>
          <a:p>
            <a:pPr eaLnBrk="1" hangingPunct="1"/>
            <a:r>
              <a:rPr lang="en-US" sz="3200" b="1" kern="1200" dirty="0">
                <a:solidFill>
                  <a:srgbClr val="FF9900"/>
                </a:solidFill>
                <a:effectLst>
                  <a:outerShdw blurRad="38100" dist="38100" dir="2700000" algn="tl">
                    <a:srgbClr val="000000"/>
                  </a:outerShdw>
                </a:effectLst>
                <a:latin typeface="Arial Black" pitchFamily="34" charset="0"/>
              </a:rPr>
              <a:t>Wärtsilä</a:t>
            </a:r>
            <a:r>
              <a:rPr lang="en-US" sz="3200" dirty="0"/>
              <a:t> </a:t>
            </a:r>
            <a:r>
              <a:rPr lang="en-GB" sz="3200" b="1" kern="1200" dirty="0">
                <a:solidFill>
                  <a:srgbClr val="FF3300"/>
                </a:solidFill>
                <a:effectLst>
                  <a:outerShdw blurRad="38100" dist="38100" dir="2700000" algn="tl">
                    <a:srgbClr val="000000"/>
                  </a:outerShdw>
                </a:effectLst>
                <a:latin typeface="Arial Black" pitchFamily="34" charset="0"/>
              </a:rPr>
              <a:t>Experiment</a:t>
            </a:r>
            <a:endParaRPr lang="en-US" sz="3200" b="1" kern="1200" dirty="0">
              <a:solidFill>
                <a:srgbClr val="FF3300"/>
              </a:solidFill>
              <a:effectLst>
                <a:outerShdw blurRad="38100" dist="38100" dir="2700000" algn="tl">
                  <a:srgbClr val="000000"/>
                </a:outerShdw>
              </a:effectLst>
              <a:latin typeface="Arial Black" pitchFamily="34" charset="0"/>
            </a:endParaRPr>
          </a:p>
        </p:txBody>
      </p:sp>
      <p:pic>
        <p:nvPicPr>
          <p:cNvPr id="53252" name="Picture 1028" descr="Untitled-14"/>
          <p:cNvPicPr>
            <a:picLocks noChangeAspect="1" noChangeArrowheads="1"/>
          </p:cNvPicPr>
          <p:nvPr/>
        </p:nvPicPr>
        <p:blipFill>
          <a:blip r:embed="rId3"/>
          <a:srcRect t="-17522" r="13820"/>
          <a:stretch>
            <a:fillRect/>
          </a:stretch>
        </p:blipFill>
        <p:spPr bwMode="auto">
          <a:xfrm>
            <a:off x="1260475" y="945601"/>
            <a:ext cx="7880350" cy="212725"/>
          </a:xfrm>
          <a:prstGeom prst="rect">
            <a:avLst/>
          </a:prstGeom>
          <a:noFill/>
          <a:ln w="9525">
            <a:noFill/>
            <a:miter lim="800000"/>
            <a:headEnd/>
            <a:tailEnd/>
          </a:ln>
        </p:spPr>
      </p:pic>
      <p:sp>
        <p:nvSpPr>
          <p:cNvPr id="6" name="Rectangle 6"/>
          <p:cNvSpPr>
            <a:spLocks noChangeArrowheads="1"/>
          </p:cNvSpPr>
          <p:nvPr/>
        </p:nvSpPr>
        <p:spPr bwMode="auto">
          <a:xfrm>
            <a:off x="670328" y="1009935"/>
            <a:ext cx="7533564" cy="4401205"/>
          </a:xfrm>
          <a:prstGeom prst="rect">
            <a:avLst/>
          </a:prstGeom>
          <a:noFill/>
          <a:ln w="9525">
            <a:noFill/>
            <a:miter lim="800000"/>
            <a:headEnd/>
            <a:tailEnd/>
          </a:ln>
        </p:spPr>
        <p:txBody>
          <a:bodyPr wrap="square">
            <a:spAutoFit/>
          </a:bodyPr>
          <a:lstStyle/>
          <a:p>
            <a:pPr>
              <a:buFont typeface="Wingdings" pitchFamily="2" charset="2"/>
              <a:buChar char="q"/>
            </a:pPr>
            <a:r>
              <a:rPr lang="en-US" dirty="0">
                <a:solidFill>
                  <a:schemeClr val="accent1"/>
                </a:solidFill>
                <a:latin typeface="+mn-lt"/>
              </a:rPr>
              <a:t> </a:t>
            </a:r>
            <a:r>
              <a:rPr lang="en-US" dirty="0">
                <a:solidFill>
                  <a:schemeClr val="accent1"/>
                </a:solidFill>
              </a:rPr>
              <a:t>In Aug 2017, in San Diego, California: an engineer with a </a:t>
            </a:r>
            <a:r>
              <a:rPr lang="en-US" b="1" dirty="0">
                <a:solidFill>
                  <a:srgbClr val="FF6600"/>
                </a:solidFill>
              </a:rPr>
              <a:t>joystick</a:t>
            </a:r>
            <a:r>
              <a:rPr lang="en-US" dirty="0">
                <a:solidFill>
                  <a:schemeClr val="accent1"/>
                </a:solidFill>
              </a:rPr>
              <a:t>, linked via satellite, piloted a massive cargo ship </a:t>
            </a:r>
            <a:r>
              <a:rPr lang="en-US" b="1" dirty="0">
                <a:solidFill>
                  <a:srgbClr val="FF6600"/>
                </a:solidFill>
              </a:rPr>
              <a:t>thousands of miles away </a:t>
            </a:r>
            <a:r>
              <a:rPr lang="en-US" dirty="0">
                <a:solidFill>
                  <a:schemeClr val="accent1"/>
                </a:solidFill>
              </a:rPr>
              <a:t>off the coast of Scotland.</a:t>
            </a:r>
          </a:p>
          <a:p>
            <a:pPr>
              <a:buFont typeface="Wingdings" pitchFamily="2" charset="2"/>
              <a:buChar char="q"/>
            </a:pPr>
            <a:endParaRPr lang="en-US" sz="1000" dirty="0">
              <a:solidFill>
                <a:schemeClr val="accent1"/>
              </a:solidFill>
            </a:endParaRPr>
          </a:p>
          <a:p>
            <a:pPr>
              <a:buFont typeface="Wingdings" pitchFamily="2" charset="2"/>
              <a:buChar char="q"/>
            </a:pPr>
            <a:r>
              <a:rPr lang="en-US" dirty="0">
                <a:solidFill>
                  <a:schemeClr val="accent1"/>
                </a:solidFill>
                <a:latin typeface="+mn-lt"/>
              </a:rPr>
              <a:t> Wärtsilä believes that </a:t>
            </a:r>
            <a:r>
              <a:rPr lang="en-US" b="1" dirty="0">
                <a:solidFill>
                  <a:srgbClr val="FF6600"/>
                </a:solidFill>
                <a:latin typeface="+mn-lt"/>
              </a:rPr>
              <a:t>smarter ships </a:t>
            </a:r>
            <a:r>
              <a:rPr lang="en-US" dirty="0">
                <a:solidFill>
                  <a:schemeClr val="accent1"/>
                </a:solidFill>
                <a:latin typeface="+mn-lt"/>
              </a:rPr>
              <a:t>of the future will allow ship-owners to more capably control the movements of their vessels, reduce fuel consumption and lower emissions.</a:t>
            </a:r>
          </a:p>
          <a:p>
            <a:pPr>
              <a:buFont typeface="Wingdings" pitchFamily="2" charset="2"/>
              <a:buChar char="q"/>
            </a:pPr>
            <a:endParaRPr lang="en-US" sz="1000" dirty="0">
              <a:solidFill>
                <a:schemeClr val="accent1"/>
              </a:solidFill>
              <a:latin typeface="+mn-lt"/>
            </a:endParaRPr>
          </a:p>
          <a:p>
            <a:pPr>
              <a:buFont typeface="Wingdings" pitchFamily="2" charset="2"/>
              <a:buChar char="q"/>
            </a:pPr>
            <a:r>
              <a:rPr lang="en-US" dirty="0">
                <a:solidFill>
                  <a:schemeClr val="accent1"/>
                </a:solidFill>
                <a:latin typeface="+mn-lt"/>
              </a:rPr>
              <a:t> Undoubtedly, it’s an </a:t>
            </a:r>
            <a:r>
              <a:rPr lang="en-US" b="1" dirty="0">
                <a:solidFill>
                  <a:srgbClr val="FF6600"/>
                </a:solidFill>
                <a:latin typeface="+mn-lt"/>
              </a:rPr>
              <a:t>ambitious initiative </a:t>
            </a:r>
            <a:r>
              <a:rPr lang="en-US" dirty="0">
                <a:solidFill>
                  <a:schemeClr val="accent1"/>
                </a:solidFill>
                <a:latin typeface="+mn-lt"/>
              </a:rPr>
              <a:t>to tackle a grand challenge of the 21st Century.</a:t>
            </a:r>
          </a:p>
          <a:p>
            <a:pPr>
              <a:buFont typeface="Wingdings" pitchFamily="2" charset="2"/>
              <a:buChar char="q"/>
            </a:pPr>
            <a:endParaRPr lang="en-US" sz="1000" dirty="0">
              <a:solidFill>
                <a:schemeClr val="accent1"/>
              </a:solidFill>
              <a:latin typeface="+mn-lt"/>
            </a:endParaRPr>
          </a:p>
          <a:p>
            <a:pPr>
              <a:buFont typeface="Wingdings" pitchFamily="2" charset="2"/>
              <a:buChar char="q"/>
            </a:pPr>
            <a:r>
              <a:rPr lang="en-US" dirty="0">
                <a:solidFill>
                  <a:schemeClr val="accent1"/>
                </a:solidFill>
                <a:latin typeface="+mn-lt"/>
              </a:rPr>
              <a:t>Shipping is a massive industry, but it is not known for being the </a:t>
            </a:r>
            <a:r>
              <a:rPr lang="en-US" b="1" dirty="0">
                <a:solidFill>
                  <a:srgbClr val="FF6600"/>
                </a:solidFill>
                <a:latin typeface="+mn-lt"/>
              </a:rPr>
              <a:t>most hi-tech</a:t>
            </a:r>
            <a:r>
              <a:rPr lang="en-US" dirty="0">
                <a:solidFill>
                  <a:schemeClr val="accent1"/>
                </a:solidFill>
                <a:latin typeface="+mn-lt"/>
              </a:rPr>
              <a:t>. </a:t>
            </a:r>
          </a:p>
          <a:p>
            <a:r>
              <a:rPr lang="en-US" sz="1000" dirty="0">
                <a:solidFill>
                  <a:schemeClr val="accent1"/>
                </a:solidFill>
                <a:latin typeface="+mn-lt"/>
              </a:rPr>
              <a:t> </a:t>
            </a:r>
          </a:p>
        </p:txBody>
      </p:sp>
      <p:pic>
        <p:nvPicPr>
          <p:cNvPr id="7" name="Picture 1" descr="C:\Users\user\Desktop\Tolani Conf 8-9 Mar 2019\Tolani Paper F\8 A Rolls Royce concept for an autonomous ship rolls-royce-concept 2.jpg"/>
          <p:cNvPicPr>
            <a:picLocks noChangeAspect="1" noChangeArrowheads="1"/>
          </p:cNvPicPr>
          <p:nvPr/>
        </p:nvPicPr>
        <p:blipFill>
          <a:blip r:embed="rId4"/>
          <a:srcRect/>
          <a:stretch>
            <a:fillRect/>
          </a:stretch>
        </p:blipFill>
        <p:spPr bwMode="auto">
          <a:xfrm>
            <a:off x="5187737" y="4822518"/>
            <a:ext cx="3957851" cy="2226291"/>
          </a:xfrm>
          <a:prstGeom prst="rect">
            <a:avLst/>
          </a:prstGeom>
          <a:noFill/>
        </p:spPr>
      </p:pic>
    </p:spTree>
  </p:cSld>
  <p:clrMapOvr>
    <a:masterClrMapping/>
  </p:clrMapOvr>
  <p:transition spd="slow">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right)">
                                      <p:cBhvr>
                                        <p:cTn id="7" dur="500"/>
                                        <p:tgtEl>
                                          <p:spTgt spid="53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62-shipping">
  <a:themeElements>
    <a:clrScheme name="m62-shipping 14">
      <a:dk1>
        <a:srgbClr val="1C1C1C"/>
      </a:dk1>
      <a:lt1>
        <a:srgbClr val="FFFFFF"/>
      </a:lt1>
      <a:dk2>
        <a:srgbClr val="FFFFFF"/>
      </a:dk2>
      <a:lt2>
        <a:srgbClr val="808080"/>
      </a:lt2>
      <a:accent1>
        <a:srgbClr val="0C4368"/>
      </a:accent1>
      <a:accent2>
        <a:srgbClr val="AABFE0"/>
      </a:accent2>
      <a:accent3>
        <a:srgbClr val="FFFFFF"/>
      </a:accent3>
      <a:accent4>
        <a:srgbClr val="161616"/>
      </a:accent4>
      <a:accent5>
        <a:srgbClr val="AAB0B9"/>
      </a:accent5>
      <a:accent6>
        <a:srgbClr val="9AADCB"/>
      </a:accent6>
      <a:hlink>
        <a:srgbClr val="000F31"/>
      </a:hlink>
      <a:folHlink>
        <a:srgbClr val="FF3753"/>
      </a:folHlink>
    </a:clrScheme>
    <a:fontScheme name="m62-shipping">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25513"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25513"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62-shipp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62-shipp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62-shipp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62-shipp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62-shipp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62-shipp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62-shipp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62-shipp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62-shipp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62-shipp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62-shipp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62-shipp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62-shipping 13">
        <a:dk1>
          <a:srgbClr val="000000"/>
        </a:dk1>
        <a:lt1>
          <a:srgbClr val="FFFFFF"/>
        </a:lt1>
        <a:dk2>
          <a:srgbClr val="FFFFFF"/>
        </a:dk2>
        <a:lt2>
          <a:srgbClr val="808080"/>
        </a:lt2>
        <a:accent1>
          <a:srgbClr val="0C4368"/>
        </a:accent1>
        <a:accent2>
          <a:srgbClr val="AABFE0"/>
        </a:accent2>
        <a:accent3>
          <a:srgbClr val="FFFFFF"/>
        </a:accent3>
        <a:accent4>
          <a:srgbClr val="000000"/>
        </a:accent4>
        <a:accent5>
          <a:srgbClr val="AAB0B9"/>
        </a:accent5>
        <a:accent6>
          <a:srgbClr val="9AADCB"/>
        </a:accent6>
        <a:hlink>
          <a:srgbClr val="000F31"/>
        </a:hlink>
        <a:folHlink>
          <a:srgbClr val="FF3753"/>
        </a:folHlink>
      </a:clrScheme>
      <a:clrMap bg1="lt1" tx1="dk1" bg2="lt2" tx2="dk2" accent1="accent1" accent2="accent2" accent3="accent3" accent4="accent4" accent5="accent5" accent6="accent6" hlink="hlink" folHlink="folHlink"/>
    </a:extraClrScheme>
    <a:extraClrScheme>
      <a:clrScheme name="m62-shipping 14">
        <a:dk1>
          <a:srgbClr val="1C1C1C"/>
        </a:dk1>
        <a:lt1>
          <a:srgbClr val="FFFFFF"/>
        </a:lt1>
        <a:dk2>
          <a:srgbClr val="FFFFFF"/>
        </a:dk2>
        <a:lt2>
          <a:srgbClr val="808080"/>
        </a:lt2>
        <a:accent1>
          <a:srgbClr val="0C4368"/>
        </a:accent1>
        <a:accent2>
          <a:srgbClr val="AABFE0"/>
        </a:accent2>
        <a:accent3>
          <a:srgbClr val="FFFFFF"/>
        </a:accent3>
        <a:accent4>
          <a:srgbClr val="161616"/>
        </a:accent4>
        <a:accent5>
          <a:srgbClr val="AAB0B9"/>
        </a:accent5>
        <a:accent6>
          <a:srgbClr val="9AADCB"/>
        </a:accent6>
        <a:hlink>
          <a:srgbClr val="000F31"/>
        </a:hlink>
        <a:folHlink>
          <a:srgbClr val="FF375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t’s not the design of your template">
  <a:themeElements>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fontScheme name="1_It’s not the design of your template">
      <a:majorFont>
        <a:latin typeface="Neo San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25513"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25513"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1_It’s not the design of you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t’s not the design of your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t’s not the design of your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t’s not the design of your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t’s not the design of your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t’s not the design of your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t’s not the design of your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t’s not the design of your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t’s not the design of your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t’s not the design of your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t’s not the design of your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t’s not the design of your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6918</TotalTime>
  <Words>1168</Words>
  <Application>Microsoft Office PowerPoint</Application>
  <PresentationFormat>Custom</PresentationFormat>
  <Paragraphs>166</Paragraphs>
  <Slides>25</Slides>
  <Notes>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25</vt:i4>
      </vt:variant>
    </vt:vector>
  </HeadingPairs>
  <TitlesOfParts>
    <vt:vector size="35" baseType="lpstr">
      <vt:lpstr>Arial</vt:lpstr>
      <vt:lpstr>Arial Narrow</vt:lpstr>
      <vt:lpstr>Porky's</vt:lpstr>
      <vt:lpstr>Myriad Roman</vt:lpstr>
      <vt:lpstr>Arial Black</vt:lpstr>
      <vt:lpstr>Wingdings</vt:lpstr>
      <vt:lpstr>Pristina</vt:lpstr>
      <vt:lpstr>Neo Sans</vt:lpstr>
      <vt:lpstr>m62-shipping</vt:lpstr>
      <vt:lpstr>1_It’s not the design of your template</vt:lpstr>
      <vt:lpstr>Tolani Maritime Institute</vt:lpstr>
      <vt:lpstr>Slide 2</vt:lpstr>
      <vt:lpstr>World Fleet </vt:lpstr>
      <vt:lpstr> </vt:lpstr>
      <vt:lpstr> </vt:lpstr>
      <vt:lpstr>Introduction</vt:lpstr>
      <vt:lpstr>Autonomous/Crewless Ships - 1</vt:lpstr>
      <vt:lpstr>Autonomous/Crewless Ships - 2</vt:lpstr>
      <vt:lpstr>Wärtsilä Experiment</vt:lpstr>
      <vt:lpstr>Autonomous vessels</vt:lpstr>
      <vt:lpstr>Future Ships control – Human or Robot</vt:lpstr>
      <vt:lpstr>Alternate – Solutions</vt:lpstr>
      <vt:lpstr>Alternate – Solutions  </vt:lpstr>
      <vt:lpstr>Alternate – Solutions</vt:lpstr>
      <vt:lpstr>10 Future ocean-going Ships</vt:lpstr>
      <vt:lpstr>10 Future ocean-going Ships</vt:lpstr>
      <vt:lpstr>10 Future ocean-going Ships</vt:lpstr>
      <vt:lpstr>10 Future ocean-going Ships</vt:lpstr>
      <vt:lpstr>10 Future ocean-going Ships</vt:lpstr>
      <vt:lpstr>10 Future ocean-going Ships</vt:lpstr>
      <vt:lpstr>10 Future ocean-going Ships</vt:lpstr>
      <vt:lpstr>10 Future ocean-going Ships</vt:lpstr>
      <vt:lpstr>10 Future ocean-going Ships</vt:lpstr>
      <vt:lpstr>10 Future ocean-going Ships</vt:lpstr>
      <vt:lpstr>Slide 25</vt:lpstr>
    </vt:vector>
  </TitlesOfParts>
  <Company>RipplesINFO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MLC 2006 highlights</dc:title>
  <dc:creator>Sajid Hussain</dc:creator>
  <cp:lastModifiedBy>user</cp:lastModifiedBy>
  <cp:revision>604</cp:revision>
  <dcterms:created xsi:type="dcterms:W3CDTF">2009-10-15T11:35:51Z</dcterms:created>
  <dcterms:modified xsi:type="dcterms:W3CDTF">2019-02-23T11:14:25Z</dcterms:modified>
</cp:coreProperties>
</file>