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2.xml" ContentType="application/vnd.openxmlformats-officedocument.presentationml.notesSlide+xml"/>
  <Override PartName="/ppt/slides/slide79.xml" ContentType="application/vnd.openxmlformats-officedocument.presentationml.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tiff" ContentType="image/tif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2"/>
  </p:notesMasterIdLst>
  <p:sldIdLst>
    <p:sldId id="912" r:id="rId2"/>
    <p:sldId id="1044" r:id="rId3"/>
    <p:sldId id="1066" r:id="rId4"/>
    <p:sldId id="1049" r:id="rId5"/>
    <p:sldId id="1050" r:id="rId6"/>
    <p:sldId id="1051" r:id="rId7"/>
    <p:sldId id="1055" r:id="rId8"/>
    <p:sldId id="1056" r:id="rId9"/>
    <p:sldId id="1058" r:id="rId10"/>
    <p:sldId id="1059" r:id="rId11"/>
    <p:sldId id="1079" r:id="rId12"/>
    <p:sldId id="1060" r:id="rId13"/>
    <p:sldId id="1071" r:id="rId14"/>
    <p:sldId id="1076" r:id="rId15"/>
    <p:sldId id="1075" r:id="rId16"/>
    <p:sldId id="1092" r:id="rId17"/>
    <p:sldId id="1093" r:id="rId18"/>
    <p:sldId id="1074" r:id="rId19"/>
    <p:sldId id="1094" r:id="rId20"/>
    <p:sldId id="1095" r:id="rId21"/>
    <p:sldId id="840" r:id="rId22"/>
    <p:sldId id="842" r:id="rId23"/>
    <p:sldId id="951" r:id="rId24"/>
    <p:sldId id="1064" r:id="rId25"/>
    <p:sldId id="845" r:id="rId26"/>
    <p:sldId id="1068" r:id="rId27"/>
    <p:sldId id="1069" r:id="rId28"/>
    <p:sldId id="1096" r:id="rId29"/>
    <p:sldId id="1073" r:id="rId30"/>
    <p:sldId id="935" r:id="rId31"/>
    <p:sldId id="851" r:id="rId32"/>
    <p:sldId id="850" r:id="rId33"/>
    <p:sldId id="998" r:id="rId34"/>
    <p:sldId id="1067" r:id="rId35"/>
    <p:sldId id="1098" r:id="rId36"/>
    <p:sldId id="1065" r:id="rId37"/>
    <p:sldId id="1072" r:id="rId38"/>
    <p:sldId id="1009" r:id="rId39"/>
    <p:sldId id="1038" r:id="rId40"/>
    <p:sldId id="1135" r:id="rId41"/>
    <p:sldId id="1024" r:id="rId42"/>
    <p:sldId id="1025" r:id="rId43"/>
    <p:sldId id="1027" r:id="rId44"/>
    <p:sldId id="1028" r:id="rId45"/>
    <p:sldId id="1030" r:id="rId46"/>
    <p:sldId id="1054" r:id="rId47"/>
    <p:sldId id="1032" r:id="rId48"/>
    <p:sldId id="1033" r:id="rId49"/>
    <p:sldId id="1034" r:id="rId50"/>
    <p:sldId id="1035" r:id="rId51"/>
    <p:sldId id="1036" r:id="rId52"/>
    <p:sldId id="1053" r:id="rId53"/>
    <p:sldId id="1037" r:id="rId54"/>
    <p:sldId id="1152" r:id="rId55"/>
    <p:sldId id="1106" r:id="rId56"/>
    <p:sldId id="1107" r:id="rId57"/>
    <p:sldId id="1108" r:id="rId58"/>
    <p:sldId id="1109" r:id="rId59"/>
    <p:sldId id="1110" r:id="rId60"/>
    <p:sldId id="1120" r:id="rId61"/>
    <p:sldId id="1121" r:id="rId62"/>
    <p:sldId id="1111" r:id="rId63"/>
    <p:sldId id="1113" r:id="rId64"/>
    <p:sldId id="1114" r:id="rId65"/>
    <p:sldId id="1115" r:id="rId66"/>
    <p:sldId id="1118" r:id="rId67"/>
    <p:sldId id="1122" r:id="rId68"/>
    <p:sldId id="1140" r:id="rId69"/>
    <p:sldId id="1123" r:id="rId70"/>
    <p:sldId id="1141" r:id="rId71"/>
    <p:sldId id="1125" r:id="rId72"/>
    <p:sldId id="1126" r:id="rId73"/>
    <p:sldId id="1042" r:id="rId74"/>
    <p:sldId id="1139" r:id="rId75"/>
    <p:sldId id="1078" r:id="rId76"/>
    <p:sldId id="1133" r:id="rId77"/>
    <p:sldId id="1134" r:id="rId78"/>
    <p:sldId id="1088" r:id="rId79"/>
    <p:sldId id="1145" r:id="rId80"/>
    <p:sldId id="1147" r:id="rId8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FF00"/>
    <a:srgbClr val="000099"/>
    <a:srgbClr val="FF33CC"/>
    <a:srgbClr val="FFCCFF"/>
    <a:srgbClr val="660033"/>
    <a:srgbClr val="FFCC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19" autoAdjust="0"/>
    <p:restoredTop sz="94709" autoAdjust="0"/>
  </p:normalViewPr>
  <p:slideViewPr>
    <p:cSldViewPr>
      <p:cViewPr>
        <p:scale>
          <a:sx n="28" d="100"/>
          <a:sy n="28" d="100"/>
        </p:scale>
        <p:origin x="-594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6" d="100"/>
        <a:sy n="36" d="100"/>
      </p:scale>
      <p:origin x="0" y="495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8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8.4325396825398483E-2"/>
          <c:y val="0.16359278860634457"/>
          <c:w val="0.83134920634921683"/>
          <c:h val="0.8148909255195634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30"/>
          <c:dPt>
            <c:idx val="1"/>
            <c:explosion val="12"/>
            <c:spPr>
              <a:solidFill>
                <a:schemeClr val="tx1">
                  <a:lumMod val="50000"/>
                  <a:lumOff val="50000"/>
                </a:schemeClr>
              </a:solidFill>
            </c:spPr>
          </c:dPt>
          <c:dPt>
            <c:idx val="2"/>
            <c:explosion val="19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rgbClr val="00B050"/>
              </a:solidFill>
            </c:spPr>
          </c:dPt>
          <c:dPt>
            <c:idx val="6"/>
            <c:spPr>
              <a:solidFill>
                <a:schemeClr val="bg1">
                  <a:lumMod val="75000"/>
                </a:schemeClr>
              </a:solidFill>
            </c:spPr>
          </c:dPt>
          <c:dPt>
            <c:idx val="7"/>
            <c:spPr>
              <a:solidFill>
                <a:schemeClr val="tx1"/>
              </a:solidFill>
            </c:spPr>
          </c:dPt>
          <c:dLbls>
            <c:dLbl>
              <c:idx val="1"/>
              <c:layout>
                <c:manualLayout>
                  <c:x val="-0.19608790220666891"/>
                  <c:y val="4.383454472037150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Crude</a:t>
                    </a:r>
                    <a:r>
                      <a:rPr lang="en-US" dirty="0"/>
                      <a:t>
36%</a:t>
                    </a:r>
                  </a:p>
                </c:rich>
              </c:tx>
              <c:showCatName val="1"/>
              <c:showPercent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Liq.Cargo</a:t>
                    </a:r>
                    <a:r>
                      <a:rPr lang="en-US"/>
                      <a:t>
4%</a:t>
                    </a:r>
                  </a:p>
                </c:rich>
              </c:tx>
              <c:showCatName val="1"/>
              <c:showPercent val="1"/>
            </c:dLbl>
            <c:dLbl>
              <c:idx val="7"/>
              <c:layout>
                <c:manualLayout>
                  <c:x val="5.2909679692816194E-2"/>
                  <c:y val="0.1080843259977118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FFC000"/>
                        </a:solidFill>
                      </a:rPr>
                      <a:t>Coal
8%</a:t>
                    </a:r>
                  </a:p>
                </c:rich>
              </c:tx>
              <c:showCatName val="1"/>
              <c:showPercent val="1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z="1600" dirty="0"/>
                      <a:t>IOP(KIOCL)</a:t>
                    </a:r>
                    <a:r>
                      <a:rPr lang="en-US" dirty="0"/>
                      <a:t>
4%</a:t>
                    </a:r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Sheet1!$A$2:$A$10</c:f>
              <c:strCache>
                <c:ptCount val="9"/>
                <c:pt idx="0">
                  <c:v>L.Stone</c:v>
                </c:pt>
                <c:pt idx="1">
                  <c:v>Crude</c:v>
                </c:pt>
                <c:pt idx="2">
                  <c:v>POL Prod</c:v>
                </c:pt>
                <c:pt idx="3">
                  <c:v>LPG</c:v>
                </c:pt>
                <c:pt idx="4">
                  <c:v>Gen.Cargo</c:v>
                </c:pt>
                <c:pt idx="5">
                  <c:v>Oth.Liq.Carg</c:v>
                </c:pt>
                <c:pt idx="6">
                  <c:v>IOF</c:v>
                </c:pt>
                <c:pt idx="7">
                  <c:v>Coal</c:v>
                </c:pt>
                <c:pt idx="8">
                  <c:v>IOP(KIOCL)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1127539</c:v>
                </c:pt>
                <c:pt idx="1">
                  <c:v>12753748</c:v>
                </c:pt>
                <c:pt idx="2">
                  <c:v>6592801</c:v>
                </c:pt>
                <c:pt idx="3">
                  <c:v>1631184</c:v>
                </c:pt>
                <c:pt idx="4">
                  <c:v>2206629</c:v>
                </c:pt>
                <c:pt idx="5">
                  <c:v>1447696</c:v>
                </c:pt>
                <c:pt idx="6">
                  <c:v>5450290</c:v>
                </c:pt>
                <c:pt idx="7">
                  <c:v>2790973</c:v>
                </c:pt>
                <c:pt idx="8">
                  <c:v>1508034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E1684F4-FAE7-4EBD-9097-AD49C16A835F}" type="datetimeFigureOut">
              <a:rPr lang="en-US"/>
              <a:pPr>
                <a:defRPr/>
              </a:pPr>
              <a:t>3/10/2011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F18B0DD-D6B6-4BD9-BB4A-B159B27A3B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988B6F-20D6-42C4-820E-255035A6E2DA}" type="slidenum">
              <a:rPr lang="en-US" smtClean="0"/>
              <a:pPr/>
              <a:t>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B4E57D1-F7D2-4A99-82CD-D30E4D370C2A}" type="slidenum">
              <a:rPr lang="en-US" smtClean="0"/>
              <a:pPr/>
              <a:t>69</a:t>
            </a:fld>
            <a:endParaRPr lang="en-US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8E8BF18-6612-46C4-BC97-B7AFE2E608D5}" type="slidenum">
              <a:rPr lang="en-US" smtClean="0"/>
              <a:pPr/>
              <a:t>70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5008D8-EE87-4904-BC17-5D0FDB07675C}" type="slidenum">
              <a:rPr lang="en-US" smtClean="0"/>
              <a:pPr/>
              <a:t>76</a:t>
            </a:fld>
            <a:endParaRPr lang="en-US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5008D8-EE87-4904-BC17-5D0FDB07675C}" type="slidenum">
              <a:rPr lang="en-US" smtClean="0"/>
              <a:pPr/>
              <a:t>77</a:t>
            </a:fld>
            <a:endParaRPr lang="en-US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FD7F47-3FD2-4D73-B63B-B44BABF3874E}" type="slidenum">
              <a:rPr lang="en-US" smtClean="0"/>
              <a:pPr/>
              <a:t>78</a:t>
            </a:fld>
            <a:endParaRPr lang="en-US" smtClean="0"/>
          </a:p>
        </p:txBody>
      </p:sp>
      <p:sp>
        <p:nvSpPr>
          <p:cNvPr id="5427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15E02DF-A9CA-4177-BF5C-862D6E73756A}" type="slidenum">
              <a:rPr lang="en-US" sz="1200">
                <a:latin typeface="Times New Roman" pitchFamily="18" charset="0"/>
              </a:rPr>
              <a:pPr algn="r"/>
              <a:t>78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54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027A940-9F42-49E5-8A5A-02355DB74A73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974D-100A-4742-ACA0-210C9F610957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334D36-10AF-428B-9914-0A4BF64228F0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B77BDA-D435-43FE-9AEB-F7F7DD144FB4}" type="slidenum">
              <a:rPr lang="en-US" smtClean="0"/>
              <a:pPr/>
              <a:t>52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 txBox="1">
            <a:spLocks noGrp="1" noChangeArrowheads="1"/>
          </p:cNvSpPr>
          <p:nvPr/>
        </p:nvSpPr>
        <p:spPr bwMode="auto">
          <a:xfrm>
            <a:off x="3884613" y="8684967"/>
            <a:ext cx="2971800" cy="457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6989FEA-45C9-4EC6-B2D8-0E9EAE9CA263}" type="slidenum">
              <a:rPr lang="en-US" sz="1200"/>
              <a:pPr algn="r"/>
              <a:t>58</a:t>
            </a:fld>
            <a:endParaRPr lang="en-US" sz="120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8E8BF18-6612-46C4-BC97-B7AFE2E608D5}" type="slidenum">
              <a:rPr lang="en-US" smtClean="0"/>
              <a:pPr/>
              <a:t>67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A6744CD-650F-496B-B8E6-D7F751667839}" type="slidenum">
              <a:rPr lang="en-US" smtClean="0"/>
              <a:pPr/>
              <a:t>68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08964-F47A-4C62-8354-E3ADBA7C09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B0FCA-BEEC-470B-AB4B-C8EC55A72A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A77C5-85E3-4077-AE43-D1E14EC988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17167-78EF-4830-8A59-8744028A8C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8E790-A6E0-4874-A145-6946B445DF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5FF95-4F4E-41E1-B228-BAA119637BCC}" type="datetime1">
              <a:rPr lang="en-US"/>
              <a:pPr>
                <a:defRPr/>
              </a:pPr>
              <a:t>3/10/2011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82484-4C8F-4A1C-8E2D-3D63E493CC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79171-89C2-473E-8B02-AA4312C381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1F103-97C2-4695-B5E8-74A9DEE058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3C724-56FC-4C81-9F86-08E71DC3D4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9EF83-5146-4759-B4E1-19611E30E0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D46E2-5151-4775-B5BA-86C3500F2F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7773-9AF5-4A0C-8A86-37F3DE780F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92B0A-7758-4990-BFED-B8F9AC1480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6E9F5-0F76-4891-ABA5-F287FF1C39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B4A5682-6B0F-4C74-BEBA-C4B2404650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clippings\move.WMV" TargetMode="Externa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clippings\timber.avi" TargetMode="External"/><Relationship Id="rId5" Type="http://schemas.openxmlformats.org/officeDocument/2006/relationships/image" Target="../media/image28.png"/><Relationship Id="rId4" Type="http://schemas.openxmlformats.org/officeDocument/2006/relationships/image" Target="../media/image27.tif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F:\clippings\cementnew.WMV" TargetMode="External"/><Relationship Id="rId4" Type="http://schemas.openxmlformats.org/officeDocument/2006/relationships/image" Target="../media/image31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gi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gif"/><Relationship Id="rId13" Type="http://schemas.openxmlformats.org/officeDocument/2006/relationships/image" Target="../media/image56.gif"/><Relationship Id="rId3" Type="http://schemas.openxmlformats.org/officeDocument/2006/relationships/image" Target="../media/image49.jpeg"/><Relationship Id="rId7" Type="http://schemas.openxmlformats.org/officeDocument/2006/relationships/image" Target="../media/image12.gif"/><Relationship Id="rId12" Type="http://schemas.openxmlformats.org/officeDocument/2006/relationships/image" Target="../media/image55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4.gif"/><Relationship Id="rId5" Type="http://schemas.openxmlformats.org/officeDocument/2006/relationships/image" Target="../media/image50.png"/><Relationship Id="rId10" Type="http://schemas.openxmlformats.org/officeDocument/2006/relationships/image" Target="../media/image53.gif"/><Relationship Id="rId4" Type="http://schemas.openxmlformats.org/officeDocument/2006/relationships/image" Target="../media/image8.gif"/><Relationship Id="rId9" Type="http://schemas.openxmlformats.org/officeDocument/2006/relationships/image" Target="../media/image52.gif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13" Type="http://schemas.openxmlformats.org/officeDocument/2006/relationships/image" Target="../media/image71.jpe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12" Type="http://schemas.openxmlformats.org/officeDocument/2006/relationships/image" Target="../media/image70.jpeg"/><Relationship Id="rId17" Type="http://schemas.openxmlformats.org/officeDocument/2006/relationships/image" Target="../media/image75.jpeg"/><Relationship Id="rId2" Type="http://schemas.openxmlformats.org/officeDocument/2006/relationships/image" Target="../media/image60.jpeg"/><Relationship Id="rId16" Type="http://schemas.openxmlformats.org/officeDocument/2006/relationships/image" Target="../media/image7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11" Type="http://schemas.openxmlformats.org/officeDocument/2006/relationships/image" Target="../media/image69.jpeg"/><Relationship Id="rId5" Type="http://schemas.openxmlformats.org/officeDocument/2006/relationships/image" Target="../media/image63.jpeg"/><Relationship Id="rId15" Type="http://schemas.openxmlformats.org/officeDocument/2006/relationships/image" Target="../media/image73.jpeg"/><Relationship Id="rId10" Type="http://schemas.openxmlformats.org/officeDocument/2006/relationships/image" Target="../media/image68.jpeg"/><Relationship Id="rId4" Type="http://schemas.openxmlformats.org/officeDocument/2006/relationships/image" Target="../media/image62.jpeg"/><Relationship Id="rId9" Type="http://schemas.openxmlformats.org/officeDocument/2006/relationships/image" Target="../media/image67.png"/><Relationship Id="rId14" Type="http://schemas.openxmlformats.org/officeDocument/2006/relationships/image" Target="../media/image72.jpe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5.bin"/><Relationship Id="rId4" Type="http://schemas.openxmlformats.org/officeDocument/2006/relationships/image" Target="../media/image79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83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2.jpeg"/><Relationship Id="rId5" Type="http://schemas.openxmlformats.org/officeDocument/2006/relationships/oleObject" Target="../embeddings/oleObject6.bin"/><Relationship Id="rId4" Type="http://schemas.openxmlformats.org/officeDocument/2006/relationships/image" Target="../media/image8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0.jpe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jpe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jpe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7.jpe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ChangeArrowheads="1"/>
          </p:cNvSpPr>
          <p:nvPr/>
        </p:nvSpPr>
        <p:spPr bwMode="auto">
          <a:xfrm>
            <a:off x="685800" y="2438400"/>
            <a:ext cx="1143000" cy="381000"/>
          </a:xfrm>
          <a:prstGeom prst="rect">
            <a:avLst/>
          </a:prstGeom>
          <a:solidFill>
            <a:schemeClr val="bg1"/>
          </a:solidFill>
          <a:ln w="12700" cap="sq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7467600" y="4114800"/>
            <a:ext cx="14478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pic>
        <p:nvPicPr>
          <p:cNvPr id="7172" name="Picture 5" descr="welcom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Box 7"/>
          <p:cNvSpPr txBox="1">
            <a:spLocks noChangeArrowheads="1"/>
          </p:cNvSpPr>
          <p:nvPr/>
        </p:nvSpPr>
        <p:spPr bwMode="auto">
          <a:xfrm>
            <a:off x="4800600" y="4724400"/>
            <a:ext cx="457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175" name="TextBox 6"/>
          <p:cNvSpPr txBox="1">
            <a:spLocks noChangeArrowheads="1"/>
          </p:cNvSpPr>
          <p:nvPr/>
        </p:nvSpPr>
        <p:spPr bwMode="auto">
          <a:xfrm>
            <a:off x="4572000" y="1828800"/>
            <a:ext cx="2841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 dirty="0"/>
              <a:t>8</a:t>
            </a:r>
          </a:p>
        </p:txBody>
      </p:sp>
      <p:sp>
        <p:nvSpPr>
          <p:cNvPr id="7176" name="TextBox 7"/>
          <p:cNvSpPr txBox="1">
            <a:spLocks noChangeArrowheads="1"/>
          </p:cNvSpPr>
          <p:nvPr/>
        </p:nvSpPr>
        <p:spPr bwMode="auto">
          <a:xfrm>
            <a:off x="5410200" y="2438400"/>
            <a:ext cx="228600" cy="369888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438400" y="4953000"/>
            <a:ext cx="52578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solidFill>
                  <a:srgbClr val="6600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Presentation on </a:t>
            </a:r>
          </a:p>
          <a:p>
            <a:pPr algn="ctr"/>
            <a:r>
              <a:rPr lang="en-US" sz="2400" b="1" cap="none" spc="0" dirty="0" smtClean="0">
                <a:ln w="11430"/>
                <a:solidFill>
                  <a:srgbClr val="6600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Role of Ports as a Logistic </a:t>
            </a:r>
            <a:r>
              <a:rPr lang="en-US" sz="2400" b="1" cap="none" spc="0" dirty="0" smtClean="0">
                <a:ln w="11430"/>
                <a:solidFill>
                  <a:srgbClr val="6600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Hub    </a:t>
            </a:r>
            <a:r>
              <a:rPr lang="en-US" sz="2400" b="1" cap="none" spc="0" dirty="0" smtClean="0">
                <a:ln w="11430"/>
                <a:solidFill>
                  <a:srgbClr val="6600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</a:t>
            </a:r>
          </a:p>
          <a:p>
            <a:pPr algn="ctr"/>
            <a:r>
              <a:rPr lang="en-US" sz="2400" b="1" cap="none" spc="0" dirty="0" smtClean="0">
                <a:ln w="11430"/>
                <a:solidFill>
                  <a:srgbClr val="6600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EXIM Trade </a:t>
            </a:r>
            <a:endParaRPr lang="en-US" sz="2400" b="1" cap="none" spc="0" dirty="0">
              <a:ln w="11430"/>
              <a:solidFill>
                <a:srgbClr val="6600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24400" y="4572000"/>
            <a:ext cx="509947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200" b="1" cap="none" spc="0" dirty="0" smtClean="0">
                <a:ln w="11430"/>
                <a:solidFill>
                  <a:srgbClr val="6600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</a:t>
            </a:r>
            <a:endParaRPr lang="en-US" sz="2200" b="1" cap="none" spc="0" dirty="0">
              <a:ln w="11430"/>
              <a:solidFill>
                <a:srgbClr val="6600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64307" name="Group 83"/>
          <p:cNvGraphicFramePr>
            <a:graphicFrameLocks noGrp="1"/>
          </p:cNvGraphicFramePr>
          <p:nvPr>
            <p:ph/>
          </p:nvPr>
        </p:nvGraphicFramePr>
        <p:xfrm>
          <a:off x="685800" y="990600"/>
          <a:ext cx="7772400" cy="5501005"/>
        </p:xfrm>
        <a:graphic>
          <a:graphicData uri="http://schemas.openxmlformats.org/drawingml/2006/table">
            <a:tbl>
              <a:tblPr/>
              <a:tblGrid>
                <a:gridCol w="1219200"/>
                <a:gridCol w="4191000"/>
                <a:gridCol w="2362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Sl.No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Name of the Port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Year of commencement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Kolkata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1870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Mumbai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Chennai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1881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Visakhapatnam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1933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Cochin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1936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Kandla Port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1955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Mormugao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1963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Paradip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1966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Tuticorin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1979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</a:rPr>
                        <a:t>New Mangalore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</a:rPr>
                        <a:t>1980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JNPT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1989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Ennore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2001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600200" y="304800"/>
            <a:ext cx="58128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Formation of Major Ports in India</a:t>
            </a:r>
            <a:endParaRPr lang="en-US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4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64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64307" name="Group 83"/>
          <p:cNvGraphicFramePr>
            <a:graphicFrameLocks noGrp="1"/>
          </p:cNvGraphicFramePr>
          <p:nvPr>
            <p:ph/>
          </p:nvPr>
        </p:nvGraphicFramePr>
        <p:xfrm>
          <a:off x="685800" y="838200"/>
          <a:ext cx="7772400" cy="5743575"/>
        </p:xfrm>
        <a:graphic>
          <a:graphicData uri="http://schemas.openxmlformats.org/drawingml/2006/table">
            <a:tbl>
              <a:tblPr/>
              <a:tblGrid>
                <a:gridCol w="1219200"/>
                <a:gridCol w="4191000"/>
                <a:gridCol w="2362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Sl.No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Name of the Port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Nos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Gujarat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Maharashtra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Goa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Tamilnadu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Karnataka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Kerala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Puducherry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Andhrapradesh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Orissa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A&amp;N Island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Lakhadeep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West Bengal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   Total:-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</a:rPr>
                        <a:t>195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600200" y="304800"/>
            <a:ext cx="62151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State-wise Non-Major Ports in India</a:t>
            </a:r>
            <a:endParaRPr lang="en-US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4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64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0258" name="Group 2"/>
          <p:cNvGraphicFramePr>
            <a:graphicFrameLocks noGrp="1"/>
          </p:cNvGraphicFramePr>
          <p:nvPr>
            <p:ph type="tbl" idx="1"/>
          </p:nvPr>
        </p:nvGraphicFramePr>
        <p:xfrm>
          <a:off x="1143000" y="1143000"/>
          <a:ext cx="7086600" cy="5480051"/>
        </p:xfrm>
        <a:graphic>
          <a:graphicData uri="http://schemas.openxmlformats.org/drawingml/2006/table">
            <a:tbl>
              <a:tblPr/>
              <a:tblGrid>
                <a:gridCol w="4530777"/>
                <a:gridCol w="2555823"/>
              </a:tblGrid>
              <a:tr h="309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        PORTS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2009-10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1       </a:t>
                      </a:r>
                      <a:r>
                        <a:rPr kumimoji="0" lang="en-US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Kandla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79.52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2       </a:t>
                      </a:r>
                      <a:r>
                        <a:rPr kumimoji="0" lang="en-US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Vizag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65.50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3       Chennai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61.05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4       JNPT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60.74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5       </a:t>
                      </a:r>
                      <a:r>
                        <a:rPr kumimoji="0" lang="en-US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Kolkota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+ </a:t>
                      </a:r>
                      <a:r>
                        <a:rPr kumimoji="0" lang="en-US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Haldia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46.29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6       Mumbai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54.54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7       </a:t>
                      </a:r>
                      <a:r>
                        <a:rPr kumimoji="0" lang="en-US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Paradip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57.01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8       </a:t>
                      </a:r>
                      <a:r>
                        <a:rPr kumimoji="0" lang="en-US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Mormugao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48.84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</a:rPr>
                        <a:t> 9       N.M.P.T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Arial" charset="0"/>
                        </a:rPr>
                        <a:t>35.53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10       </a:t>
                      </a:r>
                      <a:r>
                        <a:rPr kumimoji="0" lang="en-US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Tuticorin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23.78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11       Cochin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17.14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12       </a:t>
                      </a:r>
                      <a:r>
                        <a:rPr kumimoji="0" lang="en-US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Ennore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10.70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             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560.68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84" name="Text Box 80"/>
          <p:cNvSpPr txBox="1">
            <a:spLocks noChangeArrowheads="1"/>
          </p:cNvSpPr>
          <p:nvPr/>
        </p:nvSpPr>
        <p:spPr bwMode="auto">
          <a:xfrm>
            <a:off x="10042525" y="-268288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1585" name="Text Box 81"/>
          <p:cNvSpPr txBox="1">
            <a:spLocks noChangeArrowheads="1"/>
          </p:cNvSpPr>
          <p:nvPr/>
        </p:nvSpPr>
        <p:spPr bwMode="auto">
          <a:xfrm>
            <a:off x="3048000" y="762000"/>
            <a:ext cx="3048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           ( </a:t>
            </a:r>
            <a:r>
              <a:rPr lang="en-US" sz="1400" dirty="0" smtClean="0">
                <a:solidFill>
                  <a:srgbClr val="0000FF"/>
                </a:solidFill>
              </a:rPr>
              <a:t>In Million </a:t>
            </a:r>
            <a:r>
              <a:rPr lang="en-US" sz="1400" dirty="0" err="1" smtClean="0">
                <a:solidFill>
                  <a:srgbClr val="0000FF"/>
                </a:solidFill>
              </a:rPr>
              <a:t>Tonnes</a:t>
            </a:r>
            <a:r>
              <a:rPr lang="en-US" sz="1600" dirty="0" smtClean="0">
                <a:solidFill>
                  <a:srgbClr val="0000FF"/>
                </a:solidFill>
              </a:rPr>
              <a:t>)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21586" name="Line 83"/>
          <p:cNvSpPr>
            <a:spLocks noChangeShapeType="1"/>
          </p:cNvSpPr>
          <p:nvPr/>
        </p:nvSpPr>
        <p:spPr bwMode="auto">
          <a:xfrm>
            <a:off x="1600200" y="1143000"/>
            <a:ext cx="45719" cy="541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05000" y="228600"/>
            <a:ext cx="583025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Traffic at Major Ports of India</a:t>
            </a:r>
            <a:endParaRPr lang="en-US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762000" y="1300163"/>
          <a:ext cx="8107363" cy="4757737"/>
        </p:xfrm>
        <a:graphic>
          <a:graphicData uri="http://schemas.openxmlformats.org/presentationml/2006/ole">
            <p:oleObj spid="_x0000_s1026" name="Chart" r:id="rId3" imgW="6915033" imgH="4057626" progId="MSGraph.Chart.8">
              <p:embed followColorScheme="full"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1524000" y="609600"/>
            <a:ext cx="627870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Traffic Profile – Major Ports 2009-10</a:t>
            </a:r>
            <a:endParaRPr lang="en-US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331624" y="1066800"/>
          <a:ext cx="9041546" cy="5486400"/>
        </p:xfrm>
        <a:graphic>
          <a:graphicData uri="http://schemas.openxmlformats.org/presentationml/2006/ole">
            <p:oleObj spid="_x0000_s33794" name="Chart" r:id="rId3" imgW="6905780" imgH="4190840" progId="MSGraph.Chart.8">
              <p:embed followColorScheme="full"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1524000" y="381000"/>
            <a:ext cx="623760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Cargo Profile – Major Ports 2009-10</a:t>
            </a:r>
            <a:endParaRPr lang="en-US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819400" y="990600"/>
            <a:ext cx="3048000" cy="30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660033"/>
                </a:solidFill>
              </a:rPr>
              <a:t>Overall :  561 Million </a:t>
            </a:r>
            <a:r>
              <a:rPr lang="en-US" dirty="0" err="1" smtClean="0">
                <a:solidFill>
                  <a:srgbClr val="660033"/>
                </a:solidFill>
              </a:rPr>
              <a:t>tonnes</a:t>
            </a:r>
            <a:endParaRPr lang="en-US" dirty="0">
              <a:solidFill>
                <a:srgbClr val="66003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4572000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Coaking</a:t>
            </a:r>
            <a:endParaRPr lang="en-US" sz="1600" dirty="0" smtClean="0"/>
          </a:p>
          <a:p>
            <a:r>
              <a:rPr lang="en-US" sz="1600" dirty="0" smtClean="0"/>
              <a:t>Coal 5%</a:t>
            </a:r>
            <a:endParaRPr lang="en-US" sz="1600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2725" name="Text Box 5" descr="Sphere"/>
          <p:cNvSpPr txBox="1">
            <a:spLocks noChangeArrowheads="1"/>
          </p:cNvSpPr>
          <p:nvPr/>
        </p:nvSpPr>
        <p:spPr bwMode="auto">
          <a:xfrm>
            <a:off x="1066800" y="533400"/>
            <a:ext cx="2971800" cy="523220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Major Imports</a:t>
            </a:r>
            <a:endParaRPr lang="en-US" sz="2800" dirty="0">
              <a:solidFill>
                <a:srgbClr val="CC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38200" y="1295400"/>
          <a:ext cx="3275214" cy="4754880"/>
        </p:xfrm>
        <a:graphic>
          <a:graphicData uri="http://schemas.openxmlformats.org/drawingml/2006/table">
            <a:tbl>
              <a:tblPr/>
              <a:tblGrid>
                <a:gridCol w="3275214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POL Crude + Products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LPG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Fertilisers</a:t>
                      </a:r>
                      <a:r>
                        <a:rPr lang="en-US" dirty="0" smtClean="0"/>
                        <a:t>(Finished/Raw Mat.)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Coal(Coking</a:t>
                      </a:r>
                      <a:r>
                        <a:rPr lang="en-US" baseline="0" dirty="0" smtClean="0"/>
                        <a:t> /Thermal)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Timber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Iron &amp; Steel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Edible Oil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Machinery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Salt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Sugar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Chemicals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Containerised</a:t>
                      </a:r>
                      <a:r>
                        <a:rPr lang="en-US" dirty="0" smtClean="0"/>
                        <a:t> cargo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8" name="Text Box 5" descr="Sphere"/>
          <p:cNvSpPr txBox="1">
            <a:spLocks noChangeArrowheads="1"/>
          </p:cNvSpPr>
          <p:nvPr/>
        </p:nvSpPr>
        <p:spPr bwMode="auto">
          <a:xfrm>
            <a:off x="5029200" y="609600"/>
            <a:ext cx="2971800" cy="523220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Major Exports</a:t>
            </a:r>
            <a:endParaRPr lang="en-US" sz="2800" dirty="0">
              <a:solidFill>
                <a:srgbClr val="CC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953000" y="1295400"/>
          <a:ext cx="3275214" cy="4754880"/>
        </p:xfrm>
        <a:graphic>
          <a:graphicData uri="http://schemas.openxmlformats.org/drawingml/2006/table">
            <a:tbl>
              <a:tblPr/>
              <a:tblGrid>
                <a:gridCol w="3275214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Iron Ore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POL Products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Iron &amp; Steel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Machinery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Granite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Other ores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Machinery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Maize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Salt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Sugar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Chemicals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Containerised</a:t>
                      </a:r>
                      <a:r>
                        <a:rPr lang="en-US" dirty="0" smtClean="0"/>
                        <a:t> cargo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50" name="Text Box 50"/>
          <p:cNvSpPr txBox="1">
            <a:spLocks noChangeArrowheads="1"/>
          </p:cNvSpPr>
          <p:nvPr/>
        </p:nvSpPr>
        <p:spPr bwMode="auto">
          <a:xfrm>
            <a:off x="10042525" y="-268288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1" hangingPunct="1"/>
            <a:endParaRPr lang="en-US" sz="1800" b="0">
              <a:cs typeface="Arial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3400" y="854874"/>
          <a:ext cx="7924800" cy="5895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3299"/>
                <a:gridCol w="2119901"/>
                <a:gridCol w="1219200"/>
                <a:gridCol w="2027275"/>
                <a:gridCol w="1935125"/>
              </a:tblGrid>
              <a:tr h="7453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Ports</a:t>
                      </a:r>
                      <a:endParaRPr lang="en-US" sz="2000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No.of</a:t>
                      </a:r>
                      <a:r>
                        <a:rPr lang="en-US" sz="200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berths</a:t>
                      </a:r>
                      <a:endParaRPr lang="en-US" sz="2000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Capacity</a:t>
                      </a:r>
                      <a:r>
                        <a:rPr lang="en-US" sz="2000" baseline="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in million </a:t>
                      </a:r>
                      <a:r>
                        <a:rPr lang="en-US" sz="2000" baseline="0" dirty="0" err="1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tonnes</a:t>
                      </a:r>
                      <a:endParaRPr lang="en-US" sz="2000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No. of ships handled</a:t>
                      </a:r>
                      <a:endParaRPr lang="en-US" sz="2000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6230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Kandla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85.00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2776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740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Vizag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62.27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2435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740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Chennai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71.32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2132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740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JNPT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64.00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3049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740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Kolkata+Haldia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62.60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3505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740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Mumbai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31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43.70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2169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740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Paradip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76.50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1562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740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Mormugao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37.05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895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6230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NMPT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44.20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1196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2502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Tuticorin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23.72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1414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740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Cochin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30.37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1270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0320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Ennore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16.00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273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03208">
                <a:tc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Total:-</a:t>
                      </a:r>
                      <a:endParaRPr lang="en-US" sz="18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227</a:t>
                      </a:r>
                      <a:endParaRPr lang="en-US" sz="18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616.73</a:t>
                      </a:r>
                      <a:endParaRPr lang="en-US" sz="18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22,676</a:t>
                      </a:r>
                      <a:endParaRPr lang="en-US" sz="18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239000" y="6519446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        Source: IPA</a:t>
            </a:r>
            <a:endParaRPr lang="en-US" sz="1600" i="1" dirty="0"/>
          </a:p>
        </p:txBody>
      </p:sp>
      <p:sp>
        <p:nvSpPr>
          <p:cNvPr id="6" name="Rectangle 5"/>
          <p:cNvSpPr/>
          <p:nvPr/>
        </p:nvSpPr>
        <p:spPr>
          <a:xfrm>
            <a:off x="1371600" y="228600"/>
            <a:ext cx="63993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solidFill>
                  <a:srgbClr val="6600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Availability of berths v/s capacity(2009-10</a:t>
            </a:r>
            <a:r>
              <a:rPr lang="en-US" sz="3200" b="1" cap="none" spc="0" dirty="0" smtClean="0">
                <a:ln w="11430"/>
                <a:solidFill>
                  <a:srgbClr val="6600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)</a:t>
            </a:r>
            <a:endParaRPr lang="en-US" sz="3200" b="1" cap="none" spc="0" dirty="0">
              <a:ln w="11430"/>
              <a:solidFill>
                <a:srgbClr val="660033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609600"/>
          <a:ext cx="8458200" cy="608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4348"/>
                <a:gridCol w="1054452"/>
                <a:gridCol w="1447800"/>
                <a:gridCol w="1752600"/>
                <a:gridCol w="1676400"/>
                <a:gridCol w="1752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Sl.No</a:t>
                      </a:r>
                      <a:endParaRPr lang="en-US" b="0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Port</a:t>
                      </a:r>
                      <a:endParaRPr lang="en-US" b="0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Av. TRT (days)</a:t>
                      </a:r>
                      <a:endParaRPr lang="en-US" b="0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AV.PBD</a:t>
                      </a:r>
                    </a:p>
                    <a:p>
                      <a:pPr algn="ctr"/>
                      <a:r>
                        <a:rPr lang="en-US" b="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(days)</a:t>
                      </a:r>
                      <a:endParaRPr lang="en-US" b="0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Av.Output</a:t>
                      </a:r>
                      <a:r>
                        <a:rPr lang="en-US" b="0" baseline="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per </a:t>
                      </a:r>
                      <a:r>
                        <a:rPr lang="en-US" b="0" baseline="0" dirty="0" err="1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berthday</a:t>
                      </a:r>
                      <a:r>
                        <a:rPr lang="en-US" b="0" baseline="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( In </a:t>
                      </a:r>
                      <a:r>
                        <a:rPr lang="en-US" b="0" baseline="0" dirty="0" err="1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tonnes</a:t>
                      </a:r>
                      <a:r>
                        <a:rPr lang="en-US" b="0" baseline="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US" b="0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Av.output</a:t>
                      </a:r>
                      <a:r>
                        <a:rPr lang="en-US" b="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per hook(In </a:t>
                      </a:r>
                      <a:r>
                        <a:rPr lang="en-US" b="0" dirty="0" err="1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tonnes</a:t>
                      </a:r>
                      <a:r>
                        <a:rPr lang="en-US" b="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US" b="0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Kolkata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5.47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0.85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2273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474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Haldia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5.01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4.5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6243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561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Paradip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9.04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6.30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13853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894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Vizag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4.78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1.89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10470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522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Ennore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2.35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0.41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21565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Chennai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5.05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1.34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11843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478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Tuticorin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3.97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1.39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6505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236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Cochin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2.08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0.84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10829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317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n-US" b="1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NMPT</a:t>
                      </a:r>
                      <a:endParaRPr lang="en-US" b="1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3.06</a:t>
                      </a:r>
                      <a:endParaRPr lang="en-US" b="1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0.81</a:t>
                      </a:r>
                      <a:endParaRPr lang="en-US" b="1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13895</a:t>
                      </a:r>
                      <a:endParaRPr lang="en-US" b="1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1422</a:t>
                      </a:r>
                      <a:endParaRPr lang="en-US" b="1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Goa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5.63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3.72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18618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1100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Mumbai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4.61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1.28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7125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438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JNPT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2.02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0.97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25627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Kandla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5.03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2.60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13372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603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Overall</a:t>
                      </a:r>
                      <a:endParaRPr lang="en-US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4.42</a:t>
                      </a:r>
                      <a:endParaRPr lang="en-US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2.15</a:t>
                      </a:r>
                      <a:endParaRPr lang="en-US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10482</a:t>
                      </a:r>
                      <a:endParaRPr lang="en-US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611</a:t>
                      </a:r>
                      <a:endParaRPr lang="en-US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772400" y="6519446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Source: IPA</a:t>
            </a:r>
            <a:endParaRPr lang="en-US" sz="1600" i="1" dirty="0"/>
          </a:p>
        </p:txBody>
      </p:sp>
      <p:sp>
        <p:nvSpPr>
          <p:cNvPr id="6" name="Rectangle 5"/>
          <p:cNvSpPr/>
          <p:nvPr/>
        </p:nvSpPr>
        <p:spPr>
          <a:xfrm>
            <a:off x="2667000" y="228600"/>
            <a:ext cx="504497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solidFill>
                  <a:srgbClr val="6600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Performance Indicators(2009-10) </a:t>
            </a:r>
            <a:endParaRPr lang="en-US" sz="3200" b="1" cap="none" spc="0" dirty="0">
              <a:ln w="11430"/>
              <a:solidFill>
                <a:srgbClr val="660033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990600"/>
            <a:ext cx="8077200" cy="5638800"/>
          </a:xfrm>
          <a:noFill/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sz="2200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Pilotage</a:t>
            </a:r>
            <a:endParaRPr lang="en-US" sz="22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sz="22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Berthing</a:t>
            </a:r>
          </a:p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sz="22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Marine crafts</a:t>
            </a:r>
          </a:p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sz="2200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Mechanised</a:t>
            </a:r>
            <a:r>
              <a:rPr lang="en-US" sz="22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cargo handling </a:t>
            </a:r>
          </a:p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sz="22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Conventional Cargo handling( </a:t>
            </a:r>
            <a:r>
              <a:rPr lang="en-US" sz="2200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labour</a:t>
            </a:r>
            <a:r>
              <a:rPr lang="en-US" sz="22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sz="22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VTMS</a:t>
            </a:r>
          </a:p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sz="22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Storage(closed/open/</a:t>
            </a:r>
            <a:r>
              <a:rPr lang="en-US" sz="2200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tankage</a:t>
            </a:r>
            <a:r>
              <a:rPr lang="en-US" sz="22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sz="22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Railway</a:t>
            </a:r>
          </a:p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sz="22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Road</a:t>
            </a:r>
          </a:p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sz="22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Security/ISPS</a:t>
            </a:r>
          </a:p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sz="22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Water supply</a:t>
            </a:r>
          </a:p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sz="22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Bunkering</a:t>
            </a:r>
          </a:p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sz="22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Slope Reception</a:t>
            </a:r>
          </a:p>
        </p:txBody>
      </p:sp>
      <p:sp>
        <p:nvSpPr>
          <p:cNvPr id="3742725" name="Text Box 5" descr="Sphere"/>
          <p:cNvSpPr txBox="1">
            <a:spLocks noChangeArrowheads="1"/>
          </p:cNvSpPr>
          <p:nvPr/>
        </p:nvSpPr>
        <p:spPr bwMode="auto">
          <a:xfrm>
            <a:off x="2819400" y="304800"/>
            <a:ext cx="3581400" cy="523220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Port Facilities</a:t>
            </a:r>
            <a:endParaRPr lang="en-US" sz="2800" dirty="0">
              <a:solidFill>
                <a:srgbClr val="CC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38200" y="2971800"/>
            <a:ext cx="73913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Process of movement of vessels inside the Port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3" name="Picture 112" descr="ship4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3657600"/>
            <a:ext cx="9906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50292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000099"/>
                </a:solidFill>
              </a:rPr>
              <a:t>An area within which ships are loaded with and/or discharged of cargo and includes the usual places where ships wait for their turn</a:t>
            </a:r>
          </a:p>
          <a:p>
            <a:pPr algn="just" eaLnBrk="1" hangingPunct="1">
              <a:lnSpc>
                <a:spcPct val="90000"/>
              </a:lnSpc>
              <a:buNone/>
            </a:pPr>
            <a:endParaRPr lang="en-US" sz="800" b="1" dirty="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 -  </a:t>
            </a:r>
            <a:r>
              <a:rPr lang="en-US" sz="2400" b="1" dirty="0" smtClean="0"/>
              <a:t>A</a:t>
            </a:r>
            <a:r>
              <a:rPr lang="en-US" sz="2400" dirty="0" smtClean="0"/>
              <a:t> large capital investment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 -  </a:t>
            </a:r>
            <a:r>
              <a:rPr lang="en-US" sz="2400" b="1" dirty="0" smtClean="0"/>
              <a:t>P</a:t>
            </a:r>
            <a:r>
              <a:rPr lang="en-US" sz="2400" dirty="0" smtClean="0"/>
              <a:t>rovides huge employment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 -  </a:t>
            </a:r>
            <a:r>
              <a:rPr lang="en-US" sz="2400" b="1" dirty="0" smtClean="0"/>
              <a:t>A</a:t>
            </a:r>
            <a:r>
              <a:rPr lang="en-US" sz="2400" dirty="0" smtClean="0"/>
              <a:t> regional economic multiplier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 -  </a:t>
            </a:r>
            <a:r>
              <a:rPr lang="en-US" sz="2400" b="1" dirty="0" smtClean="0"/>
              <a:t>A</a:t>
            </a:r>
            <a:r>
              <a:rPr lang="en-US" sz="2400" dirty="0" smtClean="0"/>
              <a:t> point where foreign culture and ideas have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     impact on a Nation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 -  </a:t>
            </a:r>
            <a:r>
              <a:rPr lang="en-US" sz="2400" b="1" dirty="0" smtClean="0"/>
              <a:t>A</a:t>
            </a:r>
            <a:r>
              <a:rPr lang="en-US" sz="2400" dirty="0" smtClean="0"/>
              <a:t> focal point of inland transport system and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   marine transport  system</a:t>
            </a:r>
          </a:p>
        </p:txBody>
      </p:sp>
      <p:sp>
        <p:nvSpPr>
          <p:cNvPr id="6" name="Rectangle 5"/>
          <p:cNvSpPr/>
          <p:nvPr/>
        </p:nvSpPr>
        <p:spPr>
          <a:xfrm>
            <a:off x="3810000" y="609600"/>
            <a:ext cx="131318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solidFill>
                  <a:srgbClr val="6600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Port</a:t>
            </a:r>
            <a:endParaRPr lang="en-US" sz="4400" b="1" cap="none" spc="0" dirty="0">
              <a:ln w="11430"/>
              <a:solidFill>
                <a:srgbClr val="660033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vtms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5" name="Picture 3" descr="vtms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0"/>
            <a:ext cx="4267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6" name="Picture 4" descr="vtms-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3714750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4661" name="Text Box 5"/>
          <p:cNvSpPr txBox="1">
            <a:spLocks noChangeArrowheads="1"/>
          </p:cNvSpPr>
          <p:nvPr/>
        </p:nvSpPr>
        <p:spPr bwMode="auto">
          <a:xfrm>
            <a:off x="304800" y="381000"/>
            <a:ext cx="8534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400" b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VESSEL TRAFFIC MANAGEMENT SYSTEM(VTMS)</a:t>
            </a:r>
            <a:endParaRPr lang="en-US" u="sng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Pic 03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81000" y="5943600"/>
            <a:ext cx="8763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Vessel approaching towards the channel</a:t>
            </a:r>
            <a:endParaRPr lang="en-US" sz="28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Pic 145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248400" y="2438400"/>
            <a:ext cx="327660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Port Pilot boarding the vessel</a:t>
            </a:r>
            <a:endParaRPr lang="en-US" sz="28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mov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45720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3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SC068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990600" y="685800"/>
            <a:ext cx="73913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Vessel moving towards berth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granit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38200"/>
            <a:ext cx="9144000" cy="84582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066800" y="304800"/>
            <a:ext cx="73913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Vessel at berth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38200" y="2971800"/>
            <a:ext cx="739139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Types of Vessels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Group 2"/>
          <p:cNvGraphicFramePr>
            <a:graphicFrameLocks noGrp="1"/>
          </p:cNvGraphicFramePr>
          <p:nvPr/>
        </p:nvGraphicFramePr>
        <p:xfrm>
          <a:off x="685800" y="2209800"/>
          <a:ext cx="7696200" cy="3048000"/>
        </p:xfrm>
        <a:graphic>
          <a:graphicData uri="http://schemas.openxmlformats.org/drawingml/2006/table">
            <a:tbl>
              <a:tblPr/>
              <a:tblGrid>
                <a:gridCol w="3794125"/>
                <a:gridCol w="3902075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Vessel type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Capacity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Cape Size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80,000 + DWT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1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Panamax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1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50,000-79,999 DWT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1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Handy Max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35,000-49,999 DWT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1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Handy Size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20,000-34,999 DWT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1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4343400" y="6172200"/>
            <a:ext cx="4572000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rgbClr val="990000"/>
                </a:solidFill>
              </a:rPr>
              <a:t>– </a:t>
            </a:r>
            <a:r>
              <a:rPr lang="en-US" sz="1400" b="1" i="1" dirty="0">
                <a:solidFill>
                  <a:srgbClr val="990000"/>
                </a:solidFill>
              </a:rPr>
              <a:t>Source:  Lloyd Register- </a:t>
            </a:r>
            <a:r>
              <a:rPr lang="en-US" sz="1400" b="1" i="1" dirty="0" err="1">
                <a:solidFill>
                  <a:srgbClr val="990000"/>
                </a:solidFill>
              </a:rPr>
              <a:t>Fairplay</a:t>
            </a:r>
            <a:endParaRPr lang="en-US" sz="1400" b="1" i="1" dirty="0">
              <a:solidFill>
                <a:srgbClr val="99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990600"/>
            <a:ext cx="761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Capacity of various types of bulk vessels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282" name="Group 2"/>
          <p:cNvGraphicFramePr>
            <a:graphicFrameLocks noGrp="1"/>
          </p:cNvGraphicFramePr>
          <p:nvPr/>
        </p:nvGraphicFramePr>
        <p:xfrm>
          <a:off x="685800" y="1389063"/>
          <a:ext cx="7696200" cy="4724400"/>
        </p:xfrm>
        <a:graphic>
          <a:graphicData uri="http://schemas.openxmlformats.org/drawingml/2006/table">
            <a:tbl>
              <a:tblPr/>
              <a:tblGrid>
                <a:gridCol w="3794125"/>
                <a:gridCol w="3902075"/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Vessel 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Capacity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ULCC-double hull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350,000 DWT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ULCC-single hull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320,000 DWT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VLCC-double hull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200,000-349,999 DWT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VLCC-single hull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200,000-319,999 DWT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Suezmax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95000"/>
                            <a:lumOff val="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125,000-199,999 DWT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Aframax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95000"/>
                            <a:lumOff val="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80,000-124,999 DWT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Panamax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95000"/>
                            <a:lumOff val="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60,000-79,999 DWT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Handymax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95000"/>
                            <a:lumOff val="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40,000-59,999 DWT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Handysize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95000"/>
                            <a:lumOff val="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10,000-39,999 DWT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Small tankers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&lt;10,000 DWT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95000"/>
                            <a:lumOff val="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95000"/>
                            <a:lumOff val="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307" name="Text Box 43"/>
          <p:cNvSpPr txBox="1">
            <a:spLocks noChangeArrowheads="1"/>
          </p:cNvSpPr>
          <p:nvPr/>
        </p:nvSpPr>
        <p:spPr bwMode="auto">
          <a:xfrm>
            <a:off x="5715000" y="6248400"/>
            <a:ext cx="27432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rgbClr val="D60093"/>
                </a:solidFill>
              </a:rPr>
              <a:t>- </a:t>
            </a:r>
            <a:r>
              <a:rPr lang="en-US" sz="1400" b="1" i="1" dirty="0">
                <a:solidFill>
                  <a:srgbClr val="D60093"/>
                </a:solidFill>
              </a:rPr>
              <a:t>Source:  UNCTAD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457200"/>
            <a:ext cx="73913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Capacity of various types of Tankers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282" name="Group 2"/>
          <p:cNvGraphicFramePr>
            <a:graphicFrameLocks noGrp="1"/>
          </p:cNvGraphicFramePr>
          <p:nvPr/>
        </p:nvGraphicFramePr>
        <p:xfrm>
          <a:off x="838200" y="1752600"/>
          <a:ext cx="7696200" cy="3200400"/>
        </p:xfrm>
        <a:graphic>
          <a:graphicData uri="http://schemas.openxmlformats.org/drawingml/2006/table">
            <a:tbl>
              <a:tblPr/>
              <a:tblGrid>
                <a:gridCol w="3794125"/>
                <a:gridCol w="3902075"/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Fleet 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Nos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95000"/>
                            <a:lumOff val="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Oil Tankers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4,50,053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Bulk Carriers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4,56,623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General Cargo vessels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1,08,232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Container vessels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1,69,158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Others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92,072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Total:-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12,76,137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307" name="Text Box 43"/>
          <p:cNvSpPr txBox="1">
            <a:spLocks noChangeArrowheads="1"/>
          </p:cNvSpPr>
          <p:nvPr/>
        </p:nvSpPr>
        <p:spPr bwMode="auto">
          <a:xfrm>
            <a:off x="5715000" y="6248400"/>
            <a:ext cx="27432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rgbClr val="D60093"/>
                </a:solidFill>
              </a:rPr>
              <a:t>- </a:t>
            </a:r>
            <a:r>
              <a:rPr lang="en-US" sz="1400" b="1" i="1" dirty="0">
                <a:solidFill>
                  <a:srgbClr val="D60093"/>
                </a:solidFill>
              </a:rPr>
              <a:t>Source:  UNCTAD</a:t>
            </a:r>
          </a:p>
        </p:txBody>
      </p:sp>
      <p:sp>
        <p:nvSpPr>
          <p:cNvPr id="5" name="Rectangle 4"/>
          <p:cNvSpPr/>
          <p:nvPr/>
        </p:nvSpPr>
        <p:spPr>
          <a:xfrm>
            <a:off x="914400" y="685800"/>
            <a:ext cx="73913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World Fleet of vessels(2010) 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 descr="COSCO_ROTTERDAM_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57200" y="1116013"/>
            <a:ext cx="9906000" cy="574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30480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Container vessel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8077200" cy="5638800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30000"/>
              </a:spcAft>
              <a:defRPr/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  <a:cs typeface="Arial" pitchFamily="34" charset="0"/>
              </a:rPr>
              <a:t>An interface between sea and land.</a:t>
            </a:r>
          </a:p>
          <a:p>
            <a:pPr>
              <a:lnSpc>
                <a:spcPct val="80000"/>
              </a:lnSpc>
              <a:spcAft>
                <a:spcPct val="30000"/>
              </a:spcAft>
              <a:defRPr/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  <a:cs typeface="Arial" pitchFamily="34" charset="0"/>
              </a:rPr>
              <a:t>A catalyst for industrial and economic development.</a:t>
            </a:r>
          </a:p>
          <a:p>
            <a:pPr>
              <a:lnSpc>
                <a:spcPct val="80000"/>
              </a:lnSpc>
              <a:spcAft>
                <a:spcPct val="30000"/>
              </a:spcAft>
              <a:defRPr/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  <a:cs typeface="Arial" pitchFamily="34" charset="0"/>
              </a:rPr>
              <a:t>A force multiplier of economy.</a:t>
            </a:r>
          </a:p>
          <a:p>
            <a:pPr>
              <a:lnSpc>
                <a:spcPct val="80000"/>
              </a:lnSpc>
              <a:spcAft>
                <a:spcPct val="30000"/>
              </a:spcAft>
              <a:buFontTx/>
              <a:buNone/>
              <a:defRPr/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  <a:cs typeface="Arial" pitchFamily="34" charset="0"/>
              </a:rPr>
              <a:t>	- </a:t>
            </a:r>
            <a:r>
              <a:rPr lang="en-US" sz="2400" b="1" dirty="0" smtClean="0">
                <a:solidFill>
                  <a:schemeClr val="tx2">
                    <a:lumMod val="95000"/>
                    <a:lumOff val="5000"/>
                  </a:schemeClr>
                </a:solidFill>
                <a:cs typeface="Arial" pitchFamily="34" charset="0"/>
              </a:rPr>
              <a:t>One job in Port creates at least </a:t>
            </a:r>
            <a:r>
              <a:rPr lang="en-US" sz="2400" b="1" dirty="0" smtClean="0">
                <a:solidFill>
                  <a:srgbClr val="FF0000"/>
                </a:solidFill>
                <a:cs typeface="Arial" pitchFamily="34" charset="0"/>
              </a:rPr>
              <a:t>ten</a:t>
            </a:r>
            <a:r>
              <a:rPr lang="en-US" sz="2400" b="1" dirty="0" smtClean="0">
                <a:solidFill>
                  <a:schemeClr val="tx2">
                    <a:lumMod val="95000"/>
                    <a:lumOff val="5000"/>
                  </a:schemeClr>
                </a:solidFill>
                <a:cs typeface="Arial" pitchFamily="34" charset="0"/>
              </a:rPr>
              <a:t> jobs in related   sectors.</a:t>
            </a:r>
          </a:p>
          <a:p>
            <a:pPr>
              <a:lnSpc>
                <a:spcPct val="80000"/>
              </a:lnSpc>
              <a:spcAft>
                <a:spcPct val="30000"/>
              </a:spcAft>
              <a:defRPr/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  <a:cs typeface="Arial" pitchFamily="34" charset="0"/>
              </a:rPr>
              <a:t>A facilitator for foreign exchange earning.</a:t>
            </a:r>
          </a:p>
          <a:p>
            <a:pPr>
              <a:lnSpc>
                <a:spcPct val="80000"/>
              </a:lnSpc>
              <a:spcAft>
                <a:spcPct val="30000"/>
              </a:spcAft>
              <a:defRPr/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  <a:cs typeface="Arial" pitchFamily="34" charset="0"/>
              </a:rPr>
              <a:t>A promoter of export trade being cheapest mode of transport.</a:t>
            </a:r>
          </a:p>
          <a:p>
            <a:pPr>
              <a:lnSpc>
                <a:spcPct val="80000"/>
              </a:lnSpc>
              <a:spcAft>
                <a:spcPct val="30000"/>
              </a:spcAft>
              <a:buFontTx/>
              <a:buNone/>
              <a:defRPr/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  <a:cs typeface="Arial" pitchFamily="34" charset="0"/>
              </a:rPr>
              <a:t>    Sea        Railway     Road</a:t>
            </a:r>
          </a:p>
          <a:p>
            <a:pPr>
              <a:lnSpc>
                <a:spcPct val="80000"/>
              </a:lnSpc>
              <a:spcAft>
                <a:spcPct val="30000"/>
              </a:spcAft>
              <a:buFontTx/>
              <a:buNone/>
              <a:defRPr/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  <a:cs typeface="Arial" pitchFamily="34" charset="0"/>
              </a:rPr>
              <a:t>      1     :      3       :     5</a:t>
            </a:r>
          </a:p>
          <a:p>
            <a:pPr>
              <a:lnSpc>
                <a:spcPct val="80000"/>
              </a:lnSpc>
              <a:spcAft>
                <a:spcPct val="30000"/>
              </a:spcAft>
              <a:defRPr/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  <a:cs typeface="Arial" pitchFamily="34" charset="0"/>
              </a:rPr>
              <a:t>A multi facet entity where all modes of transport converge</a:t>
            </a: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Verdana" pitchFamily="34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2895600" y="381000"/>
            <a:ext cx="30572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solidFill>
                  <a:srgbClr val="6600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Role of Ports</a:t>
            </a:r>
            <a:endParaRPr lang="en-US" sz="3600" b="1" cap="none" spc="0" dirty="0">
              <a:ln w="11430"/>
              <a:solidFill>
                <a:srgbClr val="660033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image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" y="-457200"/>
            <a:ext cx="9372600" cy="741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39331" name="Text Box 3" descr="Sphere"/>
          <p:cNvSpPr txBox="1">
            <a:spLocks noChangeArrowheads="1"/>
          </p:cNvSpPr>
          <p:nvPr/>
        </p:nvSpPr>
        <p:spPr bwMode="auto">
          <a:xfrm>
            <a:off x="3657600" y="0"/>
            <a:ext cx="2514600" cy="646113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Oil Tanker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LNG%20Shi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1676400"/>
            <a:ext cx="94488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LNG VESSEL</a:t>
            </a:r>
            <a:endParaRPr lang="en-US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GrandPrinces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8350"/>
            <a:ext cx="9144000" cy="608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52643" name="Text Box 3" descr="Sphere"/>
          <p:cNvSpPr txBox="1">
            <a:spLocks noChangeArrowheads="1"/>
          </p:cNvSpPr>
          <p:nvPr/>
        </p:nvSpPr>
        <p:spPr bwMode="auto">
          <a:xfrm>
            <a:off x="2286000" y="228600"/>
            <a:ext cx="4724400" cy="57943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Cruise Vessel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jo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81000" y="685800"/>
            <a:ext cx="8382000" cy="70788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Gearless Vessel </a:t>
            </a:r>
            <a:endParaRPr lang="en-US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97180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PORT OPERATION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argo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7800"/>
            <a:ext cx="8686800" cy="668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0" y="228600"/>
            <a:ext cx="891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Manual handling system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ic 0538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489" y="0"/>
            <a:ext cx="8331022" cy="6858000"/>
          </a:xfrm>
          <a:prstGeom prst="rect">
            <a:avLst/>
          </a:prstGeom>
        </p:spPr>
      </p:pic>
      <p:pic>
        <p:nvPicPr>
          <p:cNvPr id="4" name="timber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6172200" y="4914900"/>
            <a:ext cx="2590800" cy="19431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1001" y="5638800"/>
            <a:ext cx="5867399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Discharge of timber logs at the berth</a:t>
            </a:r>
            <a:endParaRPr lang="en-US" sz="28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SC046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0" y="5791200"/>
            <a:ext cx="9144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Iron Ore loading using </a:t>
            </a:r>
            <a:r>
              <a:rPr lang="en-US" sz="2800" b="1" cap="none" spc="0" dirty="0" err="1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harbour</a:t>
            </a:r>
            <a:r>
              <a:rPr lang="en-US" sz="2800" b="1" cap="none" spc="0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mobile cranes</a:t>
            </a:r>
            <a:endParaRPr lang="en-US" sz="2800" b="1" cap="none" spc="0" dirty="0">
              <a:ln w="11430"/>
              <a:solidFill>
                <a:srgbClr val="00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 rot="19816584">
            <a:off x="-169110" y="1415214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Semi-</a:t>
            </a:r>
            <a:r>
              <a:rPr lang="en-US" dirty="0" err="1" smtClean="0"/>
              <a:t>mechanised</a:t>
            </a:r>
            <a:r>
              <a:rPr lang="en-US" dirty="0" smtClean="0"/>
              <a:t> handling system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me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80028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66800" y="3581400"/>
            <a:ext cx="73913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Mechanised</a:t>
            </a:r>
            <a:r>
              <a:rPr lang="en-US" sz="2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Cement handling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cementnew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Pic 06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43427" name="Text Box 3" descr="Sphere"/>
          <p:cNvSpPr txBox="1">
            <a:spLocks noChangeArrowheads="1"/>
          </p:cNvSpPr>
          <p:nvPr/>
        </p:nvSpPr>
        <p:spPr bwMode="auto">
          <a:xfrm>
            <a:off x="1524000" y="457200"/>
            <a:ext cx="7315200" cy="523220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Mechanised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Discharge 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POL using 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arms</a:t>
            </a:r>
            <a:endParaRPr lang="en-US" sz="2800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1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1219200" y="1752600"/>
            <a:ext cx="6705600" cy="4038600"/>
          </a:xfrm>
        </p:spPr>
        <p:txBody>
          <a:bodyPr/>
          <a:lstStyle/>
          <a:p>
            <a:pPr>
              <a:lnSpc>
                <a:spcPct val="90000"/>
              </a:lnSpc>
              <a:buSzPct val="125000"/>
              <a:buFontTx/>
              <a:buBlip>
                <a:blip r:embed="rId2"/>
              </a:buBlip>
              <a:defRPr/>
            </a:pP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Total Number of Ports 	-  About 5000.</a:t>
            </a:r>
          </a:p>
          <a:p>
            <a:pPr>
              <a:lnSpc>
                <a:spcPct val="90000"/>
              </a:lnSpc>
              <a:buSzPct val="125000"/>
              <a:buFontTx/>
              <a:buBlip>
                <a:blip r:embed="rId2"/>
              </a:buBlip>
              <a:defRPr/>
            </a:pP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Total Traffic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handled</a:t>
            </a: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- Nearly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8 </a:t>
            </a: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bn. </a:t>
            </a:r>
            <a:r>
              <a:rPr lang="en-US" sz="24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tonnes</a:t>
            </a: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lnSpc>
                <a:spcPct val="90000"/>
              </a:lnSpc>
              <a:buSzPct val="125000"/>
              <a:buFontTx/>
              <a:buBlip>
                <a:blip r:embed="rId2"/>
              </a:buBlip>
              <a:defRPr/>
            </a:pP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Region-wise distribution</a:t>
            </a:r>
            <a:r>
              <a:rPr lang="en-US" sz="24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Far East			-   45%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North America		</a:t>
            </a:r>
            <a:r>
              <a:rPr lang="en-US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-   </a:t>
            </a:r>
            <a:r>
              <a:rPr lang="en-US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16%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Europe			           -   23%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Africa				-    3%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Middle East			-    6%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Central and South Asia	-    4%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609600"/>
            <a:ext cx="4136069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800" b="1" cap="none" spc="0" dirty="0" smtClean="0">
                <a:ln w="11430"/>
                <a:solidFill>
                  <a:srgbClr val="6600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W   RLD PORTS</a:t>
            </a:r>
            <a:endParaRPr lang="en-US" sz="3800" b="1" cap="none" spc="0" dirty="0">
              <a:ln w="11430"/>
              <a:solidFill>
                <a:srgbClr val="660033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Picture 4" descr="Earth-14-jun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685800"/>
            <a:ext cx="457200" cy="533400"/>
          </a:xfrm>
          <a:prstGeom prst="rect">
            <a:avLst/>
          </a:prstGeom>
        </p:spPr>
      </p:pic>
    </p:spTree>
  </p:cSld>
  <p:clrMapOvr>
    <a:masterClrMapping/>
  </p:clrMapOvr>
  <p:transition advClick="0">
    <p:wheel spokes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4" descr="heav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152400"/>
            <a:ext cx="9372600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TextBox 3"/>
          <p:cNvSpPr txBox="1">
            <a:spLocks noChangeArrowheads="1"/>
          </p:cNvSpPr>
          <p:nvPr/>
        </p:nvSpPr>
        <p:spPr bwMode="auto">
          <a:xfrm>
            <a:off x="3276600" y="5715000"/>
            <a:ext cx="2514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Heavy Lifts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27660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Cargo Handling Equipment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RST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22860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Reach Stacker for handling containers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new cran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-533400"/>
            <a:ext cx="5175250" cy="7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22860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Harbour</a:t>
            </a:r>
            <a:r>
              <a:rPr lang="en-US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Mobile Cranes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Pic 01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227" name="Text Box 3" descr="Sphere"/>
          <p:cNvSpPr txBox="1">
            <a:spLocks noChangeArrowheads="1"/>
          </p:cNvSpPr>
          <p:nvPr/>
        </p:nvSpPr>
        <p:spPr bwMode="auto">
          <a:xfrm>
            <a:off x="6705600" y="304800"/>
            <a:ext cx="2057400" cy="1552575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Fork Lifts in operation of container handling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gantrycra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67800" cy="678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40355" name="Text Box 3" descr="Sphere"/>
          <p:cNvSpPr txBox="1">
            <a:spLocks noChangeArrowheads="1"/>
          </p:cNvSpPr>
          <p:nvPr/>
        </p:nvSpPr>
        <p:spPr bwMode="auto">
          <a:xfrm>
            <a:off x="1447800" y="5943600"/>
            <a:ext cx="6705600" cy="701675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Gantry Cranes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0" y="206375"/>
            <a:ext cx="9215438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3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Triple 40ft Container Crane</a:t>
            </a:r>
          </a:p>
          <a:p>
            <a:pPr algn="ctr"/>
            <a:r>
              <a:rPr lang="en-US" sz="1000">
                <a:solidFill>
                  <a:srgbClr val="000000"/>
                </a:solidFill>
                <a:latin typeface="Arial" charset="0"/>
                <a:cs typeface="Arial" charset="0"/>
              </a:rPr>
              <a:t>  </a:t>
            </a:r>
            <a:r>
              <a:rPr lang="en-US" sz="17400">
                <a:solidFill>
                  <a:srgbClr val="000000"/>
                </a:solidFill>
                <a:latin typeface="Arial" charset="0"/>
                <a:cs typeface="Arial" charset="0"/>
              </a:rPr>
              <a:t> 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Arial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</a:p>
        </p:txBody>
      </p:sp>
      <p:pic>
        <p:nvPicPr>
          <p:cNvPr id="80899" name="Picture 3" descr="370430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075" y="990600"/>
            <a:ext cx="905192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743200"/>
            <a:ext cx="7772400" cy="1143000"/>
          </a:xfrm>
        </p:spPr>
        <p:txBody>
          <a:bodyPr/>
          <a:lstStyle/>
          <a:p>
            <a:r>
              <a:rPr lang="en-US" sz="6600" smtClean="0"/>
              <a:t>Storage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tshe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38100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Transit Sheds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LI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38100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Liquid Storage Tanks</a:t>
            </a:r>
            <a:endParaRPr lang="en-US" sz="32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1026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7772400" cy="3276600"/>
          </a:xfrm>
        </p:spPr>
        <p:txBody>
          <a:bodyPr/>
          <a:lstStyle/>
          <a:p>
            <a:pPr>
              <a:buSzTx/>
              <a:buFont typeface="Wingdings" pitchFamily="2" charset="2"/>
              <a:buBlip>
                <a:blip r:embed="rId2"/>
              </a:buBlip>
              <a:defRPr/>
            </a:pPr>
            <a:r>
              <a:rPr lang="en-US" sz="28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Traded Goods comprise of:</a:t>
            </a:r>
          </a:p>
          <a:p>
            <a:pPr>
              <a:buSzTx/>
              <a:buFontTx/>
              <a:buBlip>
                <a:blip r:embed="rId2"/>
              </a:buBlip>
              <a:defRPr/>
            </a:pPr>
            <a:endParaRPr lang="en-US" sz="2800" b="1" dirty="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buFont typeface="Wingdings" pitchFamily="2" charset="2"/>
              <a:buChar char="ü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Liquid bulk (crude, petroleum products)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Dry Bulk (iron ore, coal, minerals)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Neo Bulk (log, car)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Container 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Others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67000" y="762000"/>
            <a:ext cx="4136069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800" b="1" cap="none" spc="0" dirty="0" smtClean="0">
                <a:ln w="11430"/>
                <a:solidFill>
                  <a:srgbClr val="6600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W   RLD PORTS</a:t>
            </a:r>
            <a:endParaRPr lang="en-US" sz="3800" b="1" cap="none" spc="0" dirty="0">
              <a:ln w="11430"/>
              <a:solidFill>
                <a:srgbClr val="660033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5" descr="Earth-14-jun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838200"/>
            <a:ext cx="457200" cy="533400"/>
          </a:xfrm>
          <a:prstGeom prst="rect">
            <a:avLst/>
          </a:prstGeom>
        </p:spPr>
      </p:pic>
    </p:spTree>
  </p:cSld>
  <p:clrMapOvr>
    <a:masterClrMapping/>
  </p:clrMapOvr>
  <p:transition advClick="0">
    <p:wedg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20040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Berths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DDB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-1143000" y="-381000"/>
            <a:ext cx="10287000" cy="7529513"/>
          </a:xfrm>
          <a:noFill/>
        </p:spPr>
      </p:pic>
      <p:sp>
        <p:nvSpPr>
          <p:cNvPr id="4" name="Rectangle 3"/>
          <p:cNvSpPr/>
          <p:nvPr/>
        </p:nvSpPr>
        <p:spPr>
          <a:xfrm>
            <a:off x="0" y="53340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General Cargo Berth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737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73732" name="Picture 2" descr="C:\Documents and Settings\NEWUSER\Desktop\Photos\container shi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76200"/>
            <a:ext cx="89916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76400" y="6248400"/>
            <a:ext cx="510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FFFF00"/>
                </a:solidFill>
              </a:rPr>
              <a:t>Largest Container Vessel in the World</a:t>
            </a:r>
            <a:endParaRPr lang="en-US" sz="2000" b="1" i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381000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        Container handling berth</a:t>
            </a:r>
            <a:endParaRPr lang="en-US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oil termin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829800" cy="737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47523" name="Text Box 3" descr="Sphere"/>
          <p:cNvSpPr txBox="1">
            <a:spLocks noChangeArrowheads="1"/>
          </p:cNvSpPr>
          <p:nvPr/>
        </p:nvSpPr>
        <p:spPr bwMode="auto">
          <a:xfrm>
            <a:off x="533400" y="457200"/>
            <a:ext cx="8153400" cy="519113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            Liquid Handling Berth</a:t>
            </a:r>
            <a:endParaRPr lang="en-US" sz="28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allya gate-gre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 Box 4" descr="Sphere"/>
          <p:cNvSpPr txBox="1">
            <a:spLocks noChangeArrowheads="1"/>
          </p:cNvSpPr>
          <p:nvPr/>
        </p:nvSpPr>
        <p:spPr bwMode="auto">
          <a:xfrm>
            <a:off x="1066800" y="533400"/>
            <a:ext cx="7315200" cy="1040285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3200" b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 b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New Mangalore Port</a:t>
            </a:r>
          </a:p>
          <a:p>
            <a:pPr algn="ctr" eaLnBrk="0" hangingPunct="0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cida Calligraphy" pitchFamily="66" charset="0"/>
              </a:rPr>
              <a:t>The fast growing Port on the West Coast</a:t>
            </a:r>
            <a:endParaRPr lang="en-US" sz="200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cida Calligraphy" pitchFamily="66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85800" y="6278562"/>
            <a:ext cx="822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000099"/>
                </a:solidFill>
                <a:latin typeface="Monotype Corsiva" pitchFamily="66" charset="0"/>
              </a:rPr>
              <a:t>36 </a:t>
            </a:r>
            <a:r>
              <a:rPr lang="en-US" sz="3200" dirty="0">
                <a:solidFill>
                  <a:srgbClr val="000099"/>
                </a:solidFill>
                <a:latin typeface="Monotype Corsiva" pitchFamily="66" charset="0"/>
              </a:rPr>
              <a:t>years of dedicated service to the Nation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memory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1891" name="Text Box 3" descr="Sphere"/>
          <p:cNvSpPr txBox="1">
            <a:spLocks noChangeArrowheads="1"/>
          </p:cNvSpPr>
          <p:nvPr/>
        </p:nvSpPr>
        <p:spPr bwMode="auto">
          <a:xfrm>
            <a:off x="914400" y="457200"/>
            <a:ext cx="7620000" cy="457200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en-US" sz="2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21892" name="Picture 4" descr="arfiel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1893" name="Text Box 5" descr="Sphere"/>
          <p:cNvSpPr txBox="1">
            <a:spLocks noChangeArrowheads="1"/>
          </p:cNvSpPr>
          <p:nvPr/>
        </p:nvSpPr>
        <p:spPr bwMode="auto">
          <a:xfrm>
            <a:off x="914400" y="304800"/>
            <a:ext cx="7620000" cy="57943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Transition..</a:t>
            </a:r>
          </a:p>
        </p:txBody>
      </p:sp>
      <p:pic>
        <p:nvPicPr>
          <p:cNvPr id="421894" name="Picture 6" descr="birds flying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447800"/>
            <a:ext cx="4572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1895" name="Text Box 7" descr="Sphere"/>
          <p:cNvSpPr txBox="1">
            <a:spLocks noChangeArrowheads="1"/>
          </p:cNvSpPr>
          <p:nvPr/>
        </p:nvSpPr>
        <p:spPr bwMode="auto">
          <a:xfrm>
            <a:off x="5257800" y="3352800"/>
            <a:ext cx="3581400" cy="100488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 General cargo berths</a:t>
            </a:r>
          </a:p>
          <a:p>
            <a:pPr algn="ctr" eaLnBrk="0" hangingPunct="0">
              <a:spcBef>
                <a:spcPct val="50000"/>
              </a:spcBef>
              <a:defRPr/>
            </a:pP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 Liquid cargo jetties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21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21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1895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028" name="Picture 3" descr="NMPT Site Ma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29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453155">
            <a:off x="4373563" y="1874837"/>
            <a:ext cx="381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 rot="-2027911">
            <a:off x="5181600" y="3657600"/>
            <a:ext cx="519113" cy="152400"/>
            <a:chOff x="2144" y="2894"/>
            <a:chExt cx="1159" cy="419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144" y="2894"/>
              <a:ext cx="1159" cy="419"/>
              <a:chOff x="2144" y="2894"/>
              <a:chExt cx="1159" cy="419"/>
            </a:xfrm>
          </p:grpSpPr>
          <p:sp>
            <p:nvSpPr>
              <p:cNvPr id="1239" name="Freeform 7"/>
              <p:cNvSpPr>
                <a:spLocks/>
              </p:cNvSpPr>
              <p:nvPr/>
            </p:nvSpPr>
            <p:spPr bwMode="auto">
              <a:xfrm>
                <a:off x="2144" y="2894"/>
                <a:ext cx="1159" cy="419"/>
              </a:xfrm>
              <a:custGeom>
                <a:avLst/>
                <a:gdLst>
                  <a:gd name="T0" fmla="*/ 0 w 3477"/>
                  <a:gd name="T1" fmla="*/ 0 h 1256"/>
                  <a:gd name="T2" fmla="*/ 0 w 3477"/>
                  <a:gd name="T3" fmla="*/ 0 h 1256"/>
                  <a:gd name="T4" fmla="*/ 0 w 3477"/>
                  <a:gd name="T5" fmla="*/ 0 h 1256"/>
                  <a:gd name="T6" fmla="*/ 0 w 3477"/>
                  <a:gd name="T7" fmla="*/ 0 h 1256"/>
                  <a:gd name="T8" fmla="*/ 0 w 3477"/>
                  <a:gd name="T9" fmla="*/ 0 h 1256"/>
                  <a:gd name="T10" fmla="*/ 0 w 3477"/>
                  <a:gd name="T11" fmla="*/ 0 h 1256"/>
                  <a:gd name="T12" fmla="*/ 0 w 3477"/>
                  <a:gd name="T13" fmla="*/ 0 h 1256"/>
                  <a:gd name="T14" fmla="*/ 0 w 3477"/>
                  <a:gd name="T15" fmla="*/ 0 h 1256"/>
                  <a:gd name="T16" fmla="*/ 0 w 3477"/>
                  <a:gd name="T17" fmla="*/ 0 h 1256"/>
                  <a:gd name="T18" fmla="*/ 0 w 3477"/>
                  <a:gd name="T19" fmla="*/ 0 h 1256"/>
                  <a:gd name="T20" fmla="*/ 0 w 3477"/>
                  <a:gd name="T21" fmla="*/ 0 h 1256"/>
                  <a:gd name="T22" fmla="*/ 0 w 3477"/>
                  <a:gd name="T23" fmla="*/ 0 h 1256"/>
                  <a:gd name="T24" fmla="*/ 0 w 3477"/>
                  <a:gd name="T25" fmla="*/ 0 h 1256"/>
                  <a:gd name="T26" fmla="*/ 0 w 3477"/>
                  <a:gd name="T27" fmla="*/ 0 h 1256"/>
                  <a:gd name="T28" fmla="*/ 0 w 3477"/>
                  <a:gd name="T29" fmla="*/ 0 h 1256"/>
                  <a:gd name="T30" fmla="*/ 0 w 3477"/>
                  <a:gd name="T31" fmla="*/ 0 h 1256"/>
                  <a:gd name="T32" fmla="*/ 0 w 3477"/>
                  <a:gd name="T33" fmla="*/ 0 h 1256"/>
                  <a:gd name="T34" fmla="*/ 0 w 3477"/>
                  <a:gd name="T35" fmla="*/ 0 h 1256"/>
                  <a:gd name="T36" fmla="*/ 0 w 3477"/>
                  <a:gd name="T37" fmla="*/ 0 h 1256"/>
                  <a:gd name="T38" fmla="*/ 0 w 3477"/>
                  <a:gd name="T39" fmla="*/ 0 h 1256"/>
                  <a:gd name="T40" fmla="*/ 0 w 3477"/>
                  <a:gd name="T41" fmla="*/ 0 h 1256"/>
                  <a:gd name="T42" fmla="*/ 0 w 3477"/>
                  <a:gd name="T43" fmla="*/ 0 h 1256"/>
                  <a:gd name="T44" fmla="*/ 0 w 3477"/>
                  <a:gd name="T45" fmla="*/ 0 h 1256"/>
                  <a:gd name="T46" fmla="*/ 0 w 3477"/>
                  <a:gd name="T47" fmla="*/ 0 h 1256"/>
                  <a:gd name="T48" fmla="*/ 0 w 3477"/>
                  <a:gd name="T49" fmla="*/ 0 h 1256"/>
                  <a:gd name="T50" fmla="*/ 0 w 3477"/>
                  <a:gd name="T51" fmla="*/ 0 h 1256"/>
                  <a:gd name="T52" fmla="*/ 0 w 3477"/>
                  <a:gd name="T53" fmla="*/ 0 h 1256"/>
                  <a:gd name="T54" fmla="*/ 0 w 3477"/>
                  <a:gd name="T55" fmla="*/ 0 h 1256"/>
                  <a:gd name="T56" fmla="*/ 0 w 3477"/>
                  <a:gd name="T57" fmla="*/ 0 h 1256"/>
                  <a:gd name="T58" fmla="*/ 0 w 3477"/>
                  <a:gd name="T59" fmla="*/ 0 h 1256"/>
                  <a:gd name="T60" fmla="*/ 0 w 3477"/>
                  <a:gd name="T61" fmla="*/ 0 h 1256"/>
                  <a:gd name="T62" fmla="*/ 0 w 3477"/>
                  <a:gd name="T63" fmla="*/ 0 h 1256"/>
                  <a:gd name="T64" fmla="*/ 0 w 3477"/>
                  <a:gd name="T65" fmla="*/ 0 h 1256"/>
                  <a:gd name="T66" fmla="*/ 0 w 3477"/>
                  <a:gd name="T67" fmla="*/ 0 h 1256"/>
                  <a:gd name="T68" fmla="*/ 0 w 3477"/>
                  <a:gd name="T69" fmla="*/ 0 h 1256"/>
                  <a:gd name="T70" fmla="*/ 0 w 3477"/>
                  <a:gd name="T71" fmla="*/ 0 h 1256"/>
                  <a:gd name="T72" fmla="*/ 0 w 3477"/>
                  <a:gd name="T73" fmla="*/ 0 h 1256"/>
                  <a:gd name="T74" fmla="*/ 0 w 3477"/>
                  <a:gd name="T75" fmla="*/ 0 h 1256"/>
                  <a:gd name="T76" fmla="*/ 0 w 3477"/>
                  <a:gd name="T77" fmla="*/ 0 h 1256"/>
                  <a:gd name="T78" fmla="*/ 0 w 3477"/>
                  <a:gd name="T79" fmla="*/ 0 h 1256"/>
                  <a:gd name="T80" fmla="*/ 0 w 3477"/>
                  <a:gd name="T81" fmla="*/ 0 h 1256"/>
                  <a:gd name="T82" fmla="*/ 0 w 3477"/>
                  <a:gd name="T83" fmla="*/ 0 h 1256"/>
                  <a:gd name="T84" fmla="*/ 0 w 3477"/>
                  <a:gd name="T85" fmla="*/ 0 h 1256"/>
                  <a:gd name="T86" fmla="*/ 0 w 3477"/>
                  <a:gd name="T87" fmla="*/ 0 h 1256"/>
                  <a:gd name="T88" fmla="*/ 0 w 3477"/>
                  <a:gd name="T89" fmla="*/ 0 h 1256"/>
                  <a:gd name="T90" fmla="*/ 0 w 3477"/>
                  <a:gd name="T91" fmla="*/ 0 h 1256"/>
                  <a:gd name="T92" fmla="*/ 0 w 3477"/>
                  <a:gd name="T93" fmla="*/ 0 h 1256"/>
                  <a:gd name="T94" fmla="*/ 0 w 3477"/>
                  <a:gd name="T95" fmla="*/ 0 h 1256"/>
                  <a:gd name="T96" fmla="*/ 0 w 3477"/>
                  <a:gd name="T97" fmla="*/ 0 h 1256"/>
                  <a:gd name="T98" fmla="*/ 0 w 3477"/>
                  <a:gd name="T99" fmla="*/ 0 h 1256"/>
                  <a:gd name="T100" fmla="*/ 0 w 3477"/>
                  <a:gd name="T101" fmla="*/ 0 h 1256"/>
                  <a:gd name="T102" fmla="*/ 0 w 3477"/>
                  <a:gd name="T103" fmla="*/ 0 h 1256"/>
                  <a:gd name="T104" fmla="*/ 0 w 3477"/>
                  <a:gd name="T105" fmla="*/ 0 h 125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77"/>
                  <a:gd name="T160" fmla="*/ 0 h 1256"/>
                  <a:gd name="T161" fmla="*/ 3477 w 3477"/>
                  <a:gd name="T162" fmla="*/ 1256 h 125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77" h="1256">
                    <a:moveTo>
                      <a:pt x="23" y="667"/>
                    </a:moveTo>
                    <a:lnTo>
                      <a:pt x="13" y="708"/>
                    </a:lnTo>
                    <a:lnTo>
                      <a:pt x="6" y="738"/>
                    </a:lnTo>
                    <a:lnTo>
                      <a:pt x="1" y="782"/>
                    </a:lnTo>
                    <a:lnTo>
                      <a:pt x="0" y="817"/>
                    </a:lnTo>
                    <a:lnTo>
                      <a:pt x="4" y="856"/>
                    </a:lnTo>
                    <a:lnTo>
                      <a:pt x="9" y="881"/>
                    </a:lnTo>
                    <a:lnTo>
                      <a:pt x="18" y="903"/>
                    </a:lnTo>
                    <a:lnTo>
                      <a:pt x="31" y="925"/>
                    </a:lnTo>
                    <a:lnTo>
                      <a:pt x="54" y="953"/>
                    </a:lnTo>
                    <a:lnTo>
                      <a:pt x="77" y="978"/>
                    </a:lnTo>
                    <a:lnTo>
                      <a:pt x="105" y="1006"/>
                    </a:lnTo>
                    <a:lnTo>
                      <a:pt x="143" y="1037"/>
                    </a:lnTo>
                    <a:lnTo>
                      <a:pt x="189" y="1075"/>
                    </a:lnTo>
                    <a:lnTo>
                      <a:pt x="210" y="1098"/>
                    </a:lnTo>
                    <a:lnTo>
                      <a:pt x="230" y="1132"/>
                    </a:lnTo>
                    <a:lnTo>
                      <a:pt x="275" y="1256"/>
                    </a:lnTo>
                    <a:lnTo>
                      <a:pt x="3062" y="1256"/>
                    </a:lnTo>
                    <a:lnTo>
                      <a:pt x="3312" y="730"/>
                    </a:lnTo>
                    <a:lnTo>
                      <a:pt x="3415" y="730"/>
                    </a:lnTo>
                    <a:lnTo>
                      <a:pt x="3477" y="667"/>
                    </a:lnTo>
                    <a:lnTo>
                      <a:pt x="2743" y="667"/>
                    </a:lnTo>
                    <a:lnTo>
                      <a:pt x="2810" y="580"/>
                    </a:lnTo>
                    <a:lnTo>
                      <a:pt x="2810" y="542"/>
                    </a:lnTo>
                    <a:lnTo>
                      <a:pt x="2190" y="542"/>
                    </a:lnTo>
                    <a:lnTo>
                      <a:pt x="2190" y="581"/>
                    </a:lnTo>
                    <a:lnTo>
                      <a:pt x="2249" y="659"/>
                    </a:lnTo>
                    <a:lnTo>
                      <a:pt x="2119" y="659"/>
                    </a:lnTo>
                    <a:lnTo>
                      <a:pt x="2091" y="623"/>
                    </a:lnTo>
                    <a:lnTo>
                      <a:pt x="2064" y="595"/>
                    </a:lnTo>
                    <a:lnTo>
                      <a:pt x="2024" y="564"/>
                    </a:lnTo>
                    <a:lnTo>
                      <a:pt x="1998" y="546"/>
                    </a:lnTo>
                    <a:lnTo>
                      <a:pt x="1969" y="528"/>
                    </a:lnTo>
                    <a:lnTo>
                      <a:pt x="1936" y="513"/>
                    </a:lnTo>
                    <a:lnTo>
                      <a:pt x="1903" y="501"/>
                    </a:lnTo>
                    <a:lnTo>
                      <a:pt x="1876" y="493"/>
                    </a:lnTo>
                    <a:lnTo>
                      <a:pt x="1876" y="72"/>
                    </a:lnTo>
                    <a:lnTo>
                      <a:pt x="1931" y="0"/>
                    </a:lnTo>
                    <a:lnTo>
                      <a:pt x="1515" y="0"/>
                    </a:lnTo>
                    <a:lnTo>
                      <a:pt x="1578" y="73"/>
                    </a:lnTo>
                    <a:lnTo>
                      <a:pt x="1578" y="503"/>
                    </a:lnTo>
                    <a:lnTo>
                      <a:pt x="1547" y="514"/>
                    </a:lnTo>
                    <a:lnTo>
                      <a:pt x="1519" y="529"/>
                    </a:lnTo>
                    <a:lnTo>
                      <a:pt x="1490" y="545"/>
                    </a:lnTo>
                    <a:lnTo>
                      <a:pt x="1463" y="563"/>
                    </a:lnTo>
                    <a:lnTo>
                      <a:pt x="1430" y="589"/>
                    </a:lnTo>
                    <a:lnTo>
                      <a:pt x="1402" y="617"/>
                    </a:lnTo>
                    <a:lnTo>
                      <a:pt x="1367" y="659"/>
                    </a:lnTo>
                    <a:lnTo>
                      <a:pt x="1178" y="659"/>
                    </a:lnTo>
                    <a:lnTo>
                      <a:pt x="1240" y="558"/>
                    </a:lnTo>
                    <a:lnTo>
                      <a:pt x="511" y="558"/>
                    </a:lnTo>
                    <a:lnTo>
                      <a:pt x="577" y="667"/>
                    </a:lnTo>
                    <a:lnTo>
                      <a:pt x="23" y="667"/>
                    </a:lnTo>
                    <a:close/>
                  </a:path>
                </a:pathLst>
              </a:custGeom>
              <a:solidFill>
                <a:srgbClr val="FF0000"/>
              </a:solidFill>
              <a:ln w="4763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2325" y="3190"/>
                <a:ext cx="732" cy="30"/>
                <a:chOff x="2325" y="3190"/>
                <a:chExt cx="732" cy="30"/>
              </a:xfrm>
            </p:grpSpPr>
            <p:grpSp>
              <p:nvGrpSpPr>
                <p:cNvPr id="5" name="Group 9"/>
                <p:cNvGrpSpPr>
                  <a:grpSpLocks/>
                </p:cNvGrpSpPr>
                <p:nvPr/>
              </p:nvGrpSpPr>
              <p:grpSpPr bwMode="auto">
                <a:xfrm>
                  <a:off x="2325" y="3190"/>
                  <a:ext cx="161" cy="30"/>
                  <a:chOff x="2325" y="3190"/>
                  <a:chExt cx="161" cy="30"/>
                </a:xfrm>
              </p:grpSpPr>
              <p:sp>
                <p:nvSpPr>
                  <p:cNvPr id="1246" name="Oval 10"/>
                  <p:cNvSpPr>
                    <a:spLocks noChangeArrowheads="1"/>
                  </p:cNvSpPr>
                  <p:nvPr/>
                </p:nvSpPr>
                <p:spPr bwMode="auto">
                  <a:xfrm>
                    <a:off x="2457" y="3190"/>
                    <a:ext cx="29" cy="3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4763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7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2390" y="3190"/>
                    <a:ext cx="30" cy="3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4763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25" y="3190"/>
                    <a:ext cx="30" cy="3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4763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" name="Group 13"/>
                <p:cNvGrpSpPr>
                  <a:grpSpLocks/>
                </p:cNvGrpSpPr>
                <p:nvPr/>
              </p:nvGrpSpPr>
              <p:grpSpPr bwMode="auto">
                <a:xfrm>
                  <a:off x="2897" y="3190"/>
                  <a:ext cx="160" cy="30"/>
                  <a:chOff x="2897" y="3190"/>
                  <a:chExt cx="160" cy="30"/>
                </a:xfrm>
              </p:grpSpPr>
              <p:sp>
                <p:nvSpPr>
                  <p:cNvPr id="1243" name="Oval 14"/>
                  <p:cNvSpPr>
                    <a:spLocks noChangeArrowheads="1"/>
                  </p:cNvSpPr>
                  <p:nvPr/>
                </p:nvSpPr>
                <p:spPr bwMode="auto">
                  <a:xfrm>
                    <a:off x="3028" y="3190"/>
                    <a:ext cx="29" cy="3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4763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4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2962" y="3190"/>
                    <a:ext cx="29" cy="3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4763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5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2897" y="3190"/>
                    <a:ext cx="29" cy="3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4763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7" name="Group 17"/>
            <p:cNvGrpSpPr>
              <a:grpSpLocks/>
            </p:cNvGrpSpPr>
            <p:nvPr/>
          </p:nvGrpSpPr>
          <p:grpSpPr bwMode="auto">
            <a:xfrm>
              <a:off x="2603" y="3086"/>
              <a:ext cx="248" cy="226"/>
              <a:chOff x="2603" y="3086"/>
              <a:chExt cx="248" cy="226"/>
            </a:xfrm>
          </p:grpSpPr>
          <p:grpSp>
            <p:nvGrpSpPr>
              <p:cNvPr id="8" name="Group 18"/>
              <p:cNvGrpSpPr>
                <a:grpSpLocks/>
              </p:cNvGrpSpPr>
              <p:nvPr/>
            </p:nvGrpSpPr>
            <p:grpSpPr bwMode="auto">
              <a:xfrm>
                <a:off x="2603" y="3086"/>
                <a:ext cx="248" cy="119"/>
                <a:chOff x="2603" y="3086"/>
                <a:chExt cx="248" cy="119"/>
              </a:xfrm>
            </p:grpSpPr>
            <p:sp>
              <p:nvSpPr>
                <p:cNvPr id="1232" name="Arc 19"/>
                <p:cNvSpPr>
                  <a:spLocks/>
                </p:cNvSpPr>
                <p:nvPr/>
              </p:nvSpPr>
              <p:spPr bwMode="auto">
                <a:xfrm>
                  <a:off x="2603" y="3087"/>
                  <a:ext cx="248" cy="118"/>
                </a:xfrm>
                <a:custGeom>
                  <a:avLst/>
                  <a:gdLst>
                    <a:gd name="T0" fmla="*/ 0 w 43198"/>
                    <a:gd name="T1" fmla="*/ 0 h 21600"/>
                    <a:gd name="T2" fmla="*/ 0 w 43198"/>
                    <a:gd name="T3" fmla="*/ 0 h 21600"/>
                    <a:gd name="T4" fmla="*/ 0 w 43198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98"/>
                    <a:gd name="T10" fmla="*/ 0 h 21600"/>
                    <a:gd name="T11" fmla="*/ 43198 w 4319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98" h="21600" fill="none" extrusionOk="0">
                      <a:moveTo>
                        <a:pt x="-1" y="21415"/>
                      </a:moveTo>
                      <a:cubicBezTo>
                        <a:pt x="100" y="9558"/>
                        <a:pt x="9741" y="-1"/>
                        <a:pt x="21599" y="0"/>
                      </a:cubicBezTo>
                      <a:cubicBezTo>
                        <a:pt x="33456" y="0"/>
                        <a:pt x="43096" y="9558"/>
                        <a:pt x="43198" y="21414"/>
                      </a:cubicBezTo>
                    </a:path>
                    <a:path w="43198" h="21600" stroke="0" extrusionOk="0">
                      <a:moveTo>
                        <a:pt x="-1" y="21415"/>
                      </a:moveTo>
                      <a:cubicBezTo>
                        <a:pt x="100" y="9558"/>
                        <a:pt x="9741" y="-1"/>
                        <a:pt x="21599" y="0"/>
                      </a:cubicBezTo>
                      <a:cubicBezTo>
                        <a:pt x="33456" y="0"/>
                        <a:pt x="43096" y="9558"/>
                        <a:pt x="43198" y="21414"/>
                      </a:cubicBezTo>
                      <a:lnTo>
                        <a:pt x="21599" y="216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3" name="Arc 20"/>
                <p:cNvSpPr>
                  <a:spLocks/>
                </p:cNvSpPr>
                <p:nvPr/>
              </p:nvSpPr>
              <p:spPr bwMode="auto">
                <a:xfrm>
                  <a:off x="2610" y="3086"/>
                  <a:ext cx="240" cy="118"/>
                </a:xfrm>
                <a:custGeom>
                  <a:avLst/>
                  <a:gdLst>
                    <a:gd name="T0" fmla="*/ 0 w 41847"/>
                    <a:gd name="T1" fmla="*/ 0 h 21600"/>
                    <a:gd name="T2" fmla="*/ 0 w 41847"/>
                    <a:gd name="T3" fmla="*/ 0 h 21600"/>
                    <a:gd name="T4" fmla="*/ 0 w 41847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1847"/>
                    <a:gd name="T10" fmla="*/ 0 h 21600"/>
                    <a:gd name="T11" fmla="*/ 41847 w 41847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1847" h="21600" fill="none" extrusionOk="0">
                      <a:moveTo>
                        <a:pt x="-1" y="14078"/>
                      </a:moveTo>
                      <a:cubicBezTo>
                        <a:pt x="3143" y="5615"/>
                        <a:pt x="11219" y="-1"/>
                        <a:pt x="20248" y="0"/>
                      </a:cubicBezTo>
                      <a:cubicBezTo>
                        <a:pt x="32105" y="0"/>
                        <a:pt x="41746" y="9559"/>
                        <a:pt x="41847" y="21416"/>
                      </a:cubicBezTo>
                    </a:path>
                    <a:path w="41847" h="21600" stroke="0" extrusionOk="0">
                      <a:moveTo>
                        <a:pt x="-1" y="14078"/>
                      </a:moveTo>
                      <a:cubicBezTo>
                        <a:pt x="3143" y="5615"/>
                        <a:pt x="11219" y="-1"/>
                        <a:pt x="20248" y="0"/>
                      </a:cubicBezTo>
                      <a:cubicBezTo>
                        <a:pt x="32105" y="0"/>
                        <a:pt x="41746" y="9559"/>
                        <a:pt x="41847" y="21416"/>
                      </a:cubicBezTo>
                      <a:lnTo>
                        <a:pt x="20248" y="216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4" name="Arc 21"/>
                <p:cNvSpPr>
                  <a:spLocks/>
                </p:cNvSpPr>
                <p:nvPr/>
              </p:nvSpPr>
              <p:spPr bwMode="auto">
                <a:xfrm>
                  <a:off x="2634" y="3086"/>
                  <a:ext cx="216" cy="118"/>
                </a:xfrm>
                <a:custGeom>
                  <a:avLst/>
                  <a:gdLst>
                    <a:gd name="T0" fmla="*/ 0 w 37682"/>
                    <a:gd name="T1" fmla="*/ 0 h 21600"/>
                    <a:gd name="T2" fmla="*/ 0 w 37682"/>
                    <a:gd name="T3" fmla="*/ 0 h 21600"/>
                    <a:gd name="T4" fmla="*/ 0 w 37682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37682"/>
                    <a:gd name="T10" fmla="*/ 0 h 21600"/>
                    <a:gd name="T11" fmla="*/ 37682 w 37682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7682" h="21600" fill="none" extrusionOk="0">
                      <a:moveTo>
                        <a:pt x="-1" y="7181"/>
                      </a:moveTo>
                      <a:cubicBezTo>
                        <a:pt x="4096" y="2611"/>
                        <a:pt x="9945" y="-1"/>
                        <a:pt x="16083" y="0"/>
                      </a:cubicBezTo>
                      <a:cubicBezTo>
                        <a:pt x="27940" y="0"/>
                        <a:pt x="37580" y="9558"/>
                        <a:pt x="37682" y="21414"/>
                      </a:cubicBezTo>
                    </a:path>
                    <a:path w="37682" h="21600" stroke="0" extrusionOk="0">
                      <a:moveTo>
                        <a:pt x="-1" y="7181"/>
                      </a:moveTo>
                      <a:cubicBezTo>
                        <a:pt x="4096" y="2611"/>
                        <a:pt x="9945" y="-1"/>
                        <a:pt x="16083" y="0"/>
                      </a:cubicBezTo>
                      <a:cubicBezTo>
                        <a:pt x="27940" y="0"/>
                        <a:pt x="37580" y="9558"/>
                        <a:pt x="37682" y="21414"/>
                      </a:cubicBezTo>
                      <a:lnTo>
                        <a:pt x="16083" y="216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5" name="Arc 22"/>
                <p:cNvSpPr>
                  <a:spLocks/>
                </p:cNvSpPr>
                <p:nvPr/>
              </p:nvSpPr>
              <p:spPr bwMode="auto">
                <a:xfrm>
                  <a:off x="2667" y="3086"/>
                  <a:ext cx="182" cy="118"/>
                </a:xfrm>
                <a:custGeom>
                  <a:avLst/>
                  <a:gdLst>
                    <a:gd name="T0" fmla="*/ 0 w 31858"/>
                    <a:gd name="T1" fmla="*/ 0 h 21600"/>
                    <a:gd name="T2" fmla="*/ 0 w 31858"/>
                    <a:gd name="T3" fmla="*/ 0 h 21600"/>
                    <a:gd name="T4" fmla="*/ 0 w 31858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31858"/>
                    <a:gd name="T10" fmla="*/ 0 h 21600"/>
                    <a:gd name="T11" fmla="*/ 31858 w 3185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1858" h="21600" fill="none" extrusionOk="0">
                      <a:moveTo>
                        <a:pt x="-1" y="2591"/>
                      </a:moveTo>
                      <a:cubicBezTo>
                        <a:pt x="3151" y="890"/>
                        <a:pt x="6677" y="-1"/>
                        <a:pt x="10259" y="0"/>
                      </a:cubicBezTo>
                      <a:cubicBezTo>
                        <a:pt x="22116" y="0"/>
                        <a:pt x="31756" y="9558"/>
                        <a:pt x="31858" y="21414"/>
                      </a:cubicBezTo>
                    </a:path>
                    <a:path w="31858" h="21600" stroke="0" extrusionOk="0">
                      <a:moveTo>
                        <a:pt x="-1" y="2591"/>
                      </a:moveTo>
                      <a:cubicBezTo>
                        <a:pt x="3151" y="890"/>
                        <a:pt x="6677" y="-1"/>
                        <a:pt x="10259" y="0"/>
                      </a:cubicBezTo>
                      <a:cubicBezTo>
                        <a:pt x="22116" y="0"/>
                        <a:pt x="31756" y="9558"/>
                        <a:pt x="31858" y="21414"/>
                      </a:cubicBezTo>
                      <a:lnTo>
                        <a:pt x="10259" y="216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6" name="Arc 23"/>
                <p:cNvSpPr>
                  <a:spLocks/>
                </p:cNvSpPr>
                <p:nvPr/>
              </p:nvSpPr>
              <p:spPr bwMode="auto">
                <a:xfrm>
                  <a:off x="2710" y="3086"/>
                  <a:ext cx="141" cy="118"/>
                </a:xfrm>
                <a:custGeom>
                  <a:avLst/>
                  <a:gdLst>
                    <a:gd name="T0" fmla="*/ 0 w 24557"/>
                    <a:gd name="T1" fmla="*/ 0 h 21600"/>
                    <a:gd name="T2" fmla="*/ 0 w 24557"/>
                    <a:gd name="T3" fmla="*/ 0 h 21600"/>
                    <a:gd name="T4" fmla="*/ 0 w 24557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4557"/>
                    <a:gd name="T10" fmla="*/ 0 h 21600"/>
                    <a:gd name="T11" fmla="*/ 24557 w 24557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557" h="21600" fill="none" extrusionOk="0">
                      <a:moveTo>
                        <a:pt x="-1" y="203"/>
                      </a:moveTo>
                      <a:cubicBezTo>
                        <a:pt x="980" y="67"/>
                        <a:pt x="1968" y="-1"/>
                        <a:pt x="2958" y="0"/>
                      </a:cubicBezTo>
                      <a:cubicBezTo>
                        <a:pt x="14815" y="0"/>
                        <a:pt x="24455" y="9558"/>
                        <a:pt x="24557" y="21414"/>
                      </a:cubicBezTo>
                    </a:path>
                    <a:path w="24557" h="21600" stroke="0" extrusionOk="0">
                      <a:moveTo>
                        <a:pt x="-1" y="203"/>
                      </a:moveTo>
                      <a:cubicBezTo>
                        <a:pt x="980" y="67"/>
                        <a:pt x="1968" y="-1"/>
                        <a:pt x="2958" y="0"/>
                      </a:cubicBezTo>
                      <a:cubicBezTo>
                        <a:pt x="14815" y="0"/>
                        <a:pt x="24455" y="9558"/>
                        <a:pt x="24557" y="21414"/>
                      </a:cubicBezTo>
                      <a:lnTo>
                        <a:pt x="2958" y="216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7" name="Arc 24"/>
                <p:cNvSpPr>
                  <a:spLocks/>
                </p:cNvSpPr>
                <p:nvPr/>
              </p:nvSpPr>
              <p:spPr bwMode="auto">
                <a:xfrm>
                  <a:off x="2727" y="3089"/>
                  <a:ext cx="117" cy="115"/>
                </a:xfrm>
                <a:custGeom>
                  <a:avLst/>
                  <a:gdLst>
                    <a:gd name="T0" fmla="*/ 0 w 20376"/>
                    <a:gd name="T1" fmla="*/ 0 h 21129"/>
                    <a:gd name="T2" fmla="*/ 0 w 20376"/>
                    <a:gd name="T3" fmla="*/ 0 h 21129"/>
                    <a:gd name="T4" fmla="*/ 0 w 20376"/>
                    <a:gd name="T5" fmla="*/ 0 h 21129"/>
                    <a:gd name="T6" fmla="*/ 0 60000 65536"/>
                    <a:gd name="T7" fmla="*/ 0 60000 65536"/>
                    <a:gd name="T8" fmla="*/ 0 60000 65536"/>
                    <a:gd name="T9" fmla="*/ 0 w 20376"/>
                    <a:gd name="T10" fmla="*/ 0 h 21129"/>
                    <a:gd name="T11" fmla="*/ 20376 w 20376"/>
                    <a:gd name="T12" fmla="*/ 21129 h 2112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0376" h="21129" fill="none" extrusionOk="0">
                      <a:moveTo>
                        <a:pt x="4486" y="0"/>
                      </a:moveTo>
                      <a:cubicBezTo>
                        <a:pt x="11855" y="1564"/>
                        <a:pt x="17876" y="6855"/>
                        <a:pt x="20375" y="13961"/>
                      </a:cubicBezTo>
                    </a:path>
                    <a:path w="20376" h="21129" stroke="0" extrusionOk="0">
                      <a:moveTo>
                        <a:pt x="4486" y="0"/>
                      </a:moveTo>
                      <a:cubicBezTo>
                        <a:pt x="11855" y="1564"/>
                        <a:pt x="17876" y="6855"/>
                        <a:pt x="20375" y="13961"/>
                      </a:cubicBezTo>
                      <a:lnTo>
                        <a:pt x="0" y="211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8" name="Arc 25"/>
                <p:cNvSpPr>
                  <a:spLocks/>
                </p:cNvSpPr>
                <p:nvPr/>
              </p:nvSpPr>
              <p:spPr bwMode="auto">
                <a:xfrm>
                  <a:off x="2727" y="3103"/>
                  <a:ext cx="98" cy="101"/>
                </a:xfrm>
                <a:custGeom>
                  <a:avLst/>
                  <a:gdLst>
                    <a:gd name="T0" fmla="*/ 0 w 17097"/>
                    <a:gd name="T1" fmla="*/ 0 h 18448"/>
                    <a:gd name="T2" fmla="*/ 0 w 17097"/>
                    <a:gd name="T3" fmla="*/ 0 h 18448"/>
                    <a:gd name="T4" fmla="*/ 0 w 17097"/>
                    <a:gd name="T5" fmla="*/ 0 h 18448"/>
                    <a:gd name="T6" fmla="*/ 0 60000 65536"/>
                    <a:gd name="T7" fmla="*/ 0 60000 65536"/>
                    <a:gd name="T8" fmla="*/ 0 60000 65536"/>
                    <a:gd name="T9" fmla="*/ 0 w 17097"/>
                    <a:gd name="T10" fmla="*/ 0 h 18448"/>
                    <a:gd name="T11" fmla="*/ 17097 w 17097"/>
                    <a:gd name="T12" fmla="*/ 18448 h 1844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7097" h="18448" fill="none" extrusionOk="0">
                      <a:moveTo>
                        <a:pt x="11235" y="-1"/>
                      </a:moveTo>
                      <a:cubicBezTo>
                        <a:pt x="13493" y="1375"/>
                        <a:pt x="15480" y="3154"/>
                        <a:pt x="17097" y="5247"/>
                      </a:cubicBezTo>
                    </a:path>
                    <a:path w="17097" h="18448" stroke="0" extrusionOk="0">
                      <a:moveTo>
                        <a:pt x="11235" y="-1"/>
                      </a:moveTo>
                      <a:cubicBezTo>
                        <a:pt x="13493" y="1375"/>
                        <a:pt x="15480" y="3154"/>
                        <a:pt x="17097" y="5247"/>
                      </a:cubicBezTo>
                      <a:lnTo>
                        <a:pt x="0" y="1844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31" name="Oval 26"/>
              <p:cNvSpPr>
                <a:spLocks noChangeArrowheads="1"/>
              </p:cNvSpPr>
              <p:nvPr/>
            </p:nvSpPr>
            <p:spPr bwMode="auto">
              <a:xfrm>
                <a:off x="2643" y="3145"/>
                <a:ext cx="167" cy="16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9" name="Group 27"/>
          <p:cNvGrpSpPr>
            <a:grpSpLocks/>
          </p:cNvGrpSpPr>
          <p:nvPr/>
        </p:nvGrpSpPr>
        <p:grpSpPr bwMode="auto">
          <a:xfrm rot="4836442">
            <a:off x="4367212" y="2490788"/>
            <a:ext cx="627063" cy="217488"/>
            <a:chOff x="1568" y="2606"/>
            <a:chExt cx="305" cy="203"/>
          </a:xfrm>
        </p:grpSpPr>
        <p:grpSp>
          <p:nvGrpSpPr>
            <p:cNvPr id="10" name="Group 28"/>
            <p:cNvGrpSpPr>
              <a:grpSpLocks/>
            </p:cNvGrpSpPr>
            <p:nvPr/>
          </p:nvGrpSpPr>
          <p:grpSpPr bwMode="auto">
            <a:xfrm>
              <a:off x="1746" y="2606"/>
              <a:ext cx="78" cy="139"/>
              <a:chOff x="1746" y="2606"/>
              <a:chExt cx="78" cy="139"/>
            </a:xfrm>
          </p:grpSpPr>
          <p:sp>
            <p:nvSpPr>
              <p:cNvPr id="1221" name="Line 29"/>
              <p:cNvSpPr>
                <a:spLocks noChangeShapeType="1"/>
              </p:cNvSpPr>
              <p:nvPr/>
            </p:nvSpPr>
            <p:spPr bwMode="auto">
              <a:xfrm>
                <a:off x="1785" y="2606"/>
                <a:ext cx="1" cy="13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2" name="Freeform 30"/>
              <p:cNvSpPr>
                <a:spLocks/>
              </p:cNvSpPr>
              <p:nvPr/>
            </p:nvSpPr>
            <p:spPr bwMode="auto">
              <a:xfrm>
                <a:off x="1770" y="2630"/>
                <a:ext cx="29" cy="111"/>
              </a:xfrm>
              <a:custGeom>
                <a:avLst/>
                <a:gdLst>
                  <a:gd name="T0" fmla="*/ 0 w 254"/>
                  <a:gd name="T1" fmla="*/ 0 h 890"/>
                  <a:gd name="T2" fmla="*/ 0 w 254"/>
                  <a:gd name="T3" fmla="*/ 0 h 890"/>
                  <a:gd name="T4" fmla="*/ 0 w 254"/>
                  <a:gd name="T5" fmla="*/ 0 h 890"/>
                  <a:gd name="T6" fmla="*/ 0 60000 65536"/>
                  <a:gd name="T7" fmla="*/ 0 60000 65536"/>
                  <a:gd name="T8" fmla="*/ 0 60000 65536"/>
                  <a:gd name="T9" fmla="*/ 0 w 254"/>
                  <a:gd name="T10" fmla="*/ 0 h 890"/>
                  <a:gd name="T11" fmla="*/ 254 w 254"/>
                  <a:gd name="T12" fmla="*/ 890 h 89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4" h="890">
                    <a:moveTo>
                      <a:pt x="0" y="883"/>
                    </a:moveTo>
                    <a:lnTo>
                      <a:pt x="128" y="0"/>
                    </a:lnTo>
                    <a:lnTo>
                      <a:pt x="254" y="890"/>
                    </a:lnTo>
                  </a:path>
                </a:pathLst>
              </a:custGeom>
              <a:solidFill>
                <a:srgbClr val="FF66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3" name="Line 31"/>
              <p:cNvSpPr>
                <a:spLocks noChangeShapeType="1"/>
              </p:cNvSpPr>
              <p:nvPr/>
            </p:nvSpPr>
            <p:spPr bwMode="auto">
              <a:xfrm>
                <a:off x="1763" y="2641"/>
                <a:ext cx="4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4" name="Line 32"/>
              <p:cNvSpPr>
                <a:spLocks noChangeShapeType="1"/>
              </p:cNvSpPr>
              <p:nvPr/>
            </p:nvSpPr>
            <p:spPr bwMode="auto">
              <a:xfrm>
                <a:off x="1746" y="2710"/>
                <a:ext cx="7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5" name="Line 33"/>
              <p:cNvSpPr>
                <a:spLocks noChangeShapeType="1"/>
              </p:cNvSpPr>
              <p:nvPr/>
            </p:nvSpPr>
            <p:spPr bwMode="auto">
              <a:xfrm>
                <a:off x="1779" y="2679"/>
                <a:ext cx="1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6" name="Line 34"/>
              <p:cNvSpPr>
                <a:spLocks noChangeShapeType="1"/>
              </p:cNvSpPr>
              <p:nvPr/>
            </p:nvSpPr>
            <p:spPr bwMode="auto">
              <a:xfrm>
                <a:off x="1776" y="2696"/>
                <a:ext cx="1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7" name="Line 35"/>
              <p:cNvSpPr>
                <a:spLocks noChangeShapeType="1"/>
              </p:cNvSpPr>
              <p:nvPr/>
            </p:nvSpPr>
            <p:spPr bwMode="auto">
              <a:xfrm>
                <a:off x="1774" y="2724"/>
                <a:ext cx="2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" name="Group 36"/>
            <p:cNvGrpSpPr>
              <a:grpSpLocks/>
            </p:cNvGrpSpPr>
            <p:nvPr/>
          </p:nvGrpSpPr>
          <p:grpSpPr bwMode="auto">
            <a:xfrm>
              <a:off x="1607" y="2606"/>
              <a:ext cx="78" cy="139"/>
              <a:chOff x="1607" y="2606"/>
              <a:chExt cx="78" cy="139"/>
            </a:xfrm>
          </p:grpSpPr>
          <p:sp>
            <p:nvSpPr>
              <p:cNvPr id="1214" name="Line 37"/>
              <p:cNvSpPr>
                <a:spLocks noChangeShapeType="1"/>
              </p:cNvSpPr>
              <p:nvPr/>
            </p:nvSpPr>
            <p:spPr bwMode="auto">
              <a:xfrm>
                <a:off x="1646" y="2606"/>
                <a:ext cx="1" cy="13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5" name="Freeform 38"/>
              <p:cNvSpPr>
                <a:spLocks/>
              </p:cNvSpPr>
              <p:nvPr/>
            </p:nvSpPr>
            <p:spPr bwMode="auto">
              <a:xfrm>
                <a:off x="1632" y="2630"/>
                <a:ext cx="28" cy="111"/>
              </a:xfrm>
              <a:custGeom>
                <a:avLst/>
                <a:gdLst>
                  <a:gd name="T0" fmla="*/ 0 w 255"/>
                  <a:gd name="T1" fmla="*/ 0 h 890"/>
                  <a:gd name="T2" fmla="*/ 0 w 255"/>
                  <a:gd name="T3" fmla="*/ 0 h 890"/>
                  <a:gd name="T4" fmla="*/ 0 w 255"/>
                  <a:gd name="T5" fmla="*/ 0 h 890"/>
                  <a:gd name="T6" fmla="*/ 0 60000 65536"/>
                  <a:gd name="T7" fmla="*/ 0 60000 65536"/>
                  <a:gd name="T8" fmla="*/ 0 60000 65536"/>
                  <a:gd name="T9" fmla="*/ 0 w 255"/>
                  <a:gd name="T10" fmla="*/ 0 h 890"/>
                  <a:gd name="T11" fmla="*/ 255 w 255"/>
                  <a:gd name="T12" fmla="*/ 890 h 89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5" h="890">
                    <a:moveTo>
                      <a:pt x="0" y="883"/>
                    </a:moveTo>
                    <a:lnTo>
                      <a:pt x="128" y="0"/>
                    </a:lnTo>
                    <a:lnTo>
                      <a:pt x="255" y="890"/>
                    </a:lnTo>
                  </a:path>
                </a:pathLst>
              </a:custGeom>
              <a:solidFill>
                <a:srgbClr val="FF66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6" name="Line 39"/>
              <p:cNvSpPr>
                <a:spLocks noChangeShapeType="1"/>
              </p:cNvSpPr>
              <p:nvPr/>
            </p:nvSpPr>
            <p:spPr bwMode="auto">
              <a:xfrm>
                <a:off x="1624" y="2641"/>
                <a:ext cx="4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7" name="Line 40"/>
              <p:cNvSpPr>
                <a:spLocks noChangeShapeType="1"/>
              </p:cNvSpPr>
              <p:nvPr/>
            </p:nvSpPr>
            <p:spPr bwMode="auto">
              <a:xfrm>
                <a:off x="1607" y="2710"/>
                <a:ext cx="7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8" name="Line 41"/>
              <p:cNvSpPr>
                <a:spLocks noChangeShapeType="1"/>
              </p:cNvSpPr>
              <p:nvPr/>
            </p:nvSpPr>
            <p:spPr bwMode="auto">
              <a:xfrm>
                <a:off x="1640" y="2679"/>
                <a:ext cx="1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9" name="Line 42"/>
              <p:cNvSpPr>
                <a:spLocks noChangeShapeType="1"/>
              </p:cNvSpPr>
              <p:nvPr/>
            </p:nvSpPr>
            <p:spPr bwMode="auto">
              <a:xfrm>
                <a:off x="1637" y="2696"/>
                <a:ext cx="1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0" name="Line 43"/>
              <p:cNvSpPr>
                <a:spLocks noChangeShapeType="1"/>
              </p:cNvSpPr>
              <p:nvPr/>
            </p:nvSpPr>
            <p:spPr bwMode="auto">
              <a:xfrm>
                <a:off x="1635" y="2724"/>
                <a:ext cx="2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" name="Group 44"/>
            <p:cNvGrpSpPr>
              <a:grpSpLocks/>
            </p:cNvGrpSpPr>
            <p:nvPr/>
          </p:nvGrpSpPr>
          <p:grpSpPr bwMode="auto">
            <a:xfrm>
              <a:off x="1568" y="2679"/>
              <a:ext cx="305" cy="130"/>
              <a:chOff x="1568" y="2679"/>
              <a:chExt cx="305" cy="130"/>
            </a:xfrm>
          </p:grpSpPr>
          <p:grpSp>
            <p:nvGrpSpPr>
              <p:cNvPr id="13" name="Group 45"/>
              <p:cNvGrpSpPr>
                <a:grpSpLocks/>
              </p:cNvGrpSpPr>
              <p:nvPr/>
            </p:nvGrpSpPr>
            <p:grpSpPr bwMode="auto">
              <a:xfrm>
                <a:off x="1568" y="2679"/>
                <a:ext cx="305" cy="130"/>
                <a:chOff x="1568" y="2679"/>
                <a:chExt cx="305" cy="130"/>
              </a:xfrm>
            </p:grpSpPr>
            <p:sp>
              <p:nvSpPr>
                <p:cNvPr id="1204" name="Freeform 46"/>
                <p:cNvSpPr>
                  <a:spLocks/>
                </p:cNvSpPr>
                <p:nvPr/>
              </p:nvSpPr>
              <p:spPr bwMode="auto">
                <a:xfrm>
                  <a:off x="1568" y="2679"/>
                  <a:ext cx="305" cy="130"/>
                </a:xfrm>
                <a:custGeom>
                  <a:avLst/>
                  <a:gdLst>
                    <a:gd name="T0" fmla="*/ 0 w 2745"/>
                    <a:gd name="T1" fmla="*/ 0 h 1038"/>
                    <a:gd name="T2" fmla="*/ 0 w 2745"/>
                    <a:gd name="T3" fmla="*/ 0 h 1038"/>
                    <a:gd name="T4" fmla="*/ 0 w 2745"/>
                    <a:gd name="T5" fmla="*/ 0 h 1038"/>
                    <a:gd name="T6" fmla="*/ 0 w 2745"/>
                    <a:gd name="T7" fmla="*/ 0 h 1038"/>
                    <a:gd name="T8" fmla="*/ 0 w 2745"/>
                    <a:gd name="T9" fmla="*/ 0 h 1038"/>
                    <a:gd name="T10" fmla="*/ 0 w 2745"/>
                    <a:gd name="T11" fmla="*/ 0 h 1038"/>
                    <a:gd name="T12" fmla="*/ 0 w 2745"/>
                    <a:gd name="T13" fmla="*/ 0 h 1038"/>
                    <a:gd name="T14" fmla="*/ 0 w 2745"/>
                    <a:gd name="T15" fmla="*/ 0 h 1038"/>
                    <a:gd name="T16" fmla="*/ 0 w 2745"/>
                    <a:gd name="T17" fmla="*/ 0 h 1038"/>
                    <a:gd name="T18" fmla="*/ 0 w 2745"/>
                    <a:gd name="T19" fmla="*/ 0 h 1038"/>
                    <a:gd name="T20" fmla="*/ 0 w 2745"/>
                    <a:gd name="T21" fmla="*/ 0 h 1038"/>
                    <a:gd name="T22" fmla="*/ 0 w 2745"/>
                    <a:gd name="T23" fmla="*/ 0 h 1038"/>
                    <a:gd name="T24" fmla="*/ 0 w 2745"/>
                    <a:gd name="T25" fmla="*/ 0 h 1038"/>
                    <a:gd name="T26" fmla="*/ 0 w 2745"/>
                    <a:gd name="T27" fmla="*/ 0 h 1038"/>
                    <a:gd name="T28" fmla="*/ 0 w 2745"/>
                    <a:gd name="T29" fmla="*/ 0 h 1038"/>
                    <a:gd name="T30" fmla="*/ 0 w 2745"/>
                    <a:gd name="T31" fmla="*/ 0 h 1038"/>
                    <a:gd name="T32" fmla="*/ 0 w 2745"/>
                    <a:gd name="T33" fmla="*/ 0 h 1038"/>
                    <a:gd name="T34" fmla="*/ 0 w 2745"/>
                    <a:gd name="T35" fmla="*/ 0 h 1038"/>
                    <a:gd name="T36" fmla="*/ 0 w 2745"/>
                    <a:gd name="T37" fmla="*/ 0 h 1038"/>
                    <a:gd name="T38" fmla="*/ 0 w 2745"/>
                    <a:gd name="T39" fmla="*/ 0 h 1038"/>
                    <a:gd name="T40" fmla="*/ 0 w 2745"/>
                    <a:gd name="T41" fmla="*/ 0 h 1038"/>
                    <a:gd name="T42" fmla="*/ 0 w 2745"/>
                    <a:gd name="T43" fmla="*/ 0 h 1038"/>
                    <a:gd name="T44" fmla="*/ 0 w 2745"/>
                    <a:gd name="T45" fmla="*/ 0 h 1038"/>
                    <a:gd name="T46" fmla="*/ 0 w 2745"/>
                    <a:gd name="T47" fmla="*/ 0 h 1038"/>
                    <a:gd name="T48" fmla="*/ 0 w 2745"/>
                    <a:gd name="T49" fmla="*/ 0 h 1038"/>
                    <a:gd name="T50" fmla="*/ 0 w 2745"/>
                    <a:gd name="T51" fmla="*/ 0 h 1038"/>
                    <a:gd name="T52" fmla="*/ 0 w 2745"/>
                    <a:gd name="T53" fmla="*/ 0 h 1038"/>
                    <a:gd name="T54" fmla="*/ 0 w 2745"/>
                    <a:gd name="T55" fmla="*/ 0 h 1038"/>
                    <a:gd name="T56" fmla="*/ 0 w 2745"/>
                    <a:gd name="T57" fmla="*/ 0 h 1038"/>
                    <a:gd name="T58" fmla="*/ 0 w 2745"/>
                    <a:gd name="T59" fmla="*/ 0 h 1038"/>
                    <a:gd name="T60" fmla="*/ 0 w 2745"/>
                    <a:gd name="T61" fmla="*/ 0 h 1038"/>
                    <a:gd name="T62" fmla="*/ 0 w 2745"/>
                    <a:gd name="T63" fmla="*/ 0 h 1038"/>
                    <a:gd name="T64" fmla="*/ 0 w 2745"/>
                    <a:gd name="T65" fmla="*/ 0 h 1038"/>
                    <a:gd name="T66" fmla="*/ 0 w 2745"/>
                    <a:gd name="T67" fmla="*/ 0 h 1038"/>
                    <a:gd name="T68" fmla="*/ 0 w 2745"/>
                    <a:gd name="T69" fmla="*/ 0 h 1038"/>
                    <a:gd name="T70" fmla="*/ 0 w 2745"/>
                    <a:gd name="T71" fmla="*/ 0 h 1038"/>
                    <a:gd name="T72" fmla="*/ 0 w 2745"/>
                    <a:gd name="T73" fmla="*/ 0 h 1038"/>
                    <a:gd name="T74" fmla="*/ 0 w 2745"/>
                    <a:gd name="T75" fmla="*/ 0 h 1038"/>
                    <a:gd name="T76" fmla="*/ 0 w 2745"/>
                    <a:gd name="T77" fmla="*/ 0 h 1038"/>
                    <a:gd name="T78" fmla="*/ 0 w 2745"/>
                    <a:gd name="T79" fmla="*/ 0 h 1038"/>
                    <a:gd name="T80" fmla="*/ 0 w 2745"/>
                    <a:gd name="T81" fmla="*/ 0 h 1038"/>
                    <a:gd name="T82" fmla="*/ 0 w 2745"/>
                    <a:gd name="T83" fmla="*/ 0 h 1038"/>
                    <a:gd name="T84" fmla="*/ 0 w 2745"/>
                    <a:gd name="T85" fmla="*/ 0 h 1038"/>
                    <a:gd name="T86" fmla="*/ 0 w 2745"/>
                    <a:gd name="T87" fmla="*/ 0 h 1038"/>
                    <a:gd name="T88" fmla="*/ 0 w 2745"/>
                    <a:gd name="T89" fmla="*/ 0 h 1038"/>
                    <a:gd name="T90" fmla="*/ 0 w 2745"/>
                    <a:gd name="T91" fmla="*/ 0 h 1038"/>
                    <a:gd name="T92" fmla="*/ 0 w 2745"/>
                    <a:gd name="T93" fmla="*/ 0 h 1038"/>
                    <a:gd name="T94" fmla="*/ 0 w 2745"/>
                    <a:gd name="T95" fmla="*/ 0 h 1038"/>
                    <a:gd name="T96" fmla="*/ 0 w 2745"/>
                    <a:gd name="T97" fmla="*/ 0 h 1038"/>
                    <a:gd name="T98" fmla="*/ 0 w 2745"/>
                    <a:gd name="T99" fmla="*/ 0 h 1038"/>
                    <a:gd name="T100" fmla="*/ 0 w 2745"/>
                    <a:gd name="T101" fmla="*/ 0 h 1038"/>
                    <a:gd name="T102" fmla="*/ 0 w 2745"/>
                    <a:gd name="T103" fmla="*/ 0 h 1038"/>
                    <a:gd name="T104" fmla="*/ 0 w 2745"/>
                    <a:gd name="T105" fmla="*/ 0 h 103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2745"/>
                    <a:gd name="T160" fmla="*/ 0 h 1038"/>
                    <a:gd name="T161" fmla="*/ 2745 w 2745"/>
                    <a:gd name="T162" fmla="*/ 1038 h 1038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2745" h="1038">
                      <a:moveTo>
                        <a:pt x="19" y="551"/>
                      </a:moveTo>
                      <a:lnTo>
                        <a:pt x="10" y="585"/>
                      </a:lnTo>
                      <a:lnTo>
                        <a:pt x="5" y="610"/>
                      </a:lnTo>
                      <a:lnTo>
                        <a:pt x="1" y="646"/>
                      </a:lnTo>
                      <a:lnTo>
                        <a:pt x="0" y="675"/>
                      </a:lnTo>
                      <a:lnTo>
                        <a:pt x="3" y="707"/>
                      </a:lnTo>
                      <a:lnTo>
                        <a:pt x="7" y="728"/>
                      </a:lnTo>
                      <a:lnTo>
                        <a:pt x="15" y="746"/>
                      </a:lnTo>
                      <a:lnTo>
                        <a:pt x="25" y="765"/>
                      </a:lnTo>
                      <a:lnTo>
                        <a:pt x="43" y="787"/>
                      </a:lnTo>
                      <a:lnTo>
                        <a:pt x="61" y="808"/>
                      </a:lnTo>
                      <a:lnTo>
                        <a:pt x="83" y="831"/>
                      </a:lnTo>
                      <a:lnTo>
                        <a:pt x="113" y="857"/>
                      </a:lnTo>
                      <a:lnTo>
                        <a:pt x="149" y="888"/>
                      </a:lnTo>
                      <a:lnTo>
                        <a:pt x="166" y="907"/>
                      </a:lnTo>
                      <a:lnTo>
                        <a:pt x="182" y="935"/>
                      </a:lnTo>
                      <a:lnTo>
                        <a:pt x="217" y="1038"/>
                      </a:lnTo>
                      <a:lnTo>
                        <a:pt x="2417" y="1038"/>
                      </a:lnTo>
                      <a:lnTo>
                        <a:pt x="2615" y="603"/>
                      </a:lnTo>
                      <a:lnTo>
                        <a:pt x="2696" y="603"/>
                      </a:lnTo>
                      <a:lnTo>
                        <a:pt x="2745" y="551"/>
                      </a:lnTo>
                      <a:lnTo>
                        <a:pt x="2166" y="551"/>
                      </a:lnTo>
                      <a:lnTo>
                        <a:pt x="2219" y="479"/>
                      </a:lnTo>
                      <a:lnTo>
                        <a:pt x="2219" y="448"/>
                      </a:lnTo>
                      <a:lnTo>
                        <a:pt x="1729" y="448"/>
                      </a:lnTo>
                      <a:lnTo>
                        <a:pt x="1729" y="480"/>
                      </a:lnTo>
                      <a:lnTo>
                        <a:pt x="1776" y="544"/>
                      </a:lnTo>
                      <a:lnTo>
                        <a:pt x="1673" y="544"/>
                      </a:lnTo>
                      <a:lnTo>
                        <a:pt x="1651" y="515"/>
                      </a:lnTo>
                      <a:lnTo>
                        <a:pt x="1630" y="491"/>
                      </a:lnTo>
                      <a:lnTo>
                        <a:pt x="1598" y="466"/>
                      </a:lnTo>
                      <a:lnTo>
                        <a:pt x="1577" y="451"/>
                      </a:lnTo>
                      <a:lnTo>
                        <a:pt x="1554" y="436"/>
                      </a:lnTo>
                      <a:lnTo>
                        <a:pt x="1528" y="424"/>
                      </a:lnTo>
                      <a:lnTo>
                        <a:pt x="1503" y="414"/>
                      </a:lnTo>
                      <a:lnTo>
                        <a:pt x="1481" y="408"/>
                      </a:lnTo>
                      <a:lnTo>
                        <a:pt x="1481" y="59"/>
                      </a:lnTo>
                      <a:lnTo>
                        <a:pt x="1524" y="0"/>
                      </a:lnTo>
                      <a:lnTo>
                        <a:pt x="1196" y="0"/>
                      </a:lnTo>
                      <a:lnTo>
                        <a:pt x="1246" y="60"/>
                      </a:lnTo>
                      <a:lnTo>
                        <a:pt x="1246" y="415"/>
                      </a:lnTo>
                      <a:lnTo>
                        <a:pt x="1221" y="425"/>
                      </a:lnTo>
                      <a:lnTo>
                        <a:pt x="1199" y="437"/>
                      </a:lnTo>
                      <a:lnTo>
                        <a:pt x="1177" y="450"/>
                      </a:lnTo>
                      <a:lnTo>
                        <a:pt x="1155" y="465"/>
                      </a:lnTo>
                      <a:lnTo>
                        <a:pt x="1129" y="487"/>
                      </a:lnTo>
                      <a:lnTo>
                        <a:pt x="1107" y="510"/>
                      </a:lnTo>
                      <a:lnTo>
                        <a:pt x="1079" y="544"/>
                      </a:lnTo>
                      <a:lnTo>
                        <a:pt x="930" y="544"/>
                      </a:lnTo>
                      <a:lnTo>
                        <a:pt x="979" y="461"/>
                      </a:lnTo>
                      <a:lnTo>
                        <a:pt x="404" y="461"/>
                      </a:lnTo>
                      <a:lnTo>
                        <a:pt x="455" y="551"/>
                      </a:lnTo>
                      <a:lnTo>
                        <a:pt x="19" y="55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4" name="Group 47"/>
                <p:cNvGrpSpPr>
                  <a:grpSpLocks/>
                </p:cNvGrpSpPr>
                <p:nvPr/>
              </p:nvGrpSpPr>
              <p:grpSpPr bwMode="auto">
                <a:xfrm>
                  <a:off x="1615" y="2771"/>
                  <a:ext cx="193" cy="10"/>
                  <a:chOff x="1615" y="2771"/>
                  <a:chExt cx="193" cy="10"/>
                </a:xfrm>
              </p:grpSpPr>
              <p:grpSp>
                <p:nvGrpSpPr>
                  <p:cNvPr id="15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1615" y="2771"/>
                    <a:ext cx="43" cy="10"/>
                    <a:chOff x="1615" y="2771"/>
                    <a:chExt cx="43" cy="10"/>
                  </a:xfrm>
                </p:grpSpPr>
                <p:sp>
                  <p:nvSpPr>
                    <p:cNvPr id="1211" name="Oval 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50" y="2771"/>
                      <a:ext cx="8" cy="10"/>
                    </a:xfrm>
                    <a:prstGeom prst="ellipse">
                      <a:avLst/>
                    </a:prstGeom>
                    <a:solidFill>
                      <a:srgbClr val="FF6600"/>
                    </a:solidFill>
                    <a:ln w="1588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2" name="Oval 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2771"/>
                      <a:ext cx="8" cy="10"/>
                    </a:xfrm>
                    <a:prstGeom prst="ellipse">
                      <a:avLst/>
                    </a:prstGeom>
                    <a:solidFill>
                      <a:srgbClr val="FF6600"/>
                    </a:solidFill>
                    <a:ln w="1588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3" name="Oval 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15" y="2771"/>
                      <a:ext cx="8" cy="10"/>
                    </a:xfrm>
                    <a:prstGeom prst="ellipse">
                      <a:avLst/>
                    </a:prstGeom>
                    <a:solidFill>
                      <a:srgbClr val="FF6600"/>
                    </a:solidFill>
                    <a:ln w="1588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6" name="Group 52"/>
                  <p:cNvGrpSpPr>
                    <a:grpSpLocks/>
                  </p:cNvGrpSpPr>
                  <p:nvPr/>
                </p:nvGrpSpPr>
                <p:grpSpPr bwMode="auto">
                  <a:xfrm>
                    <a:off x="1765" y="2771"/>
                    <a:ext cx="43" cy="10"/>
                    <a:chOff x="1765" y="2771"/>
                    <a:chExt cx="43" cy="10"/>
                  </a:xfrm>
                </p:grpSpPr>
                <p:sp>
                  <p:nvSpPr>
                    <p:cNvPr id="1208" name="Oval 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00" y="2771"/>
                      <a:ext cx="8" cy="10"/>
                    </a:xfrm>
                    <a:prstGeom prst="ellipse">
                      <a:avLst/>
                    </a:prstGeom>
                    <a:solidFill>
                      <a:srgbClr val="FF6600"/>
                    </a:solidFill>
                    <a:ln w="1588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09" name="Oval 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83" y="2771"/>
                      <a:ext cx="8" cy="10"/>
                    </a:xfrm>
                    <a:prstGeom prst="ellipse">
                      <a:avLst/>
                    </a:prstGeom>
                    <a:solidFill>
                      <a:srgbClr val="FF6600"/>
                    </a:solidFill>
                    <a:ln w="1588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0" name="Oval 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65" y="2771"/>
                      <a:ext cx="9" cy="10"/>
                    </a:xfrm>
                    <a:prstGeom prst="ellipse">
                      <a:avLst/>
                    </a:prstGeom>
                    <a:solidFill>
                      <a:srgbClr val="FF6600"/>
                    </a:solidFill>
                    <a:ln w="1588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7" name="Group 56"/>
              <p:cNvGrpSpPr>
                <a:grpSpLocks/>
              </p:cNvGrpSpPr>
              <p:nvPr/>
            </p:nvGrpSpPr>
            <p:grpSpPr bwMode="auto">
              <a:xfrm>
                <a:off x="1688" y="2739"/>
                <a:ext cx="66" cy="70"/>
                <a:chOff x="1688" y="2739"/>
                <a:chExt cx="66" cy="70"/>
              </a:xfrm>
            </p:grpSpPr>
            <p:grpSp>
              <p:nvGrpSpPr>
                <p:cNvPr id="18" name="Group 57"/>
                <p:cNvGrpSpPr>
                  <a:grpSpLocks/>
                </p:cNvGrpSpPr>
                <p:nvPr/>
              </p:nvGrpSpPr>
              <p:grpSpPr bwMode="auto">
                <a:xfrm>
                  <a:off x="1688" y="2739"/>
                  <a:ext cx="66" cy="37"/>
                  <a:chOff x="1688" y="2739"/>
                  <a:chExt cx="66" cy="37"/>
                </a:xfrm>
              </p:grpSpPr>
              <p:sp>
                <p:nvSpPr>
                  <p:cNvPr id="1197" name="Arc 58"/>
                  <p:cNvSpPr>
                    <a:spLocks/>
                  </p:cNvSpPr>
                  <p:nvPr/>
                </p:nvSpPr>
                <p:spPr bwMode="auto">
                  <a:xfrm>
                    <a:off x="1688" y="2739"/>
                    <a:ext cx="66" cy="37"/>
                  </a:xfrm>
                  <a:custGeom>
                    <a:avLst/>
                    <a:gdLst>
                      <a:gd name="T0" fmla="*/ 0 w 43183"/>
                      <a:gd name="T1" fmla="*/ 0 h 21600"/>
                      <a:gd name="T2" fmla="*/ 0 w 43183"/>
                      <a:gd name="T3" fmla="*/ 0 h 21600"/>
                      <a:gd name="T4" fmla="*/ 0 w 43183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43183"/>
                      <a:gd name="T10" fmla="*/ 0 h 21600"/>
                      <a:gd name="T11" fmla="*/ 43183 w 43183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183" h="21600" fill="none" extrusionOk="0">
                        <a:moveTo>
                          <a:pt x="0" y="21008"/>
                        </a:moveTo>
                        <a:cubicBezTo>
                          <a:pt x="320" y="9313"/>
                          <a:pt x="9893" y="-1"/>
                          <a:pt x="21592" y="0"/>
                        </a:cubicBezTo>
                        <a:cubicBezTo>
                          <a:pt x="33283" y="0"/>
                          <a:pt x="42853" y="9302"/>
                          <a:pt x="43183" y="20989"/>
                        </a:cubicBezTo>
                      </a:path>
                      <a:path w="43183" h="21600" stroke="0" extrusionOk="0">
                        <a:moveTo>
                          <a:pt x="0" y="21008"/>
                        </a:moveTo>
                        <a:cubicBezTo>
                          <a:pt x="320" y="9313"/>
                          <a:pt x="9893" y="-1"/>
                          <a:pt x="21592" y="0"/>
                        </a:cubicBezTo>
                        <a:cubicBezTo>
                          <a:pt x="33283" y="0"/>
                          <a:pt x="42853" y="9302"/>
                          <a:pt x="43183" y="20989"/>
                        </a:cubicBezTo>
                        <a:lnTo>
                          <a:pt x="21592" y="21600"/>
                        </a:lnTo>
                        <a:close/>
                      </a:path>
                    </a:pathLst>
                  </a:cu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98" name="Arc 59"/>
                  <p:cNvSpPr>
                    <a:spLocks/>
                  </p:cNvSpPr>
                  <p:nvPr/>
                </p:nvSpPr>
                <p:spPr bwMode="auto">
                  <a:xfrm>
                    <a:off x="1691" y="2739"/>
                    <a:ext cx="63" cy="37"/>
                  </a:xfrm>
                  <a:custGeom>
                    <a:avLst/>
                    <a:gdLst>
                      <a:gd name="T0" fmla="*/ 0 w 41827"/>
                      <a:gd name="T1" fmla="*/ 0 h 21600"/>
                      <a:gd name="T2" fmla="*/ 0 w 41827"/>
                      <a:gd name="T3" fmla="*/ 0 h 21600"/>
                      <a:gd name="T4" fmla="*/ 0 w 41827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41827"/>
                      <a:gd name="T10" fmla="*/ 0 h 21600"/>
                      <a:gd name="T11" fmla="*/ 41827 w 41827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1827" h="21600" fill="none" extrusionOk="0">
                        <a:moveTo>
                          <a:pt x="-1" y="14043"/>
                        </a:moveTo>
                        <a:cubicBezTo>
                          <a:pt x="3153" y="5598"/>
                          <a:pt x="11220" y="-1"/>
                          <a:pt x="20235" y="0"/>
                        </a:cubicBezTo>
                        <a:cubicBezTo>
                          <a:pt x="31930" y="0"/>
                          <a:pt x="41501" y="9308"/>
                          <a:pt x="41826" y="20999"/>
                        </a:cubicBezTo>
                      </a:path>
                      <a:path w="41827" h="21600" stroke="0" extrusionOk="0">
                        <a:moveTo>
                          <a:pt x="-1" y="14043"/>
                        </a:moveTo>
                        <a:cubicBezTo>
                          <a:pt x="3153" y="5598"/>
                          <a:pt x="11220" y="-1"/>
                          <a:pt x="20235" y="0"/>
                        </a:cubicBezTo>
                        <a:cubicBezTo>
                          <a:pt x="31930" y="0"/>
                          <a:pt x="41501" y="9308"/>
                          <a:pt x="41826" y="20999"/>
                        </a:cubicBezTo>
                        <a:lnTo>
                          <a:pt x="20235" y="21600"/>
                        </a:lnTo>
                        <a:close/>
                      </a:path>
                    </a:pathLst>
                  </a:cu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99" name="Arc 60"/>
                  <p:cNvSpPr>
                    <a:spLocks/>
                  </p:cNvSpPr>
                  <p:nvPr/>
                </p:nvSpPr>
                <p:spPr bwMode="auto">
                  <a:xfrm>
                    <a:off x="1697" y="2739"/>
                    <a:ext cx="57" cy="37"/>
                  </a:xfrm>
                  <a:custGeom>
                    <a:avLst/>
                    <a:gdLst>
                      <a:gd name="T0" fmla="*/ 0 w 37724"/>
                      <a:gd name="T1" fmla="*/ 0 h 21600"/>
                      <a:gd name="T2" fmla="*/ 0 w 37724"/>
                      <a:gd name="T3" fmla="*/ 0 h 21600"/>
                      <a:gd name="T4" fmla="*/ 0 w 37724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37724"/>
                      <a:gd name="T10" fmla="*/ 0 h 21600"/>
                      <a:gd name="T11" fmla="*/ 37724 w 37724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7724" h="21600" fill="none" extrusionOk="0">
                        <a:moveTo>
                          <a:pt x="0" y="7236"/>
                        </a:moveTo>
                        <a:cubicBezTo>
                          <a:pt x="4098" y="2632"/>
                          <a:pt x="9968" y="-1"/>
                          <a:pt x="16132" y="0"/>
                        </a:cubicBezTo>
                        <a:cubicBezTo>
                          <a:pt x="27827" y="0"/>
                          <a:pt x="37398" y="9308"/>
                          <a:pt x="37723" y="20999"/>
                        </a:cubicBezTo>
                      </a:path>
                      <a:path w="37724" h="21600" stroke="0" extrusionOk="0">
                        <a:moveTo>
                          <a:pt x="0" y="7236"/>
                        </a:moveTo>
                        <a:cubicBezTo>
                          <a:pt x="4098" y="2632"/>
                          <a:pt x="9968" y="-1"/>
                          <a:pt x="16132" y="0"/>
                        </a:cubicBezTo>
                        <a:cubicBezTo>
                          <a:pt x="27827" y="0"/>
                          <a:pt x="37398" y="9308"/>
                          <a:pt x="37723" y="20999"/>
                        </a:cubicBezTo>
                        <a:lnTo>
                          <a:pt x="16132" y="21600"/>
                        </a:lnTo>
                        <a:close/>
                      </a:path>
                    </a:pathLst>
                  </a:cu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00" name="Arc 61"/>
                  <p:cNvSpPr>
                    <a:spLocks/>
                  </p:cNvSpPr>
                  <p:nvPr/>
                </p:nvSpPr>
                <p:spPr bwMode="auto">
                  <a:xfrm>
                    <a:off x="1705" y="2739"/>
                    <a:ext cx="48" cy="37"/>
                  </a:xfrm>
                  <a:custGeom>
                    <a:avLst/>
                    <a:gdLst>
                      <a:gd name="T0" fmla="*/ 0 w 31922"/>
                      <a:gd name="T1" fmla="*/ 0 h 21600"/>
                      <a:gd name="T2" fmla="*/ 0 w 31922"/>
                      <a:gd name="T3" fmla="*/ 0 h 21600"/>
                      <a:gd name="T4" fmla="*/ 0 w 31922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31922"/>
                      <a:gd name="T10" fmla="*/ 0 h 21600"/>
                      <a:gd name="T11" fmla="*/ 31922 w 31922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1922" h="21600" fill="none" extrusionOk="0">
                        <a:moveTo>
                          <a:pt x="0" y="2630"/>
                        </a:moveTo>
                        <a:cubicBezTo>
                          <a:pt x="3169" y="904"/>
                          <a:pt x="6721" y="-1"/>
                          <a:pt x="10330" y="0"/>
                        </a:cubicBezTo>
                        <a:cubicBezTo>
                          <a:pt x="22025" y="0"/>
                          <a:pt x="31596" y="9308"/>
                          <a:pt x="31921" y="20999"/>
                        </a:cubicBezTo>
                      </a:path>
                      <a:path w="31922" h="21600" stroke="0" extrusionOk="0">
                        <a:moveTo>
                          <a:pt x="0" y="2630"/>
                        </a:moveTo>
                        <a:cubicBezTo>
                          <a:pt x="3169" y="904"/>
                          <a:pt x="6721" y="-1"/>
                          <a:pt x="10330" y="0"/>
                        </a:cubicBezTo>
                        <a:cubicBezTo>
                          <a:pt x="22025" y="0"/>
                          <a:pt x="31596" y="9308"/>
                          <a:pt x="31921" y="20999"/>
                        </a:cubicBezTo>
                        <a:lnTo>
                          <a:pt x="10330" y="21600"/>
                        </a:lnTo>
                        <a:close/>
                      </a:path>
                    </a:pathLst>
                  </a:cu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01" name="Arc 62"/>
                  <p:cNvSpPr>
                    <a:spLocks/>
                  </p:cNvSpPr>
                  <p:nvPr/>
                </p:nvSpPr>
                <p:spPr bwMode="auto">
                  <a:xfrm>
                    <a:off x="1717" y="2739"/>
                    <a:ext cx="37" cy="37"/>
                  </a:xfrm>
                  <a:custGeom>
                    <a:avLst/>
                    <a:gdLst>
                      <a:gd name="T0" fmla="*/ 0 w 24156"/>
                      <a:gd name="T1" fmla="*/ 0 h 21600"/>
                      <a:gd name="T2" fmla="*/ 0 w 24156"/>
                      <a:gd name="T3" fmla="*/ 0 h 21600"/>
                      <a:gd name="T4" fmla="*/ 0 w 24156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4156"/>
                      <a:gd name="T10" fmla="*/ 0 h 21600"/>
                      <a:gd name="T11" fmla="*/ 24156 w 24156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4156" h="21600" fill="none" extrusionOk="0">
                        <a:moveTo>
                          <a:pt x="-1" y="152"/>
                        </a:moveTo>
                        <a:cubicBezTo>
                          <a:pt x="851" y="51"/>
                          <a:pt x="1707" y="-1"/>
                          <a:pt x="2565" y="0"/>
                        </a:cubicBezTo>
                        <a:cubicBezTo>
                          <a:pt x="14256" y="0"/>
                          <a:pt x="23826" y="9302"/>
                          <a:pt x="24156" y="20989"/>
                        </a:cubicBezTo>
                      </a:path>
                      <a:path w="24156" h="21600" stroke="0" extrusionOk="0">
                        <a:moveTo>
                          <a:pt x="-1" y="152"/>
                        </a:moveTo>
                        <a:cubicBezTo>
                          <a:pt x="851" y="51"/>
                          <a:pt x="1707" y="-1"/>
                          <a:pt x="2565" y="0"/>
                        </a:cubicBezTo>
                        <a:cubicBezTo>
                          <a:pt x="14256" y="0"/>
                          <a:pt x="23826" y="9302"/>
                          <a:pt x="24156" y="20989"/>
                        </a:cubicBezTo>
                        <a:lnTo>
                          <a:pt x="2565" y="21600"/>
                        </a:lnTo>
                        <a:close/>
                      </a:path>
                    </a:pathLst>
                  </a:cu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02" name="Arc 63"/>
                  <p:cNvSpPr>
                    <a:spLocks/>
                  </p:cNvSpPr>
                  <p:nvPr/>
                </p:nvSpPr>
                <p:spPr bwMode="auto">
                  <a:xfrm>
                    <a:off x="1721" y="2740"/>
                    <a:ext cx="31" cy="36"/>
                  </a:xfrm>
                  <a:custGeom>
                    <a:avLst/>
                    <a:gdLst>
                      <a:gd name="T0" fmla="*/ 0 w 20197"/>
                      <a:gd name="T1" fmla="*/ 0 h 21117"/>
                      <a:gd name="T2" fmla="*/ 0 w 20197"/>
                      <a:gd name="T3" fmla="*/ 0 h 21117"/>
                      <a:gd name="T4" fmla="*/ 0 w 20197"/>
                      <a:gd name="T5" fmla="*/ 0 h 21117"/>
                      <a:gd name="T6" fmla="*/ 0 60000 65536"/>
                      <a:gd name="T7" fmla="*/ 0 60000 65536"/>
                      <a:gd name="T8" fmla="*/ 0 60000 65536"/>
                      <a:gd name="T9" fmla="*/ 0 w 20197"/>
                      <a:gd name="T10" fmla="*/ 0 h 21117"/>
                      <a:gd name="T11" fmla="*/ 20197 w 20197"/>
                      <a:gd name="T12" fmla="*/ 21117 h 21117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0197" h="21117" fill="none" extrusionOk="0">
                        <a:moveTo>
                          <a:pt x="4542" y="-1"/>
                        </a:moveTo>
                        <a:cubicBezTo>
                          <a:pt x="11705" y="1540"/>
                          <a:pt x="17599" y="6607"/>
                          <a:pt x="20196" y="13459"/>
                        </a:cubicBezTo>
                      </a:path>
                      <a:path w="20197" h="21117" stroke="0" extrusionOk="0">
                        <a:moveTo>
                          <a:pt x="4542" y="-1"/>
                        </a:moveTo>
                        <a:cubicBezTo>
                          <a:pt x="11705" y="1540"/>
                          <a:pt x="17599" y="6607"/>
                          <a:pt x="20196" y="13459"/>
                        </a:cubicBezTo>
                        <a:lnTo>
                          <a:pt x="0" y="21117"/>
                        </a:lnTo>
                        <a:close/>
                      </a:path>
                    </a:pathLst>
                  </a:cu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03" name="Arc 64"/>
                  <p:cNvSpPr>
                    <a:spLocks/>
                  </p:cNvSpPr>
                  <p:nvPr/>
                </p:nvSpPr>
                <p:spPr bwMode="auto">
                  <a:xfrm>
                    <a:off x="1721" y="2745"/>
                    <a:ext cx="26" cy="31"/>
                  </a:xfrm>
                  <a:custGeom>
                    <a:avLst/>
                    <a:gdLst>
                      <a:gd name="T0" fmla="*/ 0 w 16868"/>
                      <a:gd name="T1" fmla="*/ 0 h 18623"/>
                      <a:gd name="T2" fmla="*/ 0 w 16868"/>
                      <a:gd name="T3" fmla="*/ 0 h 18623"/>
                      <a:gd name="T4" fmla="*/ 0 w 16868"/>
                      <a:gd name="T5" fmla="*/ 0 h 18623"/>
                      <a:gd name="T6" fmla="*/ 0 60000 65536"/>
                      <a:gd name="T7" fmla="*/ 0 60000 65536"/>
                      <a:gd name="T8" fmla="*/ 0 60000 65536"/>
                      <a:gd name="T9" fmla="*/ 0 w 16868"/>
                      <a:gd name="T10" fmla="*/ 0 h 18623"/>
                      <a:gd name="T11" fmla="*/ 16868 w 16868"/>
                      <a:gd name="T12" fmla="*/ 18623 h 1862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6868" h="18623" fill="none" extrusionOk="0">
                        <a:moveTo>
                          <a:pt x="10942" y="0"/>
                        </a:moveTo>
                        <a:cubicBezTo>
                          <a:pt x="13214" y="1334"/>
                          <a:pt x="15222" y="3074"/>
                          <a:pt x="16868" y="5131"/>
                        </a:cubicBezTo>
                      </a:path>
                      <a:path w="16868" h="18623" stroke="0" extrusionOk="0">
                        <a:moveTo>
                          <a:pt x="10942" y="0"/>
                        </a:moveTo>
                        <a:cubicBezTo>
                          <a:pt x="13214" y="1334"/>
                          <a:pt x="15222" y="3074"/>
                          <a:pt x="16868" y="5131"/>
                        </a:cubicBezTo>
                        <a:lnTo>
                          <a:pt x="0" y="18623"/>
                        </a:lnTo>
                        <a:close/>
                      </a:path>
                    </a:pathLst>
                  </a:cu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196" name="Oval 65"/>
                <p:cNvSpPr>
                  <a:spLocks noChangeArrowheads="1"/>
                </p:cNvSpPr>
                <p:nvPr/>
              </p:nvSpPr>
              <p:spPr bwMode="auto">
                <a:xfrm>
                  <a:off x="1699" y="2757"/>
                  <a:ext cx="44" cy="52"/>
                </a:xfrm>
                <a:prstGeom prst="ellipse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9" name="Group 66"/>
          <p:cNvGrpSpPr>
            <a:grpSpLocks/>
          </p:cNvGrpSpPr>
          <p:nvPr/>
        </p:nvGrpSpPr>
        <p:grpSpPr bwMode="auto">
          <a:xfrm rot="3610239">
            <a:off x="4845843" y="2088357"/>
            <a:ext cx="519113" cy="152400"/>
            <a:chOff x="2144" y="2894"/>
            <a:chExt cx="1159" cy="419"/>
          </a:xfrm>
        </p:grpSpPr>
        <p:grpSp>
          <p:nvGrpSpPr>
            <p:cNvPr id="20" name="Group 67"/>
            <p:cNvGrpSpPr>
              <a:grpSpLocks/>
            </p:cNvGrpSpPr>
            <p:nvPr/>
          </p:nvGrpSpPr>
          <p:grpSpPr bwMode="auto">
            <a:xfrm>
              <a:off x="2144" y="2894"/>
              <a:ext cx="1159" cy="419"/>
              <a:chOff x="2144" y="2894"/>
              <a:chExt cx="1159" cy="419"/>
            </a:xfrm>
          </p:grpSpPr>
          <p:sp>
            <p:nvSpPr>
              <p:cNvPr id="1180" name="Freeform 68"/>
              <p:cNvSpPr>
                <a:spLocks/>
              </p:cNvSpPr>
              <p:nvPr/>
            </p:nvSpPr>
            <p:spPr bwMode="auto">
              <a:xfrm>
                <a:off x="2144" y="2894"/>
                <a:ext cx="1159" cy="419"/>
              </a:xfrm>
              <a:custGeom>
                <a:avLst/>
                <a:gdLst>
                  <a:gd name="T0" fmla="*/ 0 w 3477"/>
                  <a:gd name="T1" fmla="*/ 0 h 1256"/>
                  <a:gd name="T2" fmla="*/ 0 w 3477"/>
                  <a:gd name="T3" fmla="*/ 0 h 1256"/>
                  <a:gd name="T4" fmla="*/ 0 w 3477"/>
                  <a:gd name="T5" fmla="*/ 0 h 1256"/>
                  <a:gd name="T6" fmla="*/ 0 w 3477"/>
                  <a:gd name="T7" fmla="*/ 0 h 1256"/>
                  <a:gd name="T8" fmla="*/ 0 w 3477"/>
                  <a:gd name="T9" fmla="*/ 0 h 1256"/>
                  <a:gd name="T10" fmla="*/ 0 w 3477"/>
                  <a:gd name="T11" fmla="*/ 0 h 1256"/>
                  <a:gd name="T12" fmla="*/ 0 w 3477"/>
                  <a:gd name="T13" fmla="*/ 0 h 1256"/>
                  <a:gd name="T14" fmla="*/ 0 w 3477"/>
                  <a:gd name="T15" fmla="*/ 0 h 1256"/>
                  <a:gd name="T16" fmla="*/ 0 w 3477"/>
                  <a:gd name="T17" fmla="*/ 0 h 1256"/>
                  <a:gd name="T18" fmla="*/ 0 w 3477"/>
                  <a:gd name="T19" fmla="*/ 0 h 1256"/>
                  <a:gd name="T20" fmla="*/ 0 w 3477"/>
                  <a:gd name="T21" fmla="*/ 0 h 1256"/>
                  <a:gd name="T22" fmla="*/ 0 w 3477"/>
                  <a:gd name="T23" fmla="*/ 0 h 1256"/>
                  <a:gd name="T24" fmla="*/ 0 w 3477"/>
                  <a:gd name="T25" fmla="*/ 0 h 1256"/>
                  <a:gd name="T26" fmla="*/ 0 w 3477"/>
                  <a:gd name="T27" fmla="*/ 0 h 1256"/>
                  <a:gd name="T28" fmla="*/ 0 w 3477"/>
                  <a:gd name="T29" fmla="*/ 0 h 1256"/>
                  <a:gd name="T30" fmla="*/ 0 w 3477"/>
                  <a:gd name="T31" fmla="*/ 0 h 1256"/>
                  <a:gd name="T32" fmla="*/ 0 w 3477"/>
                  <a:gd name="T33" fmla="*/ 0 h 1256"/>
                  <a:gd name="T34" fmla="*/ 0 w 3477"/>
                  <a:gd name="T35" fmla="*/ 0 h 1256"/>
                  <a:gd name="T36" fmla="*/ 0 w 3477"/>
                  <a:gd name="T37" fmla="*/ 0 h 1256"/>
                  <a:gd name="T38" fmla="*/ 0 w 3477"/>
                  <a:gd name="T39" fmla="*/ 0 h 1256"/>
                  <a:gd name="T40" fmla="*/ 0 w 3477"/>
                  <a:gd name="T41" fmla="*/ 0 h 1256"/>
                  <a:gd name="T42" fmla="*/ 0 w 3477"/>
                  <a:gd name="T43" fmla="*/ 0 h 1256"/>
                  <a:gd name="T44" fmla="*/ 0 w 3477"/>
                  <a:gd name="T45" fmla="*/ 0 h 1256"/>
                  <a:gd name="T46" fmla="*/ 0 w 3477"/>
                  <a:gd name="T47" fmla="*/ 0 h 1256"/>
                  <a:gd name="T48" fmla="*/ 0 w 3477"/>
                  <a:gd name="T49" fmla="*/ 0 h 1256"/>
                  <a:gd name="T50" fmla="*/ 0 w 3477"/>
                  <a:gd name="T51" fmla="*/ 0 h 1256"/>
                  <a:gd name="T52" fmla="*/ 0 w 3477"/>
                  <a:gd name="T53" fmla="*/ 0 h 1256"/>
                  <a:gd name="T54" fmla="*/ 0 w 3477"/>
                  <a:gd name="T55" fmla="*/ 0 h 1256"/>
                  <a:gd name="T56" fmla="*/ 0 w 3477"/>
                  <a:gd name="T57" fmla="*/ 0 h 1256"/>
                  <a:gd name="T58" fmla="*/ 0 w 3477"/>
                  <a:gd name="T59" fmla="*/ 0 h 1256"/>
                  <a:gd name="T60" fmla="*/ 0 w 3477"/>
                  <a:gd name="T61" fmla="*/ 0 h 1256"/>
                  <a:gd name="T62" fmla="*/ 0 w 3477"/>
                  <a:gd name="T63" fmla="*/ 0 h 1256"/>
                  <a:gd name="T64" fmla="*/ 0 w 3477"/>
                  <a:gd name="T65" fmla="*/ 0 h 1256"/>
                  <a:gd name="T66" fmla="*/ 0 w 3477"/>
                  <a:gd name="T67" fmla="*/ 0 h 1256"/>
                  <a:gd name="T68" fmla="*/ 0 w 3477"/>
                  <a:gd name="T69" fmla="*/ 0 h 1256"/>
                  <a:gd name="T70" fmla="*/ 0 w 3477"/>
                  <a:gd name="T71" fmla="*/ 0 h 1256"/>
                  <a:gd name="T72" fmla="*/ 0 w 3477"/>
                  <a:gd name="T73" fmla="*/ 0 h 1256"/>
                  <a:gd name="T74" fmla="*/ 0 w 3477"/>
                  <a:gd name="T75" fmla="*/ 0 h 1256"/>
                  <a:gd name="T76" fmla="*/ 0 w 3477"/>
                  <a:gd name="T77" fmla="*/ 0 h 1256"/>
                  <a:gd name="T78" fmla="*/ 0 w 3477"/>
                  <a:gd name="T79" fmla="*/ 0 h 1256"/>
                  <a:gd name="T80" fmla="*/ 0 w 3477"/>
                  <a:gd name="T81" fmla="*/ 0 h 1256"/>
                  <a:gd name="T82" fmla="*/ 0 w 3477"/>
                  <a:gd name="T83" fmla="*/ 0 h 1256"/>
                  <a:gd name="T84" fmla="*/ 0 w 3477"/>
                  <a:gd name="T85" fmla="*/ 0 h 1256"/>
                  <a:gd name="T86" fmla="*/ 0 w 3477"/>
                  <a:gd name="T87" fmla="*/ 0 h 1256"/>
                  <a:gd name="T88" fmla="*/ 0 w 3477"/>
                  <a:gd name="T89" fmla="*/ 0 h 1256"/>
                  <a:gd name="T90" fmla="*/ 0 w 3477"/>
                  <a:gd name="T91" fmla="*/ 0 h 1256"/>
                  <a:gd name="T92" fmla="*/ 0 w 3477"/>
                  <a:gd name="T93" fmla="*/ 0 h 1256"/>
                  <a:gd name="T94" fmla="*/ 0 w 3477"/>
                  <a:gd name="T95" fmla="*/ 0 h 1256"/>
                  <a:gd name="T96" fmla="*/ 0 w 3477"/>
                  <a:gd name="T97" fmla="*/ 0 h 1256"/>
                  <a:gd name="T98" fmla="*/ 0 w 3477"/>
                  <a:gd name="T99" fmla="*/ 0 h 1256"/>
                  <a:gd name="T100" fmla="*/ 0 w 3477"/>
                  <a:gd name="T101" fmla="*/ 0 h 1256"/>
                  <a:gd name="T102" fmla="*/ 0 w 3477"/>
                  <a:gd name="T103" fmla="*/ 0 h 1256"/>
                  <a:gd name="T104" fmla="*/ 0 w 3477"/>
                  <a:gd name="T105" fmla="*/ 0 h 125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77"/>
                  <a:gd name="T160" fmla="*/ 0 h 1256"/>
                  <a:gd name="T161" fmla="*/ 3477 w 3477"/>
                  <a:gd name="T162" fmla="*/ 1256 h 125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77" h="1256">
                    <a:moveTo>
                      <a:pt x="23" y="667"/>
                    </a:moveTo>
                    <a:lnTo>
                      <a:pt x="13" y="708"/>
                    </a:lnTo>
                    <a:lnTo>
                      <a:pt x="6" y="738"/>
                    </a:lnTo>
                    <a:lnTo>
                      <a:pt x="1" y="782"/>
                    </a:lnTo>
                    <a:lnTo>
                      <a:pt x="0" y="817"/>
                    </a:lnTo>
                    <a:lnTo>
                      <a:pt x="4" y="856"/>
                    </a:lnTo>
                    <a:lnTo>
                      <a:pt x="9" y="881"/>
                    </a:lnTo>
                    <a:lnTo>
                      <a:pt x="18" y="903"/>
                    </a:lnTo>
                    <a:lnTo>
                      <a:pt x="31" y="925"/>
                    </a:lnTo>
                    <a:lnTo>
                      <a:pt x="54" y="953"/>
                    </a:lnTo>
                    <a:lnTo>
                      <a:pt x="77" y="978"/>
                    </a:lnTo>
                    <a:lnTo>
                      <a:pt x="105" y="1006"/>
                    </a:lnTo>
                    <a:lnTo>
                      <a:pt x="143" y="1037"/>
                    </a:lnTo>
                    <a:lnTo>
                      <a:pt x="189" y="1075"/>
                    </a:lnTo>
                    <a:lnTo>
                      <a:pt x="210" y="1098"/>
                    </a:lnTo>
                    <a:lnTo>
                      <a:pt x="230" y="1132"/>
                    </a:lnTo>
                    <a:lnTo>
                      <a:pt x="275" y="1256"/>
                    </a:lnTo>
                    <a:lnTo>
                      <a:pt x="3062" y="1256"/>
                    </a:lnTo>
                    <a:lnTo>
                      <a:pt x="3312" y="730"/>
                    </a:lnTo>
                    <a:lnTo>
                      <a:pt x="3415" y="730"/>
                    </a:lnTo>
                    <a:lnTo>
                      <a:pt x="3477" y="667"/>
                    </a:lnTo>
                    <a:lnTo>
                      <a:pt x="2743" y="667"/>
                    </a:lnTo>
                    <a:lnTo>
                      <a:pt x="2810" y="580"/>
                    </a:lnTo>
                    <a:lnTo>
                      <a:pt x="2810" y="542"/>
                    </a:lnTo>
                    <a:lnTo>
                      <a:pt x="2190" y="542"/>
                    </a:lnTo>
                    <a:lnTo>
                      <a:pt x="2190" y="581"/>
                    </a:lnTo>
                    <a:lnTo>
                      <a:pt x="2249" y="659"/>
                    </a:lnTo>
                    <a:lnTo>
                      <a:pt x="2119" y="659"/>
                    </a:lnTo>
                    <a:lnTo>
                      <a:pt x="2091" y="623"/>
                    </a:lnTo>
                    <a:lnTo>
                      <a:pt x="2064" y="595"/>
                    </a:lnTo>
                    <a:lnTo>
                      <a:pt x="2024" y="564"/>
                    </a:lnTo>
                    <a:lnTo>
                      <a:pt x="1998" y="546"/>
                    </a:lnTo>
                    <a:lnTo>
                      <a:pt x="1969" y="528"/>
                    </a:lnTo>
                    <a:lnTo>
                      <a:pt x="1936" y="513"/>
                    </a:lnTo>
                    <a:lnTo>
                      <a:pt x="1903" y="501"/>
                    </a:lnTo>
                    <a:lnTo>
                      <a:pt x="1876" y="493"/>
                    </a:lnTo>
                    <a:lnTo>
                      <a:pt x="1876" y="72"/>
                    </a:lnTo>
                    <a:lnTo>
                      <a:pt x="1931" y="0"/>
                    </a:lnTo>
                    <a:lnTo>
                      <a:pt x="1515" y="0"/>
                    </a:lnTo>
                    <a:lnTo>
                      <a:pt x="1578" y="73"/>
                    </a:lnTo>
                    <a:lnTo>
                      <a:pt x="1578" y="503"/>
                    </a:lnTo>
                    <a:lnTo>
                      <a:pt x="1547" y="514"/>
                    </a:lnTo>
                    <a:lnTo>
                      <a:pt x="1519" y="529"/>
                    </a:lnTo>
                    <a:lnTo>
                      <a:pt x="1490" y="545"/>
                    </a:lnTo>
                    <a:lnTo>
                      <a:pt x="1463" y="563"/>
                    </a:lnTo>
                    <a:lnTo>
                      <a:pt x="1430" y="589"/>
                    </a:lnTo>
                    <a:lnTo>
                      <a:pt x="1402" y="617"/>
                    </a:lnTo>
                    <a:lnTo>
                      <a:pt x="1367" y="659"/>
                    </a:lnTo>
                    <a:lnTo>
                      <a:pt x="1178" y="659"/>
                    </a:lnTo>
                    <a:lnTo>
                      <a:pt x="1240" y="558"/>
                    </a:lnTo>
                    <a:lnTo>
                      <a:pt x="511" y="558"/>
                    </a:lnTo>
                    <a:lnTo>
                      <a:pt x="577" y="667"/>
                    </a:lnTo>
                    <a:lnTo>
                      <a:pt x="23" y="667"/>
                    </a:lnTo>
                    <a:close/>
                  </a:path>
                </a:pathLst>
              </a:custGeom>
              <a:solidFill>
                <a:srgbClr val="660033"/>
              </a:solidFill>
              <a:ln w="4763">
                <a:solidFill>
                  <a:srgbClr val="66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1" name="Group 69"/>
              <p:cNvGrpSpPr>
                <a:grpSpLocks/>
              </p:cNvGrpSpPr>
              <p:nvPr/>
            </p:nvGrpSpPr>
            <p:grpSpPr bwMode="auto">
              <a:xfrm>
                <a:off x="2325" y="3190"/>
                <a:ext cx="732" cy="30"/>
                <a:chOff x="2325" y="3190"/>
                <a:chExt cx="732" cy="30"/>
              </a:xfrm>
            </p:grpSpPr>
            <p:grpSp>
              <p:nvGrpSpPr>
                <p:cNvPr id="22" name="Group 70"/>
                <p:cNvGrpSpPr>
                  <a:grpSpLocks/>
                </p:cNvGrpSpPr>
                <p:nvPr/>
              </p:nvGrpSpPr>
              <p:grpSpPr bwMode="auto">
                <a:xfrm>
                  <a:off x="2325" y="3190"/>
                  <a:ext cx="161" cy="30"/>
                  <a:chOff x="2325" y="3190"/>
                  <a:chExt cx="161" cy="30"/>
                </a:xfrm>
              </p:grpSpPr>
              <p:sp>
                <p:nvSpPr>
                  <p:cNvPr id="1187" name="Oval 71"/>
                  <p:cNvSpPr>
                    <a:spLocks noChangeArrowheads="1"/>
                  </p:cNvSpPr>
                  <p:nvPr/>
                </p:nvSpPr>
                <p:spPr bwMode="auto">
                  <a:xfrm>
                    <a:off x="2457" y="3190"/>
                    <a:ext cx="29" cy="30"/>
                  </a:xfrm>
                  <a:prstGeom prst="ellipse">
                    <a:avLst/>
                  </a:prstGeom>
                  <a:solidFill>
                    <a:srgbClr val="660033"/>
                  </a:solidFill>
                  <a:ln w="4763">
                    <a:solidFill>
                      <a:srgbClr val="660033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88" name="Oval 72"/>
                  <p:cNvSpPr>
                    <a:spLocks noChangeArrowheads="1"/>
                  </p:cNvSpPr>
                  <p:nvPr/>
                </p:nvSpPr>
                <p:spPr bwMode="auto">
                  <a:xfrm>
                    <a:off x="2390" y="3190"/>
                    <a:ext cx="30" cy="30"/>
                  </a:xfrm>
                  <a:prstGeom prst="ellipse">
                    <a:avLst/>
                  </a:prstGeom>
                  <a:solidFill>
                    <a:srgbClr val="660033"/>
                  </a:solidFill>
                  <a:ln w="4763">
                    <a:solidFill>
                      <a:srgbClr val="660033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89" name="Oval 73"/>
                  <p:cNvSpPr>
                    <a:spLocks noChangeArrowheads="1"/>
                  </p:cNvSpPr>
                  <p:nvPr/>
                </p:nvSpPr>
                <p:spPr bwMode="auto">
                  <a:xfrm>
                    <a:off x="2325" y="3190"/>
                    <a:ext cx="30" cy="30"/>
                  </a:xfrm>
                  <a:prstGeom prst="ellipse">
                    <a:avLst/>
                  </a:prstGeom>
                  <a:solidFill>
                    <a:srgbClr val="660033"/>
                  </a:solidFill>
                  <a:ln w="4763">
                    <a:solidFill>
                      <a:srgbClr val="660033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3" name="Group 74"/>
                <p:cNvGrpSpPr>
                  <a:grpSpLocks/>
                </p:cNvGrpSpPr>
                <p:nvPr/>
              </p:nvGrpSpPr>
              <p:grpSpPr bwMode="auto">
                <a:xfrm>
                  <a:off x="2897" y="3190"/>
                  <a:ext cx="160" cy="30"/>
                  <a:chOff x="2897" y="3190"/>
                  <a:chExt cx="160" cy="30"/>
                </a:xfrm>
              </p:grpSpPr>
              <p:sp>
                <p:nvSpPr>
                  <p:cNvPr id="1184" name="Oval 75"/>
                  <p:cNvSpPr>
                    <a:spLocks noChangeArrowheads="1"/>
                  </p:cNvSpPr>
                  <p:nvPr/>
                </p:nvSpPr>
                <p:spPr bwMode="auto">
                  <a:xfrm>
                    <a:off x="3028" y="3190"/>
                    <a:ext cx="29" cy="30"/>
                  </a:xfrm>
                  <a:prstGeom prst="ellipse">
                    <a:avLst/>
                  </a:prstGeom>
                  <a:solidFill>
                    <a:srgbClr val="660033"/>
                  </a:solidFill>
                  <a:ln w="4763">
                    <a:solidFill>
                      <a:srgbClr val="660033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85" name="Oval 76"/>
                  <p:cNvSpPr>
                    <a:spLocks noChangeArrowheads="1"/>
                  </p:cNvSpPr>
                  <p:nvPr/>
                </p:nvSpPr>
                <p:spPr bwMode="auto">
                  <a:xfrm>
                    <a:off x="2962" y="3190"/>
                    <a:ext cx="29" cy="30"/>
                  </a:xfrm>
                  <a:prstGeom prst="ellipse">
                    <a:avLst/>
                  </a:prstGeom>
                  <a:solidFill>
                    <a:srgbClr val="660033"/>
                  </a:solidFill>
                  <a:ln w="4763">
                    <a:solidFill>
                      <a:srgbClr val="660033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86" name="Oval 77"/>
                  <p:cNvSpPr>
                    <a:spLocks noChangeArrowheads="1"/>
                  </p:cNvSpPr>
                  <p:nvPr/>
                </p:nvSpPr>
                <p:spPr bwMode="auto">
                  <a:xfrm>
                    <a:off x="2897" y="3190"/>
                    <a:ext cx="29" cy="30"/>
                  </a:xfrm>
                  <a:prstGeom prst="ellipse">
                    <a:avLst/>
                  </a:prstGeom>
                  <a:solidFill>
                    <a:srgbClr val="660033"/>
                  </a:solidFill>
                  <a:ln w="4763">
                    <a:solidFill>
                      <a:srgbClr val="660033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24" name="Group 78"/>
            <p:cNvGrpSpPr>
              <a:grpSpLocks/>
            </p:cNvGrpSpPr>
            <p:nvPr/>
          </p:nvGrpSpPr>
          <p:grpSpPr bwMode="auto">
            <a:xfrm>
              <a:off x="2603" y="3086"/>
              <a:ext cx="248" cy="226"/>
              <a:chOff x="2603" y="3086"/>
              <a:chExt cx="248" cy="226"/>
            </a:xfrm>
          </p:grpSpPr>
          <p:grpSp>
            <p:nvGrpSpPr>
              <p:cNvPr id="25" name="Group 79"/>
              <p:cNvGrpSpPr>
                <a:grpSpLocks/>
              </p:cNvGrpSpPr>
              <p:nvPr/>
            </p:nvGrpSpPr>
            <p:grpSpPr bwMode="auto">
              <a:xfrm>
                <a:off x="2603" y="3086"/>
                <a:ext cx="248" cy="119"/>
                <a:chOff x="2603" y="3086"/>
                <a:chExt cx="248" cy="119"/>
              </a:xfrm>
            </p:grpSpPr>
            <p:sp>
              <p:nvSpPr>
                <p:cNvPr id="1173" name="Arc 80"/>
                <p:cNvSpPr>
                  <a:spLocks/>
                </p:cNvSpPr>
                <p:nvPr/>
              </p:nvSpPr>
              <p:spPr bwMode="auto">
                <a:xfrm>
                  <a:off x="2603" y="3087"/>
                  <a:ext cx="248" cy="118"/>
                </a:xfrm>
                <a:custGeom>
                  <a:avLst/>
                  <a:gdLst>
                    <a:gd name="T0" fmla="*/ 0 w 43198"/>
                    <a:gd name="T1" fmla="*/ 0 h 21600"/>
                    <a:gd name="T2" fmla="*/ 0 w 43198"/>
                    <a:gd name="T3" fmla="*/ 0 h 21600"/>
                    <a:gd name="T4" fmla="*/ 0 w 43198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98"/>
                    <a:gd name="T10" fmla="*/ 0 h 21600"/>
                    <a:gd name="T11" fmla="*/ 43198 w 4319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98" h="21600" fill="none" extrusionOk="0">
                      <a:moveTo>
                        <a:pt x="-1" y="21415"/>
                      </a:moveTo>
                      <a:cubicBezTo>
                        <a:pt x="100" y="9558"/>
                        <a:pt x="9741" y="-1"/>
                        <a:pt x="21599" y="0"/>
                      </a:cubicBezTo>
                      <a:cubicBezTo>
                        <a:pt x="33456" y="0"/>
                        <a:pt x="43096" y="9558"/>
                        <a:pt x="43198" y="21414"/>
                      </a:cubicBezTo>
                    </a:path>
                    <a:path w="43198" h="21600" stroke="0" extrusionOk="0">
                      <a:moveTo>
                        <a:pt x="-1" y="21415"/>
                      </a:moveTo>
                      <a:cubicBezTo>
                        <a:pt x="100" y="9558"/>
                        <a:pt x="9741" y="-1"/>
                        <a:pt x="21599" y="0"/>
                      </a:cubicBezTo>
                      <a:cubicBezTo>
                        <a:pt x="33456" y="0"/>
                        <a:pt x="43096" y="9558"/>
                        <a:pt x="43198" y="21414"/>
                      </a:cubicBezTo>
                      <a:lnTo>
                        <a:pt x="21599" y="21600"/>
                      </a:lnTo>
                      <a:close/>
                    </a:path>
                  </a:pathLst>
                </a:custGeom>
                <a:solidFill>
                  <a:srgbClr val="660033"/>
                </a:solidFill>
                <a:ln w="9525">
                  <a:solidFill>
                    <a:srgbClr val="6600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74" name="Arc 81"/>
                <p:cNvSpPr>
                  <a:spLocks/>
                </p:cNvSpPr>
                <p:nvPr/>
              </p:nvSpPr>
              <p:spPr bwMode="auto">
                <a:xfrm>
                  <a:off x="2610" y="3086"/>
                  <a:ext cx="240" cy="118"/>
                </a:xfrm>
                <a:custGeom>
                  <a:avLst/>
                  <a:gdLst>
                    <a:gd name="T0" fmla="*/ 0 w 41847"/>
                    <a:gd name="T1" fmla="*/ 0 h 21600"/>
                    <a:gd name="T2" fmla="*/ 0 w 41847"/>
                    <a:gd name="T3" fmla="*/ 0 h 21600"/>
                    <a:gd name="T4" fmla="*/ 0 w 41847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1847"/>
                    <a:gd name="T10" fmla="*/ 0 h 21600"/>
                    <a:gd name="T11" fmla="*/ 41847 w 41847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1847" h="21600" fill="none" extrusionOk="0">
                      <a:moveTo>
                        <a:pt x="-1" y="14078"/>
                      </a:moveTo>
                      <a:cubicBezTo>
                        <a:pt x="3143" y="5615"/>
                        <a:pt x="11219" y="-1"/>
                        <a:pt x="20248" y="0"/>
                      </a:cubicBezTo>
                      <a:cubicBezTo>
                        <a:pt x="32105" y="0"/>
                        <a:pt x="41746" y="9559"/>
                        <a:pt x="41847" y="21416"/>
                      </a:cubicBezTo>
                    </a:path>
                    <a:path w="41847" h="21600" stroke="0" extrusionOk="0">
                      <a:moveTo>
                        <a:pt x="-1" y="14078"/>
                      </a:moveTo>
                      <a:cubicBezTo>
                        <a:pt x="3143" y="5615"/>
                        <a:pt x="11219" y="-1"/>
                        <a:pt x="20248" y="0"/>
                      </a:cubicBezTo>
                      <a:cubicBezTo>
                        <a:pt x="32105" y="0"/>
                        <a:pt x="41746" y="9559"/>
                        <a:pt x="41847" y="21416"/>
                      </a:cubicBezTo>
                      <a:lnTo>
                        <a:pt x="20248" y="21600"/>
                      </a:lnTo>
                      <a:close/>
                    </a:path>
                  </a:pathLst>
                </a:custGeom>
                <a:solidFill>
                  <a:srgbClr val="660033"/>
                </a:solidFill>
                <a:ln w="9525">
                  <a:solidFill>
                    <a:srgbClr val="6600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75" name="Arc 82"/>
                <p:cNvSpPr>
                  <a:spLocks/>
                </p:cNvSpPr>
                <p:nvPr/>
              </p:nvSpPr>
              <p:spPr bwMode="auto">
                <a:xfrm>
                  <a:off x="2634" y="3086"/>
                  <a:ext cx="216" cy="118"/>
                </a:xfrm>
                <a:custGeom>
                  <a:avLst/>
                  <a:gdLst>
                    <a:gd name="T0" fmla="*/ 0 w 37682"/>
                    <a:gd name="T1" fmla="*/ 0 h 21600"/>
                    <a:gd name="T2" fmla="*/ 0 w 37682"/>
                    <a:gd name="T3" fmla="*/ 0 h 21600"/>
                    <a:gd name="T4" fmla="*/ 0 w 37682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37682"/>
                    <a:gd name="T10" fmla="*/ 0 h 21600"/>
                    <a:gd name="T11" fmla="*/ 37682 w 37682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7682" h="21600" fill="none" extrusionOk="0">
                      <a:moveTo>
                        <a:pt x="-1" y="7181"/>
                      </a:moveTo>
                      <a:cubicBezTo>
                        <a:pt x="4096" y="2611"/>
                        <a:pt x="9945" y="-1"/>
                        <a:pt x="16083" y="0"/>
                      </a:cubicBezTo>
                      <a:cubicBezTo>
                        <a:pt x="27940" y="0"/>
                        <a:pt x="37580" y="9558"/>
                        <a:pt x="37682" y="21414"/>
                      </a:cubicBezTo>
                    </a:path>
                    <a:path w="37682" h="21600" stroke="0" extrusionOk="0">
                      <a:moveTo>
                        <a:pt x="-1" y="7181"/>
                      </a:moveTo>
                      <a:cubicBezTo>
                        <a:pt x="4096" y="2611"/>
                        <a:pt x="9945" y="-1"/>
                        <a:pt x="16083" y="0"/>
                      </a:cubicBezTo>
                      <a:cubicBezTo>
                        <a:pt x="27940" y="0"/>
                        <a:pt x="37580" y="9558"/>
                        <a:pt x="37682" y="21414"/>
                      </a:cubicBezTo>
                      <a:lnTo>
                        <a:pt x="16083" y="21600"/>
                      </a:lnTo>
                      <a:close/>
                    </a:path>
                  </a:pathLst>
                </a:custGeom>
                <a:solidFill>
                  <a:srgbClr val="660033"/>
                </a:solidFill>
                <a:ln w="9525">
                  <a:solidFill>
                    <a:srgbClr val="6600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76" name="Arc 83"/>
                <p:cNvSpPr>
                  <a:spLocks/>
                </p:cNvSpPr>
                <p:nvPr/>
              </p:nvSpPr>
              <p:spPr bwMode="auto">
                <a:xfrm>
                  <a:off x="2667" y="3086"/>
                  <a:ext cx="182" cy="118"/>
                </a:xfrm>
                <a:custGeom>
                  <a:avLst/>
                  <a:gdLst>
                    <a:gd name="T0" fmla="*/ 0 w 31858"/>
                    <a:gd name="T1" fmla="*/ 0 h 21600"/>
                    <a:gd name="T2" fmla="*/ 0 w 31858"/>
                    <a:gd name="T3" fmla="*/ 0 h 21600"/>
                    <a:gd name="T4" fmla="*/ 0 w 31858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31858"/>
                    <a:gd name="T10" fmla="*/ 0 h 21600"/>
                    <a:gd name="T11" fmla="*/ 31858 w 3185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1858" h="21600" fill="none" extrusionOk="0">
                      <a:moveTo>
                        <a:pt x="-1" y="2591"/>
                      </a:moveTo>
                      <a:cubicBezTo>
                        <a:pt x="3151" y="890"/>
                        <a:pt x="6677" y="-1"/>
                        <a:pt x="10259" y="0"/>
                      </a:cubicBezTo>
                      <a:cubicBezTo>
                        <a:pt x="22116" y="0"/>
                        <a:pt x="31756" y="9558"/>
                        <a:pt x="31858" y="21414"/>
                      </a:cubicBezTo>
                    </a:path>
                    <a:path w="31858" h="21600" stroke="0" extrusionOk="0">
                      <a:moveTo>
                        <a:pt x="-1" y="2591"/>
                      </a:moveTo>
                      <a:cubicBezTo>
                        <a:pt x="3151" y="890"/>
                        <a:pt x="6677" y="-1"/>
                        <a:pt x="10259" y="0"/>
                      </a:cubicBezTo>
                      <a:cubicBezTo>
                        <a:pt x="22116" y="0"/>
                        <a:pt x="31756" y="9558"/>
                        <a:pt x="31858" y="21414"/>
                      </a:cubicBezTo>
                      <a:lnTo>
                        <a:pt x="10259" y="21600"/>
                      </a:lnTo>
                      <a:close/>
                    </a:path>
                  </a:pathLst>
                </a:custGeom>
                <a:solidFill>
                  <a:srgbClr val="660033"/>
                </a:solidFill>
                <a:ln w="9525">
                  <a:solidFill>
                    <a:srgbClr val="6600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77" name="Arc 84"/>
                <p:cNvSpPr>
                  <a:spLocks/>
                </p:cNvSpPr>
                <p:nvPr/>
              </p:nvSpPr>
              <p:spPr bwMode="auto">
                <a:xfrm>
                  <a:off x="2710" y="3086"/>
                  <a:ext cx="141" cy="118"/>
                </a:xfrm>
                <a:custGeom>
                  <a:avLst/>
                  <a:gdLst>
                    <a:gd name="T0" fmla="*/ 0 w 24557"/>
                    <a:gd name="T1" fmla="*/ 0 h 21600"/>
                    <a:gd name="T2" fmla="*/ 0 w 24557"/>
                    <a:gd name="T3" fmla="*/ 0 h 21600"/>
                    <a:gd name="T4" fmla="*/ 0 w 24557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4557"/>
                    <a:gd name="T10" fmla="*/ 0 h 21600"/>
                    <a:gd name="T11" fmla="*/ 24557 w 24557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557" h="21600" fill="none" extrusionOk="0">
                      <a:moveTo>
                        <a:pt x="-1" y="203"/>
                      </a:moveTo>
                      <a:cubicBezTo>
                        <a:pt x="980" y="67"/>
                        <a:pt x="1968" y="-1"/>
                        <a:pt x="2958" y="0"/>
                      </a:cubicBezTo>
                      <a:cubicBezTo>
                        <a:pt x="14815" y="0"/>
                        <a:pt x="24455" y="9558"/>
                        <a:pt x="24557" y="21414"/>
                      </a:cubicBezTo>
                    </a:path>
                    <a:path w="24557" h="21600" stroke="0" extrusionOk="0">
                      <a:moveTo>
                        <a:pt x="-1" y="203"/>
                      </a:moveTo>
                      <a:cubicBezTo>
                        <a:pt x="980" y="67"/>
                        <a:pt x="1968" y="-1"/>
                        <a:pt x="2958" y="0"/>
                      </a:cubicBezTo>
                      <a:cubicBezTo>
                        <a:pt x="14815" y="0"/>
                        <a:pt x="24455" y="9558"/>
                        <a:pt x="24557" y="21414"/>
                      </a:cubicBezTo>
                      <a:lnTo>
                        <a:pt x="2958" y="21600"/>
                      </a:lnTo>
                      <a:close/>
                    </a:path>
                  </a:pathLst>
                </a:custGeom>
                <a:solidFill>
                  <a:srgbClr val="660033"/>
                </a:solidFill>
                <a:ln w="9525">
                  <a:solidFill>
                    <a:srgbClr val="6600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78" name="Arc 85"/>
                <p:cNvSpPr>
                  <a:spLocks/>
                </p:cNvSpPr>
                <p:nvPr/>
              </p:nvSpPr>
              <p:spPr bwMode="auto">
                <a:xfrm>
                  <a:off x="2727" y="3089"/>
                  <a:ext cx="117" cy="115"/>
                </a:xfrm>
                <a:custGeom>
                  <a:avLst/>
                  <a:gdLst>
                    <a:gd name="T0" fmla="*/ 0 w 20376"/>
                    <a:gd name="T1" fmla="*/ 0 h 21129"/>
                    <a:gd name="T2" fmla="*/ 0 w 20376"/>
                    <a:gd name="T3" fmla="*/ 0 h 21129"/>
                    <a:gd name="T4" fmla="*/ 0 w 20376"/>
                    <a:gd name="T5" fmla="*/ 0 h 21129"/>
                    <a:gd name="T6" fmla="*/ 0 60000 65536"/>
                    <a:gd name="T7" fmla="*/ 0 60000 65536"/>
                    <a:gd name="T8" fmla="*/ 0 60000 65536"/>
                    <a:gd name="T9" fmla="*/ 0 w 20376"/>
                    <a:gd name="T10" fmla="*/ 0 h 21129"/>
                    <a:gd name="T11" fmla="*/ 20376 w 20376"/>
                    <a:gd name="T12" fmla="*/ 21129 h 2112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0376" h="21129" fill="none" extrusionOk="0">
                      <a:moveTo>
                        <a:pt x="4486" y="0"/>
                      </a:moveTo>
                      <a:cubicBezTo>
                        <a:pt x="11855" y="1564"/>
                        <a:pt x="17876" y="6855"/>
                        <a:pt x="20375" y="13961"/>
                      </a:cubicBezTo>
                    </a:path>
                    <a:path w="20376" h="21129" stroke="0" extrusionOk="0">
                      <a:moveTo>
                        <a:pt x="4486" y="0"/>
                      </a:moveTo>
                      <a:cubicBezTo>
                        <a:pt x="11855" y="1564"/>
                        <a:pt x="17876" y="6855"/>
                        <a:pt x="20375" y="13961"/>
                      </a:cubicBezTo>
                      <a:lnTo>
                        <a:pt x="0" y="21129"/>
                      </a:lnTo>
                      <a:close/>
                    </a:path>
                  </a:pathLst>
                </a:custGeom>
                <a:solidFill>
                  <a:srgbClr val="660033"/>
                </a:solidFill>
                <a:ln w="9525">
                  <a:solidFill>
                    <a:srgbClr val="6600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79" name="Arc 86"/>
                <p:cNvSpPr>
                  <a:spLocks/>
                </p:cNvSpPr>
                <p:nvPr/>
              </p:nvSpPr>
              <p:spPr bwMode="auto">
                <a:xfrm>
                  <a:off x="2727" y="3103"/>
                  <a:ext cx="98" cy="101"/>
                </a:xfrm>
                <a:custGeom>
                  <a:avLst/>
                  <a:gdLst>
                    <a:gd name="T0" fmla="*/ 0 w 17097"/>
                    <a:gd name="T1" fmla="*/ 0 h 18448"/>
                    <a:gd name="T2" fmla="*/ 0 w 17097"/>
                    <a:gd name="T3" fmla="*/ 0 h 18448"/>
                    <a:gd name="T4" fmla="*/ 0 w 17097"/>
                    <a:gd name="T5" fmla="*/ 0 h 18448"/>
                    <a:gd name="T6" fmla="*/ 0 60000 65536"/>
                    <a:gd name="T7" fmla="*/ 0 60000 65536"/>
                    <a:gd name="T8" fmla="*/ 0 60000 65536"/>
                    <a:gd name="T9" fmla="*/ 0 w 17097"/>
                    <a:gd name="T10" fmla="*/ 0 h 18448"/>
                    <a:gd name="T11" fmla="*/ 17097 w 17097"/>
                    <a:gd name="T12" fmla="*/ 18448 h 1844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7097" h="18448" fill="none" extrusionOk="0">
                      <a:moveTo>
                        <a:pt x="11235" y="-1"/>
                      </a:moveTo>
                      <a:cubicBezTo>
                        <a:pt x="13493" y="1375"/>
                        <a:pt x="15480" y="3154"/>
                        <a:pt x="17097" y="5247"/>
                      </a:cubicBezTo>
                    </a:path>
                    <a:path w="17097" h="18448" stroke="0" extrusionOk="0">
                      <a:moveTo>
                        <a:pt x="11235" y="-1"/>
                      </a:moveTo>
                      <a:cubicBezTo>
                        <a:pt x="13493" y="1375"/>
                        <a:pt x="15480" y="3154"/>
                        <a:pt x="17097" y="5247"/>
                      </a:cubicBezTo>
                      <a:lnTo>
                        <a:pt x="0" y="18448"/>
                      </a:lnTo>
                      <a:close/>
                    </a:path>
                  </a:pathLst>
                </a:custGeom>
                <a:solidFill>
                  <a:srgbClr val="660033"/>
                </a:solidFill>
                <a:ln w="9525">
                  <a:solidFill>
                    <a:srgbClr val="6600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72" name="Oval 87"/>
              <p:cNvSpPr>
                <a:spLocks noChangeArrowheads="1"/>
              </p:cNvSpPr>
              <p:nvPr/>
            </p:nvSpPr>
            <p:spPr bwMode="auto">
              <a:xfrm>
                <a:off x="2643" y="3145"/>
                <a:ext cx="167" cy="167"/>
              </a:xfrm>
              <a:prstGeom prst="ellipse">
                <a:avLst/>
              </a:prstGeom>
              <a:solidFill>
                <a:srgbClr val="660033"/>
              </a:solidFill>
              <a:ln w="9525">
                <a:solidFill>
                  <a:srgbClr val="66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6" name="Group 88"/>
          <p:cNvGrpSpPr>
            <a:grpSpLocks/>
          </p:cNvGrpSpPr>
          <p:nvPr/>
        </p:nvGrpSpPr>
        <p:grpSpPr bwMode="auto">
          <a:xfrm>
            <a:off x="5867400" y="3352800"/>
            <a:ext cx="519113" cy="152400"/>
            <a:chOff x="2144" y="2894"/>
            <a:chExt cx="1159" cy="419"/>
          </a:xfrm>
        </p:grpSpPr>
        <p:grpSp>
          <p:nvGrpSpPr>
            <p:cNvPr id="27" name="Group 89"/>
            <p:cNvGrpSpPr>
              <a:grpSpLocks/>
            </p:cNvGrpSpPr>
            <p:nvPr/>
          </p:nvGrpSpPr>
          <p:grpSpPr bwMode="auto">
            <a:xfrm>
              <a:off x="2144" y="2894"/>
              <a:ext cx="1159" cy="419"/>
              <a:chOff x="2144" y="2894"/>
              <a:chExt cx="1159" cy="419"/>
            </a:xfrm>
          </p:grpSpPr>
          <p:sp>
            <p:nvSpPr>
              <p:cNvPr id="1159" name="Freeform 90"/>
              <p:cNvSpPr>
                <a:spLocks/>
              </p:cNvSpPr>
              <p:nvPr/>
            </p:nvSpPr>
            <p:spPr bwMode="auto">
              <a:xfrm>
                <a:off x="2144" y="2894"/>
                <a:ext cx="1159" cy="419"/>
              </a:xfrm>
              <a:custGeom>
                <a:avLst/>
                <a:gdLst>
                  <a:gd name="T0" fmla="*/ 0 w 3477"/>
                  <a:gd name="T1" fmla="*/ 0 h 1256"/>
                  <a:gd name="T2" fmla="*/ 0 w 3477"/>
                  <a:gd name="T3" fmla="*/ 0 h 1256"/>
                  <a:gd name="T4" fmla="*/ 0 w 3477"/>
                  <a:gd name="T5" fmla="*/ 0 h 1256"/>
                  <a:gd name="T6" fmla="*/ 0 w 3477"/>
                  <a:gd name="T7" fmla="*/ 0 h 1256"/>
                  <a:gd name="T8" fmla="*/ 0 w 3477"/>
                  <a:gd name="T9" fmla="*/ 0 h 1256"/>
                  <a:gd name="T10" fmla="*/ 0 w 3477"/>
                  <a:gd name="T11" fmla="*/ 0 h 1256"/>
                  <a:gd name="T12" fmla="*/ 0 w 3477"/>
                  <a:gd name="T13" fmla="*/ 0 h 1256"/>
                  <a:gd name="T14" fmla="*/ 0 w 3477"/>
                  <a:gd name="T15" fmla="*/ 0 h 1256"/>
                  <a:gd name="T16" fmla="*/ 0 w 3477"/>
                  <a:gd name="T17" fmla="*/ 0 h 1256"/>
                  <a:gd name="T18" fmla="*/ 0 w 3477"/>
                  <a:gd name="T19" fmla="*/ 0 h 1256"/>
                  <a:gd name="T20" fmla="*/ 0 w 3477"/>
                  <a:gd name="T21" fmla="*/ 0 h 1256"/>
                  <a:gd name="T22" fmla="*/ 0 w 3477"/>
                  <a:gd name="T23" fmla="*/ 0 h 1256"/>
                  <a:gd name="T24" fmla="*/ 0 w 3477"/>
                  <a:gd name="T25" fmla="*/ 0 h 1256"/>
                  <a:gd name="T26" fmla="*/ 0 w 3477"/>
                  <a:gd name="T27" fmla="*/ 0 h 1256"/>
                  <a:gd name="T28" fmla="*/ 0 w 3477"/>
                  <a:gd name="T29" fmla="*/ 0 h 1256"/>
                  <a:gd name="T30" fmla="*/ 0 w 3477"/>
                  <a:gd name="T31" fmla="*/ 0 h 1256"/>
                  <a:gd name="T32" fmla="*/ 0 w 3477"/>
                  <a:gd name="T33" fmla="*/ 0 h 1256"/>
                  <a:gd name="T34" fmla="*/ 0 w 3477"/>
                  <a:gd name="T35" fmla="*/ 0 h 1256"/>
                  <a:gd name="T36" fmla="*/ 0 w 3477"/>
                  <a:gd name="T37" fmla="*/ 0 h 1256"/>
                  <a:gd name="T38" fmla="*/ 0 w 3477"/>
                  <a:gd name="T39" fmla="*/ 0 h 1256"/>
                  <a:gd name="T40" fmla="*/ 0 w 3477"/>
                  <a:gd name="T41" fmla="*/ 0 h 1256"/>
                  <a:gd name="T42" fmla="*/ 0 w 3477"/>
                  <a:gd name="T43" fmla="*/ 0 h 1256"/>
                  <a:gd name="T44" fmla="*/ 0 w 3477"/>
                  <a:gd name="T45" fmla="*/ 0 h 1256"/>
                  <a:gd name="T46" fmla="*/ 0 w 3477"/>
                  <a:gd name="T47" fmla="*/ 0 h 1256"/>
                  <a:gd name="T48" fmla="*/ 0 w 3477"/>
                  <a:gd name="T49" fmla="*/ 0 h 1256"/>
                  <a:gd name="T50" fmla="*/ 0 w 3477"/>
                  <a:gd name="T51" fmla="*/ 0 h 1256"/>
                  <a:gd name="T52" fmla="*/ 0 w 3477"/>
                  <a:gd name="T53" fmla="*/ 0 h 1256"/>
                  <a:gd name="T54" fmla="*/ 0 w 3477"/>
                  <a:gd name="T55" fmla="*/ 0 h 1256"/>
                  <a:gd name="T56" fmla="*/ 0 w 3477"/>
                  <a:gd name="T57" fmla="*/ 0 h 1256"/>
                  <a:gd name="T58" fmla="*/ 0 w 3477"/>
                  <a:gd name="T59" fmla="*/ 0 h 1256"/>
                  <a:gd name="T60" fmla="*/ 0 w 3477"/>
                  <a:gd name="T61" fmla="*/ 0 h 1256"/>
                  <a:gd name="T62" fmla="*/ 0 w 3477"/>
                  <a:gd name="T63" fmla="*/ 0 h 1256"/>
                  <a:gd name="T64" fmla="*/ 0 w 3477"/>
                  <a:gd name="T65" fmla="*/ 0 h 1256"/>
                  <a:gd name="T66" fmla="*/ 0 w 3477"/>
                  <a:gd name="T67" fmla="*/ 0 h 1256"/>
                  <a:gd name="T68" fmla="*/ 0 w 3477"/>
                  <a:gd name="T69" fmla="*/ 0 h 1256"/>
                  <a:gd name="T70" fmla="*/ 0 w 3477"/>
                  <a:gd name="T71" fmla="*/ 0 h 1256"/>
                  <a:gd name="T72" fmla="*/ 0 w 3477"/>
                  <a:gd name="T73" fmla="*/ 0 h 1256"/>
                  <a:gd name="T74" fmla="*/ 0 w 3477"/>
                  <a:gd name="T75" fmla="*/ 0 h 1256"/>
                  <a:gd name="T76" fmla="*/ 0 w 3477"/>
                  <a:gd name="T77" fmla="*/ 0 h 1256"/>
                  <a:gd name="T78" fmla="*/ 0 w 3477"/>
                  <a:gd name="T79" fmla="*/ 0 h 1256"/>
                  <a:gd name="T80" fmla="*/ 0 w 3477"/>
                  <a:gd name="T81" fmla="*/ 0 h 1256"/>
                  <a:gd name="T82" fmla="*/ 0 w 3477"/>
                  <a:gd name="T83" fmla="*/ 0 h 1256"/>
                  <a:gd name="T84" fmla="*/ 0 w 3477"/>
                  <a:gd name="T85" fmla="*/ 0 h 1256"/>
                  <a:gd name="T86" fmla="*/ 0 w 3477"/>
                  <a:gd name="T87" fmla="*/ 0 h 1256"/>
                  <a:gd name="T88" fmla="*/ 0 w 3477"/>
                  <a:gd name="T89" fmla="*/ 0 h 1256"/>
                  <a:gd name="T90" fmla="*/ 0 w 3477"/>
                  <a:gd name="T91" fmla="*/ 0 h 1256"/>
                  <a:gd name="T92" fmla="*/ 0 w 3477"/>
                  <a:gd name="T93" fmla="*/ 0 h 1256"/>
                  <a:gd name="T94" fmla="*/ 0 w 3477"/>
                  <a:gd name="T95" fmla="*/ 0 h 1256"/>
                  <a:gd name="T96" fmla="*/ 0 w 3477"/>
                  <a:gd name="T97" fmla="*/ 0 h 1256"/>
                  <a:gd name="T98" fmla="*/ 0 w 3477"/>
                  <a:gd name="T99" fmla="*/ 0 h 1256"/>
                  <a:gd name="T100" fmla="*/ 0 w 3477"/>
                  <a:gd name="T101" fmla="*/ 0 h 1256"/>
                  <a:gd name="T102" fmla="*/ 0 w 3477"/>
                  <a:gd name="T103" fmla="*/ 0 h 1256"/>
                  <a:gd name="T104" fmla="*/ 0 w 3477"/>
                  <a:gd name="T105" fmla="*/ 0 h 125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77"/>
                  <a:gd name="T160" fmla="*/ 0 h 1256"/>
                  <a:gd name="T161" fmla="*/ 3477 w 3477"/>
                  <a:gd name="T162" fmla="*/ 1256 h 125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77" h="1256">
                    <a:moveTo>
                      <a:pt x="23" y="667"/>
                    </a:moveTo>
                    <a:lnTo>
                      <a:pt x="13" y="708"/>
                    </a:lnTo>
                    <a:lnTo>
                      <a:pt x="6" y="738"/>
                    </a:lnTo>
                    <a:lnTo>
                      <a:pt x="1" y="782"/>
                    </a:lnTo>
                    <a:lnTo>
                      <a:pt x="0" y="817"/>
                    </a:lnTo>
                    <a:lnTo>
                      <a:pt x="4" y="856"/>
                    </a:lnTo>
                    <a:lnTo>
                      <a:pt x="9" y="881"/>
                    </a:lnTo>
                    <a:lnTo>
                      <a:pt x="18" y="903"/>
                    </a:lnTo>
                    <a:lnTo>
                      <a:pt x="31" y="925"/>
                    </a:lnTo>
                    <a:lnTo>
                      <a:pt x="54" y="953"/>
                    </a:lnTo>
                    <a:lnTo>
                      <a:pt x="77" y="978"/>
                    </a:lnTo>
                    <a:lnTo>
                      <a:pt x="105" y="1006"/>
                    </a:lnTo>
                    <a:lnTo>
                      <a:pt x="143" y="1037"/>
                    </a:lnTo>
                    <a:lnTo>
                      <a:pt x="189" y="1075"/>
                    </a:lnTo>
                    <a:lnTo>
                      <a:pt x="210" y="1098"/>
                    </a:lnTo>
                    <a:lnTo>
                      <a:pt x="230" y="1132"/>
                    </a:lnTo>
                    <a:lnTo>
                      <a:pt x="275" y="1256"/>
                    </a:lnTo>
                    <a:lnTo>
                      <a:pt x="3062" y="1256"/>
                    </a:lnTo>
                    <a:lnTo>
                      <a:pt x="3312" y="730"/>
                    </a:lnTo>
                    <a:lnTo>
                      <a:pt x="3415" y="730"/>
                    </a:lnTo>
                    <a:lnTo>
                      <a:pt x="3477" y="667"/>
                    </a:lnTo>
                    <a:lnTo>
                      <a:pt x="2743" y="667"/>
                    </a:lnTo>
                    <a:lnTo>
                      <a:pt x="2810" y="580"/>
                    </a:lnTo>
                    <a:lnTo>
                      <a:pt x="2810" y="542"/>
                    </a:lnTo>
                    <a:lnTo>
                      <a:pt x="2190" y="542"/>
                    </a:lnTo>
                    <a:lnTo>
                      <a:pt x="2190" y="581"/>
                    </a:lnTo>
                    <a:lnTo>
                      <a:pt x="2249" y="659"/>
                    </a:lnTo>
                    <a:lnTo>
                      <a:pt x="2119" y="659"/>
                    </a:lnTo>
                    <a:lnTo>
                      <a:pt x="2091" y="623"/>
                    </a:lnTo>
                    <a:lnTo>
                      <a:pt x="2064" y="595"/>
                    </a:lnTo>
                    <a:lnTo>
                      <a:pt x="2024" y="564"/>
                    </a:lnTo>
                    <a:lnTo>
                      <a:pt x="1998" y="546"/>
                    </a:lnTo>
                    <a:lnTo>
                      <a:pt x="1969" y="528"/>
                    </a:lnTo>
                    <a:lnTo>
                      <a:pt x="1936" y="513"/>
                    </a:lnTo>
                    <a:lnTo>
                      <a:pt x="1903" y="501"/>
                    </a:lnTo>
                    <a:lnTo>
                      <a:pt x="1876" y="493"/>
                    </a:lnTo>
                    <a:lnTo>
                      <a:pt x="1876" y="72"/>
                    </a:lnTo>
                    <a:lnTo>
                      <a:pt x="1931" y="0"/>
                    </a:lnTo>
                    <a:lnTo>
                      <a:pt x="1515" y="0"/>
                    </a:lnTo>
                    <a:lnTo>
                      <a:pt x="1578" y="73"/>
                    </a:lnTo>
                    <a:lnTo>
                      <a:pt x="1578" y="503"/>
                    </a:lnTo>
                    <a:lnTo>
                      <a:pt x="1547" y="514"/>
                    </a:lnTo>
                    <a:lnTo>
                      <a:pt x="1519" y="529"/>
                    </a:lnTo>
                    <a:lnTo>
                      <a:pt x="1490" y="545"/>
                    </a:lnTo>
                    <a:lnTo>
                      <a:pt x="1463" y="563"/>
                    </a:lnTo>
                    <a:lnTo>
                      <a:pt x="1430" y="589"/>
                    </a:lnTo>
                    <a:lnTo>
                      <a:pt x="1402" y="617"/>
                    </a:lnTo>
                    <a:lnTo>
                      <a:pt x="1367" y="659"/>
                    </a:lnTo>
                    <a:lnTo>
                      <a:pt x="1178" y="659"/>
                    </a:lnTo>
                    <a:lnTo>
                      <a:pt x="1240" y="558"/>
                    </a:lnTo>
                    <a:lnTo>
                      <a:pt x="511" y="558"/>
                    </a:lnTo>
                    <a:lnTo>
                      <a:pt x="577" y="667"/>
                    </a:lnTo>
                    <a:lnTo>
                      <a:pt x="23" y="667"/>
                    </a:lnTo>
                    <a:close/>
                  </a:path>
                </a:pathLst>
              </a:custGeom>
              <a:solidFill>
                <a:schemeClr val="tx2"/>
              </a:solidFill>
              <a:ln w="47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8" name="Group 91"/>
              <p:cNvGrpSpPr>
                <a:grpSpLocks/>
              </p:cNvGrpSpPr>
              <p:nvPr/>
            </p:nvGrpSpPr>
            <p:grpSpPr bwMode="auto">
              <a:xfrm>
                <a:off x="2325" y="3190"/>
                <a:ext cx="732" cy="30"/>
                <a:chOff x="2325" y="3190"/>
                <a:chExt cx="732" cy="30"/>
              </a:xfrm>
            </p:grpSpPr>
            <p:grpSp>
              <p:nvGrpSpPr>
                <p:cNvPr id="29" name="Group 92"/>
                <p:cNvGrpSpPr>
                  <a:grpSpLocks/>
                </p:cNvGrpSpPr>
                <p:nvPr/>
              </p:nvGrpSpPr>
              <p:grpSpPr bwMode="auto">
                <a:xfrm>
                  <a:off x="2325" y="3190"/>
                  <a:ext cx="161" cy="30"/>
                  <a:chOff x="2325" y="3190"/>
                  <a:chExt cx="161" cy="30"/>
                </a:xfrm>
              </p:grpSpPr>
              <p:sp>
                <p:nvSpPr>
                  <p:cNvPr id="1166" name="Oval 93"/>
                  <p:cNvSpPr>
                    <a:spLocks noChangeArrowheads="1"/>
                  </p:cNvSpPr>
                  <p:nvPr/>
                </p:nvSpPr>
                <p:spPr bwMode="auto">
                  <a:xfrm>
                    <a:off x="2457" y="3190"/>
                    <a:ext cx="29" cy="30"/>
                  </a:xfrm>
                  <a:prstGeom prst="ellipse">
                    <a:avLst/>
                  </a:prstGeom>
                  <a:solidFill>
                    <a:schemeClr val="tx2"/>
                  </a:solidFill>
                  <a:ln w="476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67" name="Oval 94"/>
                  <p:cNvSpPr>
                    <a:spLocks noChangeArrowheads="1"/>
                  </p:cNvSpPr>
                  <p:nvPr/>
                </p:nvSpPr>
                <p:spPr bwMode="auto">
                  <a:xfrm>
                    <a:off x="2390" y="3190"/>
                    <a:ext cx="30" cy="30"/>
                  </a:xfrm>
                  <a:prstGeom prst="ellipse">
                    <a:avLst/>
                  </a:prstGeom>
                  <a:solidFill>
                    <a:schemeClr val="tx2"/>
                  </a:solidFill>
                  <a:ln w="476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68" name="Oval 95"/>
                  <p:cNvSpPr>
                    <a:spLocks noChangeArrowheads="1"/>
                  </p:cNvSpPr>
                  <p:nvPr/>
                </p:nvSpPr>
                <p:spPr bwMode="auto">
                  <a:xfrm>
                    <a:off x="2325" y="3190"/>
                    <a:ext cx="30" cy="30"/>
                  </a:xfrm>
                  <a:prstGeom prst="ellipse">
                    <a:avLst/>
                  </a:prstGeom>
                  <a:solidFill>
                    <a:schemeClr val="tx2"/>
                  </a:solidFill>
                  <a:ln w="476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" name="Group 96"/>
                <p:cNvGrpSpPr>
                  <a:grpSpLocks/>
                </p:cNvGrpSpPr>
                <p:nvPr/>
              </p:nvGrpSpPr>
              <p:grpSpPr bwMode="auto">
                <a:xfrm>
                  <a:off x="2897" y="3190"/>
                  <a:ext cx="160" cy="30"/>
                  <a:chOff x="2897" y="3190"/>
                  <a:chExt cx="160" cy="30"/>
                </a:xfrm>
              </p:grpSpPr>
              <p:sp>
                <p:nvSpPr>
                  <p:cNvPr id="1163" name="Oval 97"/>
                  <p:cNvSpPr>
                    <a:spLocks noChangeArrowheads="1"/>
                  </p:cNvSpPr>
                  <p:nvPr/>
                </p:nvSpPr>
                <p:spPr bwMode="auto">
                  <a:xfrm>
                    <a:off x="3028" y="3190"/>
                    <a:ext cx="29" cy="30"/>
                  </a:xfrm>
                  <a:prstGeom prst="ellipse">
                    <a:avLst/>
                  </a:prstGeom>
                  <a:solidFill>
                    <a:schemeClr val="tx2"/>
                  </a:solidFill>
                  <a:ln w="476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64" name="Oval 98"/>
                  <p:cNvSpPr>
                    <a:spLocks noChangeArrowheads="1"/>
                  </p:cNvSpPr>
                  <p:nvPr/>
                </p:nvSpPr>
                <p:spPr bwMode="auto">
                  <a:xfrm>
                    <a:off x="2962" y="3190"/>
                    <a:ext cx="29" cy="30"/>
                  </a:xfrm>
                  <a:prstGeom prst="ellipse">
                    <a:avLst/>
                  </a:prstGeom>
                  <a:solidFill>
                    <a:schemeClr val="tx2"/>
                  </a:solidFill>
                  <a:ln w="476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65" name="Oval 99"/>
                  <p:cNvSpPr>
                    <a:spLocks noChangeArrowheads="1"/>
                  </p:cNvSpPr>
                  <p:nvPr/>
                </p:nvSpPr>
                <p:spPr bwMode="auto">
                  <a:xfrm>
                    <a:off x="2897" y="3190"/>
                    <a:ext cx="29" cy="30"/>
                  </a:xfrm>
                  <a:prstGeom prst="ellipse">
                    <a:avLst/>
                  </a:prstGeom>
                  <a:solidFill>
                    <a:schemeClr val="tx2"/>
                  </a:solidFill>
                  <a:ln w="476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31" name="Group 100"/>
            <p:cNvGrpSpPr>
              <a:grpSpLocks/>
            </p:cNvGrpSpPr>
            <p:nvPr/>
          </p:nvGrpSpPr>
          <p:grpSpPr bwMode="auto">
            <a:xfrm>
              <a:off x="2603" y="3086"/>
              <a:ext cx="248" cy="226"/>
              <a:chOff x="2603" y="3086"/>
              <a:chExt cx="248" cy="226"/>
            </a:xfrm>
          </p:grpSpPr>
          <p:grpSp>
            <p:nvGrpSpPr>
              <p:cNvPr id="224" name="Group 101"/>
              <p:cNvGrpSpPr>
                <a:grpSpLocks/>
              </p:cNvGrpSpPr>
              <p:nvPr/>
            </p:nvGrpSpPr>
            <p:grpSpPr bwMode="auto">
              <a:xfrm>
                <a:off x="2603" y="3086"/>
                <a:ext cx="248" cy="119"/>
                <a:chOff x="2603" y="3086"/>
                <a:chExt cx="248" cy="119"/>
              </a:xfrm>
            </p:grpSpPr>
            <p:sp>
              <p:nvSpPr>
                <p:cNvPr id="1152" name="Arc 102"/>
                <p:cNvSpPr>
                  <a:spLocks/>
                </p:cNvSpPr>
                <p:nvPr/>
              </p:nvSpPr>
              <p:spPr bwMode="auto">
                <a:xfrm>
                  <a:off x="2603" y="3087"/>
                  <a:ext cx="248" cy="118"/>
                </a:xfrm>
                <a:custGeom>
                  <a:avLst/>
                  <a:gdLst>
                    <a:gd name="T0" fmla="*/ 0 w 43198"/>
                    <a:gd name="T1" fmla="*/ 0 h 21600"/>
                    <a:gd name="T2" fmla="*/ 0 w 43198"/>
                    <a:gd name="T3" fmla="*/ 0 h 21600"/>
                    <a:gd name="T4" fmla="*/ 0 w 43198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98"/>
                    <a:gd name="T10" fmla="*/ 0 h 21600"/>
                    <a:gd name="T11" fmla="*/ 43198 w 4319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98" h="21600" fill="none" extrusionOk="0">
                      <a:moveTo>
                        <a:pt x="-1" y="21415"/>
                      </a:moveTo>
                      <a:cubicBezTo>
                        <a:pt x="100" y="9558"/>
                        <a:pt x="9741" y="-1"/>
                        <a:pt x="21599" y="0"/>
                      </a:cubicBezTo>
                      <a:cubicBezTo>
                        <a:pt x="33456" y="0"/>
                        <a:pt x="43096" y="9558"/>
                        <a:pt x="43198" y="21414"/>
                      </a:cubicBezTo>
                    </a:path>
                    <a:path w="43198" h="21600" stroke="0" extrusionOk="0">
                      <a:moveTo>
                        <a:pt x="-1" y="21415"/>
                      </a:moveTo>
                      <a:cubicBezTo>
                        <a:pt x="100" y="9558"/>
                        <a:pt x="9741" y="-1"/>
                        <a:pt x="21599" y="0"/>
                      </a:cubicBezTo>
                      <a:cubicBezTo>
                        <a:pt x="33456" y="0"/>
                        <a:pt x="43096" y="9558"/>
                        <a:pt x="43198" y="21414"/>
                      </a:cubicBezTo>
                      <a:lnTo>
                        <a:pt x="21599" y="2160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3" name="Arc 103"/>
                <p:cNvSpPr>
                  <a:spLocks/>
                </p:cNvSpPr>
                <p:nvPr/>
              </p:nvSpPr>
              <p:spPr bwMode="auto">
                <a:xfrm>
                  <a:off x="2610" y="3086"/>
                  <a:ext cx="240" cy="118"/>
                </a:xfrm>
                <a:custGeom>
                  <a:avLst/>
                  <a:gdLst>
                    <a:gd name="T0" fmla="*/ 0 w 41847"/>
                    <a:gd name="T1" fmla="*/ 0 h 21600"/>
                    <a:gd name="T2" fmla="*/ 0 w 41847"/>
                    <a:gd name="T3" fmla="*/ 0 h 21600"/>
                    <a:gd name="T4" fmla="*/ 0 w 41847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1847"/>
                    <a:gd name="T10" fmla="*/ 0 h 21600"/>
                    <a:gd name="T11" fmla="*/ 41847 w 41847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1847" h="21600" fill="none" extrusionOk="0">
                      <a:moveTo>
                        <a:pt x="-1" y="14078"/>
                      </a:moveTo>
                      <a:cubicBezTo>
                        <a:pt x="3143" y="5615"/>
                        <a:pt x="11219" y="-1"/>
                        <a:pt x="20248" y="0"/>
                      </a:cubicBezTo>
                      <a:cubicBezTo>
                        <a:pt x="32105" y="0"/>
                        <a:pt x="41746" y="9559"/>
                        <a:pt x="41847" y="21416"/>
                      </a:cubicBezTo>
                    </a:path>
                    <a:path w="41847" h="21600" stroke="0" extrusionOk="0">
                      <a:moveTo>
                        <a:pt x="-1" y="14078"/>
                      </a:moveTo>
                      <a:cubicBezTo>
                        <a:pt x="3143" y="5615"/>
                        <a:pt x="11219" y="-1"/>
                        <a:pt x="20248" y="0"/>
                      </a:cubicBezTo>
                      <a:cubicBezTo>
                        <a:pt x="32105" y="0"/>
                        <a:pt x="41746" y="9559"/>
                        <a:pt x="41847" y="21416"/>
                      </a:cubicBezTo>
                      <a:lnTo>
                        <a:pt x="20248" y="2160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4" name="Arc 104"/>
                <p:cNvSpPr>
                  <a:spLocks/>
                </p:cNvSpPr>
                <p:nvPr/>
              </p:nvSpPr>
              <p:spPr bwMode="auto">
                <a:xfrm>
                  <a:off x="2634" y="3086"/>
                  <a:ext cx="216" cy="118"/>
                </a:xfrm>
                <a:custGeom>
                  <a:avLst/>
                  <a:gdLst>
                    <a:gd name="T0" fmla="*/ 0 w 37682"/>
                    <a:gd name="T1" fmla="*/ 0 h 21600"/>
                    <a:gd name="T2" fmla="*/ 0 w 37682"/>
                    <a:gd name="T3" fmla="*/ 0 h 21600"/>
                    <a:gd name="T4" fmla="*/ 0 w 37682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37682"/>
                    <a:gd name="T10" fmla="*/ 0 h 21600"/>
                    <a:gd name="T11" fmla="*/ 37682 w 37682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7682" h="21600" fill="none" extrusionOk="0">
                      <a:moveTo>
                        <a:pt x="-1" y="7181"/>
                      </a:moveTo>
                      <a:cubicBezTo>
                        <a:pt x="4096" y="2611"/>
                        <a:pt x="9945" y="-1"/>
                        <a:pt x="16083" y="0"/>
                      </a:cubicBezTo>
                      <a:cubicBezTo>
                        <a:pt x="27940" y="0"/>
                        <a:pt x="37580" y="9558"/>
                        <a:pt x="37682" y="21414"/>
                      </a:cubicBezTo>
                    </a:path>
                    <a:path w="37682" h="21600" stroke="0" extrusionOk="0">
                      <a:moveTo>
                        <a:pt x="-1" y="7181"/>
                      </a:moveTo>
                      <a:cubicBezTo>
                        <a:pt x="4096" y="2611"/>
                        <a:pt x="9945" y="-1"/>
                        <a:pt x="16083" y="0"/>
                      </a:cubicBezTo>
                      <a:cubicBezTo>
                        <a:pt x="27940" y="0"/>
                        <a:pt x="37580" y="9558"/>
                        <a:pt x="37682" y="21414"/>
                      </a:cubicBezTo>
                      <a:lnTo>
                        <a:pt x="16083" y="2160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5" name="Arc 105"/>
                <p:cNvSpPr>
                  <a:spLocks/>
                </p:cNvSpPr>
                <p:nvPr/>
              </p:nvSpPr>
              <p:spPr bwMode="auto">
                <a:xfrm>
                  <a:off x="2667" y="3086"/>
                  <a:ext cx="182" cy="118"/>
                </a:xfrm>
                <a:custGeom>
                  <a:avLst/>
                  <a:gdLst>
                    <a:gd name="T0" fmla="*/ 0 w 31858"/>
                    <a:gd name="T1" fmla="*/ 0 h 21600"/>
                    <a:gd name="T2" fmla="*/ 0 w 31858"/>
                    <a:gd name="T3" fmla="*/ 0 h 21600"/>
                    <a:gd name="T4" fmla="*/ 0 w 31858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31858"/>
                    <a:gd name="T10" fmla="*/ 0 h 21600"/>
                    <a:gd name="T11" fmla="*/ 31858 w 3185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1858" h="21600" fill="none" extrusionOk="0">
                      <a:moveTo>
                        <a:pt x="-1" y="2591"/>
                      </a:moveTo>
                      <a:cubicBezTo>
                        <a:pt x="3151" y="890"/>
                        <a:pt x="6677" y="-1"/>
                        <a:pt x="10259" y="0"/>
                      </a:cubicBezTo>
                      <a:cubicBezTo>
                        <a:pt x="22116" y="0"/>
                        <a:pt x="31756" y="9558"/>
                        <a:pt x="31858" y="21414"/>
                      </a:cubicBezTo>
                    </a:path>
                    <a:path w="31858" h="21600" stroke="0" extrusionOk="0">
                      <a:moveTo>
                        <a:pt x="-1" y="2591"/>
                      </a:moveTo>
                      <a:cubicBezTo>
                        <a:pt x="3151" y="890"/>
                        <a:pt x="6677" y="-1"/>
                        <a:pt x="10259" y="0"/>
                      </a:cubicBezTo>
                      <a:cubicBezTo>
                        <a:pt x="22116" y="0"/>
                        <a:pt x="31756" y="9558"/>
                        <a:pt x="31858" y="21414"/>
                      </a:cubicBezTo>
                      <a:lnTo>
                        <a:pt x="10259" y="2160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6" name="Arc 106"/>
                <p:cNvSpPr>
                  <a:spLocks/>
                </p:cNvSpPr>
                <p:nvPr/>
              </p:nvSpPr>
              <p:spPr bwMode="auto">
                <a:xfrm>
                  <a:off x="2710" y="3086"/>
                  <a:ext cx="141" cy="118"/>
                </a:xfrm>
                <a:custGeom>
                  <a:avLst/>
                  <a:gdLst>
                    <a:gd name="T0" fmla="*/ 0 w 24557"/>
                    <a:gd name="T1" fmla="*/ 0 h 21600"/>
                    <a:gd name="T2" fmla="*/ 0 w 24557"/>
                    <a:gd name="T3" fmla="*/ 0 h 21600"/>
                    <a:gd name="T4" fmla="*/ 0 w 24557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4557"/>
                    <a:gd name="T10" fmla="*/ 0 h 21600"/>
                    <a:gd name="T11" fmla="*/ 24557 w 24557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557" h="21600" fill="none" extrusionOk="0">
                      <a:moveTo>
                        <a:pt x="-1" y="203"/>
                      </a:moveTo>
                      <a:cubicBezTo>
                        <a:pt x="980" y="67"/>
                        <a:pt x="1968" y="-1"/>
                        <a:pt x="2958" y="0"/>
                      </a:cubicBezTo>
                      <a:cubicBezTo>
                        <a:pt x="14815" y="0"/>
                        <a:pt x="24455" y="9558"/>
                        <a:pt x="24557" y="21414"/>
                      </a:cubicBezTo>
                    </a:path>
                    <a:path w="24557" h="21600" stroke="0" extrusionOk="0">
                      <a:moveTo>
                        <a:pt x="-1" y="203"/>
                      </a:moveTo>
                      <a:cubicBezTo>
                        <a:pt x="980" y="67"/>
                        <a:pt x="1968" y="-1"/>
                        <a:pt x="2958" y="0"/>
                      </a:cubicBezTo>
                      <a:cubicBezTo>
                        <a:pt x="14815" y="0"/>
                        <a:pt x="24455" y="9558"/>
                        <a:pt x="24557" y="21414"/>
                      </a:cubicBezTo>
                      <a:lnTo>
                        <a:pt x="2958" y="2160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7" name="Arc 107"/>
                <p:cNvSpPr>
                  <a:spLocks/>
                </p:cNvSpPr>
                <p:nvPr/>
              </p:nvSpPr>
              <p:spPr bwMode="auto">
                <a:xfrm>
                  <a:off x="2727" y="3089"/>
                  <a:ext cx="117" cy="115"/>
                </a:xfrm>
                <a:custGeom>
                  <a:avLst/>
                  <a:gdLst>
                    <a:gd name="T0" fmla="*/ 0 w 20376"/>
                    <a:gd name="T1" fmla="*/ 0 h 21129"/>
                    <a:gd name="T2" fmla="*/ 0 w 20376"/>
                    <a:gd name="T3" fmla="*/ 0 h 21129"/>
                    <a:gd name="T4" fmla="*/ 0 w 20376"/>
                    <a:gd name="T5" fmla="*/ 0 h 21129"/>
                    <a:gd name="T6" fmla="*/ 0 60000 65536"/>
                    <a:gd name="T7" fmla="*/ 0 60000 65536"/>
                    <a:gd name="T8" fmla="*/ 0 60000 65536"/>
                    <a:gd name="T9" fmla="*/ 0 w 20376"/>
                    <a:gd name="T10" fmla="*/ 0 h 21129"/>
                    <a:gd name="T11" fmla="*/ 20376 w 20376"/>
                    <a:gd name="T12" fmla="*/ 21129 h 2112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0376" h="21129" fill="none" extrusionOk="0">
                      <a:moveTo>
                        <a:pt x="4486" y="0"/>
                      </a:moveTo>
                      <a:cubicBezTo>
                        <a:pt x="11855" y="1564"/>
                        <a:pt x="17876" y="6855"/>
                        <a:pt x="20375" y="13961"/>
                      </a:cubicBezTo>
                    </a:path>
                    <a:path w="20376" h="21129" stroke="0" extrusionOk="0">
                      <a:moveTo>
                        <a:pt x="4486" y="0"/>
                      </a:moveTo>
                      <a:cubicBezTo>
                        <a:pt x="11855" y="1564"/>
                        <a:pt x="17876" y="6855"/>
                        <a:pt x="20375" y="13961"/>
                      </a:cubicBezTo>
                      <a:lnTo>
                        <a:pt x="0" y="21129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8" name="Arc 108"/>
                <p:cNvSpPr>
                  <a:spLocks/>
                </p:cNvSpPr>
                <p:nvPr/>
              </p:nvSpPr>
              <p:spPr bwMode="auto">
                <a:xfrm>
                  <a:off x="2727" y="3103"/>
                  <a:ext cx="98" cy="101"/>
                </a:xfrm>
                <a:custGeom>
                  <a:avLst/>
                  <a:gdLst>
                    <a:gd name="T0" fmla="*/ 0 w 17097"/>
                    <a:gd name="T1" fmla="*/ 0 h 18448"/>
                    <a:gd name="T2" fmla="*/ 0 w 17097"/>
                    <a:gd name="T3" fmla="*/ 0 h 18448"/>
                    <a:gd name="T4" fmla="*/ 0 w 17097"/>
                    <a:gd name="T5" fmla="*/ 0 h 18448"/>
                    <a:gd name="T6" fmla="*/ 0 60000 65536"/>
                    <a:gd name="T7" fmla="*/ 0 60000 65536"/>
                    <a:gd name="T8" fmla="*/ 0 60000 65536"/>
                    <a:gd name="T9" fmla="*/ 0 w 17097"/>
                    <a:gd name="T10" fmla="*/ 0 h 18448"/>
                    <a:gd name="T11" fmla="*/ 17097 w 17097"/>
                    <a:gd name="T12" fmla="*/ 18448 h 1844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7097" h="18448" fill="none" extrusionOk="0">
                      <a:moveTo>
                        <a:pt x="11235" y="-1"/>
                      </a:moveTo>
                      <a:cubicBezTo>
                        <a:pt x="13493" y="1375"/>
                        <a:pt x="15480" y="3154"/>
                        <a:pt x="17097" y="5247"/>
                      </a:cubicBezTo>
                    </a:path>
                    <a:path w="17097" h="18448" stroke="0" extrusionOk="0">
                      <a:moveTo>
                        <a:pt x="11235" y="-1"/>
                      </a:moveTo>
                      <a:cubicBezTo>
                        <a:pt x="13493" y="1375"/>
                        <a:pt x="15480" y="3154"/>
                        <a:pt x="17097" y="5247"/>
                      </a:cubicBezTo>
                      <a:lnTo>
                        <a:pt x="0" y="18448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51" name="Oval 109"/>
              <p:cNvSpPr>
                <a:spLocks noChangeArrowheads="1"/>
              </p:cNvSpPr>
              <p:nvPr/>
            </p:nvSpPr>
            <p:spPr bwMode="auto">
              <a:xfrm>
                <a:off x="2643" y="3145"/>
                <a:ext cx="167" cy="167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1034" name="Picture 1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3048000"/>
            <a:ext cx="3048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111"/>
          <p:cNvGraphicFramePr>
            <a:graphicFrameLocks noChangeAspect="1"/>
          </p:cNvGraphicFramePr>
          <p:nvPr>
            <p:ph idx="1"/>
          </p:nvPr>
        </p:nvGraphicFramePr>
        <p:xfrm>
          <a:off x="3657600" y="2362200"/>
          <a:ext cx="381000" cy="90488"/>
        </p:xfrm>
        <a:graphic>
          <a:graphicData uri="http://schemas.openxmlformats.org/presentationml/2006/ole">
            <p:oleObj spid="_x0000_s97282" name="Clip" r:id="rId6" imgW="4708080" imgH="2995200" progId="">
              <p:embed/>
            </p:oleObj>
          </a:graphicData>
        </a:graphic>
      </p:graphicFrame>
      <p:pic>
        <p:nvPicPr>
          <p:cNvPr id="1035" name="Picture 112" descr="ship40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29400" y="6376988"/>
            <a:ext cx="9906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" name="Group 113"/>
          <p:cNvGrpSpPr>
            <a:grpSpLocks/>
          </p:cNvGrpSpPr>
          <p:nvPr/>
        </p:nvGrpSpPr>
        <p:grpSpPr bwMode="auto">
          <a:xfrm>
            <a:off x="3429000" y="6324600"/>
            <a:ext cx="685800" cy="304800"/>
            <a:chOff x="1568" y="2606"/>
            <a:chExt cx="305" cy="203"/>
          </a:xfrm>
        </p:grpSpPr>
        <p:grpSp>
          <p:nvGrpSpPr>
            <p:cNvPr id="227" name="Group 114"/>
            <p:cNvGrpSpPr>
              <a:grpSpLocks/>
            </p:cNvGrpSpPr>
            <p:nvPr/>
          </p:nvGrpSpPr>
          <p:grpSpPr bwMode="auto">
            <a:xfrm>
              <a:off x="1746" y="2606"/>
              <a:ext cx="78" cy="139"/>
              <a:chOff x="1746" y="2606"/>
              <a:chExt cx="78" cy="139"/>
            </a:xfrm>
          </p:grpSpPr>
          <p:sp>
            <p:nvSpPr>
              <p:cNvPr id="1141" name="Line 115"/>
              <p:cNvSpPr>
                <a:spLocks noChangeShapeType="1"/>
              </p:cNvSpPr>
              <p:nvPr/>
            </p:nvSpPr>
            <p:spPr bwMode="auto">
              <a:xfrm>
                <a:off x="1785" y="2606"/>
                <a:ext cx="1" cy="13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2" name="Freeform 116"/>
              <p:cNvSpPr>
                <a:spLocks/>
              </p:cNvSpPr>
              <p:nvPr/>
            </p:nvSpPr>
            <p:spPr bwMode="auto">
              <a:xfrm>
                <a:off x="1770" y="2630"/>
                <a:ext cx="29" cy="111"/>
              </a:xfrm>
              <a:custGeom>
                <a:avLst/>
                <a:gdLst>
                  <a:gd name="T0" fmla="*/ 0 w 254"/>
                  <a:gd name="T1" fmla="*/ 0 h 890"/>
                  <a:gd name="T2" fmla="*/ 0 w 254"/>
                  <a:gd name="T3" fmla="*/ 0 h 890"/>
                  <a:gd name="T4" fmla="*/ 0 w 254"/>
                  <a:gd name="T5" fmla="*/ 0 h 890"/>
                  <a:gd name="T6" fmla="*/ 0 60000 65536"/>
                  <a:gd name="T7" fmla="*/ 0 60000 65536"/>
                  <a:gd name="T8" fmla="*/ 0 60000 65536"/>
                  <a:gd name="T9" fmla="*/ 0 w 254"/>
                  <a:gd name="T10" fmla="*/ 0 h 890"/>
                  <a:gd name="T11" fmla="*/ 254 w 254"/>
                  <a:gd name="T12" fmla="*/ 890 h 89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4" h="890">
                    <a:moveTo>
                      <a:pt x="0" y="883"/>
                    </a:moveTo>
                    <a:lnTo>
                      <a:pt x="128" y="0"/>
                    </a:lnTo>
                    <a:lnTo>
                      <a:pt x="254" y="89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" name="Line 117"/>
              <p:cNvSpPr>
                <a:spLocks noChangeShapeType="1"/>
              </p:cNvSpPr>
              <p:nvPr/>
            </p:nvSpPr>
            <p:spPr bwMode="auto">
              <a:xfrm>
                <a:off x="1763" y="2641"/>
                <a:ext cx="4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4" name="Line 118"/>
              <p:cNvSpPr>
                <a:spLocks noChangeShapeType="1"/>
              </p:cNvSpPr>
              <p:nvPr/>
            </p:nvSpPr>
            <p:spPr bwMode="auto">
              <a:xfrm>
                <a:off x="1746" y="2710"/>
                <a:ext cx="7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5" name="Line 119"/>
              <p:cNvSpPr>
                <a:spLocks noChangeShapeType="1"/>
              </p:cNvSpPr>
              <p:nvPr/>
            </p:nvSpPr>
            <p:spPr bwMode="auto">
              <a:xfrm>
                <a:off x="1779" y="2679"/>
                <a:ext cx="1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6" name="Line 120"/>
              <p:cNvSpPr>
                <a:spLocks noChangeShapeType="1"/>
              </p:cNvSpPr>
              <p:nvPr/>
            </p:nvSpPr>
            <p:spPr bwMode="auto">
              <a:xfrm>
                <a:off x="1776" y="2696"/>
                <a:ext cx="1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" name="Line 121"/>
              <p:cNvSpPr>
                <a:spLocks noChangeShapeType="1"/>
              </p:cNvSpPr>
              <p:nvPr/>
            </p:nvSpPr>
            <p:spPr bwMode="auto">
              <a:xfrm>
                <a:off x="1774" y="2724"/>
                <a:ext cx="2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8" name="Group 122"/>
            <p:cNvGrpSpPr>
              <a:grpSpLocks/>
            </p:cNvGrpSpPr>
            <p:nvPr/>
          </p:nvGrpSpPr>
          <p:grpSpPr bwMode="auto">
            <a:xfrm>
              <a:off x="1607" y="2606"/>
              <a:ext cx="78" cy="139"/>
              <a:chOff x="1607" y="2606"/>
              <a:chExt cx="78" cy="139"/>
            </a:xfrm>
          </p:grpSpPr>
          <p:sp>
            <p:nvSpPr>
              <p:cNvPr id="1134" name="Line 123"/>
              <p:cNvSpPr>
                <a:spLocks noChangeShapeType="1"/>
              </p:cNvSpPr>
              <p:nvPr/>
            </p:nvSpPr>
            <p:spPr bwMode="auto">
              <a:xfrm>
                <a:off x="1646" y="2606"/>
                <a:ext cx="1" cy="13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5" name="Freeform 124"/>
              <p:cNvSpPr>
                <a:spLocks/>
              </p:cNvSpPr>
              <p:nvPr/>
            </p:nvSpPr>
            <p:spPr bwMode="auto">
              <a:xfrm>
                <a:off x="1632" y="2630"/>
                <a:ext cx="28" cy="111"/>
              </a:xfrm>
              <a:custGeom>
                <a:avLst/>
                <a:gdLst>
                  <a:gd name="T0" fmla="*/ 0 w 255"/>
                  <a:gd name="T1" fmla="*/ 0 h 890"/>
                  <a:gd name="T2" fmla="*/ 0 w 255"/>
                  <a:gd name="T3" fmla="*/ 0 h 890"/>
                  <a:gd name="T4" fmla="*/ 0 w 255"/>
                  <a:gd name="T5" fmla="*/ 0 h 890"/>
                  <a:gd name="T6" fmla="*/ 0 60000 65536"/>
                  <a:gd name="T7" fmla="*/ 0 60000 65536"/>
                  <a:gd name="T8" fmla="*/ 0 60000 65536"/>
                  <a:gd name="T9" fmla="*/ 0 w 255"/>
                  <a:gd name="T10" fmla="*/ 0 h 890"/>
                  <a:gd name="T11" fmla="*/ 255 w 255"/>
                  <a:gd name="T12" fmla="*/ 890 h 89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5" h="890">
                    <a:moveTo>
                      <a:pt x="0" y="883"/>
                    </a:moveTo>
                    <a:lnTo>
                      <a:pt x="128" y="0"/>
                    </a:lnTo>
                    <a:lnTo>
                      <a:pt x="255" y="89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" name="Line 125"/>
              <p:cNvSpPr>
                <a:spLocks noChangeShapeType="1"/>
              </p:cNvSpPr>
              <p:nvPr/>
            </p:nvSpPr>
            <p:spPr bwMode="auto">
              <a:xfrm>
                <a:off x="1624" y="2641"/>
                <a:ext cx="4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" name="Line 126"/>
              <p:cNvSpPr>
                <a:spLocks noChangeShapeType="1"/>
              </p:cNvSpPr>
              <p:nvPr/>
            </p:nvSpPr>
            <p:spPr bwMode="auto">
              <a:xfrm>
                <a:off x="1607" y="2710"/>
                <a:ext cx="7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8" name="Line 127"/>
              <p:cNvSpPr>
                <a:spLocks noChangeShapeType="1"/>
              </p:cNvSpPr>
              <p:nvPr/>
            </p:nvSpPr>
            <p:spPr bwMode="auto">
              <a:xfrm>
                <a:off x="1640" y="2679"/>
                <a:ext cx="1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9" name="Line 128"/>
              <p:cNvSpPr>
                <a:spLocks noChangeShapeType="1"/>
              </p:cNvSpPr>
              <p:nvPr/>
            </p:nvSpPr>
            <p:spPr bwMode="auto">
              <a:xfrm>
                <a:off x="1637" y="2696"/>
                <a:ext cx="1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0" name="Line 129"/>
              <p:cNvSpPr>
                <a:spLocks noChangeShapeType="1"/>
              </p:cNvSpPr>
              <p:nvPr/>
            </p:nvSpPr>
            <p:spPr bwMode="auto">
              <a:xfrm>
                <a:off x="1635" y="2724"/>
                <a:ext cx="2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9" name="Group 130"/>
            <p:cNvGrpSpPr>
              <a:grpSpLocks/>
            </p:cNvGrpSpPr>
            <p:nvPr/>
          </p:nvGrpSpPr>
          <p:grpSpPr bwMode="auto">
            <a:xfrm>
              <a:off x="1568" y="2679"/>
              <a:ext cx="305" cy="130"/>
              <a:chOff x="1568" y="2679"/>
              <a:chExt cx="305" cy="130"/>
            </a:xfrm>
          </p:grpSpPr>
          <p:grpSp>
            <p:nvGrpSpPr>
              <p:cNvPr id="230" name="Group 131"/>
              <p:cNvGrpSpPr>
                <a:grpSpLocks/>
              </p:cNvGrpSpPr>
              <p:nvPr/>
            </p:nvGrpSpPr>
            <p:grpSpPr bwMode="auto">
              <a:xfrm>
                <a:off x="1568" y="2679"/>
                <a:ext cx="305" cy="130"/>
                <a:chOff x="1568" y="2679"/>
                <a:chExt cx="305" cy="130"/>
              </a:xfrm>
            </p:grpSpPr>
            <p:sp>
              <p:nvSpPr>
                <p:cNvPr id="1124" name="Freeform 132"/>
                <p:cNvSpPr>
                  <a:spLocks/>
                </p:cNvSpPr>
                <p:nvPr/>
              </p:nvSpPr>
              <p:spPr bwMode="auto">
                <a:xfrm>
                  <a:off x="1568" y="2679"/>
                  <a:ext cx="305" cy="130"/>
                </a:xfrm>
                <a:custGeom>
                  <a:avLst/>
                  <a:gdLst>
                    <a:gd name="T0" fmla="*/ 0 w 2745"/>
                    <a:gd name="T1" fmla="*/ 0 h 1038"/>
                    <a:gd name="T2" fmla="*/ 0 w 2745"/>
                    <a:gd name="T3" fmla="*/ 0 h 1038"/>
                    <a:gd name="T4" fmla="*/ 0 w 2745"/>
                    <a:gd name="T5" fmla="*/ 0 h 1038"/>
                    <a:gd name="T6" fmla="*/ 0 w 2745"/>
                    <a:gd name="T7" fmla="*/ 0 h 1038"/>
                    <a:gd name="T8" fmla="*/ 0 w 2745"/>
                    <a:gd name="T9" fmla="*/ 0 h 1038"/>
                    <a:gd name="T10" fmla="*/ 0 w 2745"/>
                    <a:gd name="T11" fmla="*/ 0 h 1038"/>
                    <a:gd name="T12" fmla="*/ 0 w 2745"/>
                    <a:gd name="T13" fmla="*/ 0 h 1038"/>
                    <a:gd name="T14" fmla="*/ 0 w 2745"/>
                    <a:gd name="T15" fmla="*/ 0 h 1038"/>
                    <a:gd name="T16" fmla="*/ 0 w 2745"/>
                    <a:gd name="T17" fmla="*/ 0 h 1038"/>
                    <a:gd name="T18" fmla="*/ 0 w 2745"/>
                    <a:gd name="T19" fmla="*/ 0 h 1038"/>
                    <a:gd name="T20" fmla="*/ 0 w 2745"/>
                    <a:gd name="T21" fmla="*/ 0 h 1038"/>
                    <a:gd name="T22" fmla="*/ 0 w 2745"/>
                    <a:gd name="T23" fmla="*/ 0 h 1038"/>
                    <a:gd name="T24" fmla="*/ 0 w 2745"/>
                    <a:gd name="T25" fmla="*/ 0 h 1038"/>
                    <a:gd name="T26" fmla="*/ 0 w 2745"/>
                    <a:gd name="T27" fmla="*/ 0 h 1038"/>
                    <a:gd name="T28" fmla="*/ 0 w 2745"/>
                    <a:gd name="T29" fmla="*/ 0 h 1038"/>
                    <a:gd name="T30" fmla="*/ 0 w 2745"/>
                    <a:gd name="T31" fmla="*/ 0 h 1038"/>
                    <a:gd name="T32" fmla="*/ 0 w 2745"/>
                    <a:gd name="T33" fmla="*/ 0 h 1038"/>
                    <a:gd name="T34" fmla="*/ 0 w 2745"/>
                    <a:gd name="T35" fmla="*/ 0 h 1038"/>
                    <a:gd name="T36" fmla="*/ 0 w 2745"/>
                    <a:gd name="T37" fmla="*/ 0 h 1038"/>
                    <a:gd name="T38" fmla="*/ 0 w 2745"/>
                    <a:gd name="T39" fmla="*/ 0 h 1038"/>
                    <a:gd name="T40" fmla="*/ 0 w 2745"/>
                    <a:gd name="T41" fmla="*/ 0 h 1038"/>
                    <a:gd name="T42" fmla="*/ 0 w 2745"/>
                    <a:gd name="T43" fmla="*/ 0 h 1038"/>
                    <a:gd name="T44" fmla="*/ 0 w 2745"/>
                    <a:gd name="T45" fmla="*/ 0 h 1038"/>
                    <a:gd name="T46" fmla="*/ 0 w 2745"/>
                    <a:gd name="T47" fmla="*/ 0 h 1038"/>
                    <a:gd name="T48" fmla="*/ 0 w 2745"/>
                    <a:gd name="T49" fmla="*/ 0 h 1038"/>
                    <a:gd name="T50" fmla="*/ 0 w 2745"/>
                    <a:gd name="T51" fmla="*/ 0 h 1038"/>
                    <a:gd name="T52" fmla="*/ 0 w 2745"/>
                    <a:gd name="T53" fmla="*/ 0 h 1038"/>
                    <a:gd name="T54" fmla="*/ 0 w 2745"/>
                    <a:gd name="T55" fmla="*/ 0 h 1038"/>
                    <a:gd name="T56" fmla="*/ 0 w 2745"/>
                    <a:gd name="T57" fmla="*/ 0 h 1038"/>
                    <a:gd name="T58" fmla="*/ 0 w 2745"/>
                    <a:gd name="T59" fmla="*/ 0 h 1038"/>
                    <a:gd name="T60" fmla="*/ 0 w 2745"/>
                    <a:gd name="T61" fmla="*/ 0 h 1038"/>
                    <a:gd name="T62" fmla="*/ 0 w 2745"/>
                    <a:gd name="T63" fmla="*/ 0 h 1038"/>
                    <a:gd name="T64" fmla="*/ 0 w 2745"/>
                    <a:gd name="T65" fmla="*/ 0 h 1038"/>
                    <a:gd name="T66" fmla="*/ 0 w 2745"/>
                    <a:gd name="T67" fmla="*/ 0 h 1038"/>
                    <a:gd name="T68" fmla="*/ 0 w 2745"/>
                    <a:gd name="T69" fmla="*/ 0 h 1038"/>
                    <a:gd name="T70" fmla="*/ 0 w 2745"/>
                    <a:gd name="T71" fmla="*/ 0 h 1038"/>
                    <a:gd name="T72" fmla="*/ 0 w 2745"/>
                    <a:gd name="T73" fmla="*/ 0 h 1038"/>
                    <a:gd name="T74" fmla="*/ 0 w 2745"/>
                    <a:gd name="T75" fmla="*/ 0 h 1038"/>
                    <a:gd name="T76" fmla="*/ 0 w 2745"/>
                    <a:gd name="T77" fmla="*/ 0 h 1038"/>
                    <a:gd name="T78" fmla="*/ 0 w 2745"/>
                    <a:gd name="T79" fmla="*/ 0 h 1038"/>
                    <a:gd name="T80" fmla="*/ 0 w 2745"/>
                    <a:gd name="T81" fmla="*/ 0 h 1038"/>
                    <a:gd name="T82" fmla="*/ 0 w 2745"/>
                    <a:gd name="T83" fmla="*/ 0 h 1038"/>
                    <a:gd name="T84" fmla="*/ 0 w 2745"/>
                    <a:gd name="T85" fmla="*/ 0 h 1038"/>
                    <a:gd name="T86" fmla="*/ 0 w 2745"/>
                    <a:gd name="T87" fmla="*/ 0 h 1038"/>
                    <a:gd name="T88" fmla="*/ 0 w 2745"/>
                    <a:gd name="T89" fmla="*/ 0 h 1038"/>
                    <a:gd name="T90" fmla="*/ 0 w 2745"/>
                    <a:gd name="T91" fmla="*/ 0 h 1038"/>
                    <a:gd name="T92" fmla="*/ 0 w 2745"/>
                    <a:gd name="T93" fmla="*/ 0 h 1038"/>
                    <a:gd name="T94" fmla="*/ 0 w 2745"/>
                    <a:gd name="T95" fmla="*/ 0 h 1038"/>
                    <a:gd name="T96" fmla="*/ 0 w 2745"/>
                    <a:gd name="T97" fmla="*/ 0 h 1038"/>
                    <a:gd name="T98" fmla="*/ 0 w 2745"/>
                    <a:gd name="T99" fmla="*/ 0 h 1038"/>
                    <a:gd name="T100" fmla="*/ 0 w 2745"/>
                    <a:gd name="T101" fmla="*/ 0 h 1038"/>
                    <a:gd name="T102" fmla="*/ 0 w 2745"/>
                    <a:gd name="T103" fmla="*/ 0 h 1038"/>
                    <a:gd name="T104" fmla="*/ 0 w 2745"/>
                    <a:gd name="T105" fmla="*/ 0 h 103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2745"/>
                    <a:gd name="T160" fmla="*/ 0 h 1038"/>
                    <a:gd name="T161" fmla="*/ 2745 w 2745"/>
                    <a:gd name="T162" fmla="*/ 1038 h 1038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2745" h="1038">
                      <a:moveTo>
                        <a:pt x="19" y="551"/>
                      </a:moveTo>
                      <a:lnTo>
                        <a:pt x="10" y="585"/>
                      </a:lnTo>
                      <a:lnTo>
                        <a:pt x="5" y="610"/>
                      </a:lnTo>
                      <a:lnTo>
                        <a:pt x="1" y="646"/>
                      </a:lnTo>
                      <a:lnTo>
                        <a:pt x="0" y="675"/>
                      </a:lnTo>
                      <a:lnTo>
                        <a:pt x="3" y="707"/>
                      </a:lnTo>
                      <a:lnTo>
                        <a:pt x="7" y="728"/>
                      </a:lnTo>
                      <a:lnTo>
                        <a:pt x="15" y="746"/>
                      </a:lnTo>
                      <a:lnTo>
                        <a:pt x="25" y="765"/>
                      </a:lnTo>
                      <a:lnTo>
                        <a:pt x="43" y="787"/>
                      </a:lnTo>
                      <a:lnTo>
                        <a:pt x="61" y="808"/>
                      </a:lnTo>
                      <a:lnTo>
                        <a:pt x="83" y="831"/>
                      </a:lnTo>
                      <a:lnTo>
                        <a:pt x="113" y="857"/>
                      </a:lnTo>
                      <a:lnTo>
                        <a:pt x="149" y="888"/>
                      </a:lnTo>
                      <a:lnTo>
                        <a:pt x="166" y="907"/>
                      </a:lnTo>
                      <a:lnTo>
                        <a:pt x="182" y="935"/>
                      </a:lnTo>
                      <a:lnTo>
                        <a:pt x="217" y="1038"/>
                      </a:lnTo>
                      <a:lnTo>
                        <a:pt x="2417" y="1038"/>
                      </a:lnTo>
                      <a:lnTo>
                        <a:pt x="2615" y="603"/>
                      </a:lnTo>
                      <a:lnTo>
                        <a:pt x="2696" y="603"/>
                      </a:lnTo>
                      <a:lnTo>
                        <a:pt x="2745" y="551"/>
                      </a:lnTo>
                      <a:lnTo>
                        <a:pt x="2166" y="551"/>
                      </a:lnTo>
                      <a:lnTo>
                        <a:pt x="2219" y="479"/>
                      </a:lnTo>
                      <a:lnTo>
                        <a:pt x="2219" y="448"/>
                      </a:lnTo>
                      <a:lnTo>
                        <a:pt x="1729" y="448"/>
                      </a:lnTo>
                      <a:lnTo>
                        <a:pt x="1729" y="480"/>
                      </a:lnTo>
                      <a:lnTo>
                        <a:pt x="1776" y="544"/>
                      </a:lnTo>
                      <a:lnTo>
                        <a:pt x="1673" y="544"/>
                      </a:lnTo>
                      <a:lnTo>
                        <a:pt x="1651" y="515"/>
                      </a:lnTo>
                      <a:lnTo>
                        <a:pt x="1630" y="491"/>
                      </a:lnTo>
                      <a:lnTo>
                        <a:pt x="1598" y="466"/>
                      </a:lnTo>
                      <a:lnTo>
                        <a:pt x="1577" y="451"/>
                      </a:lnTo>
                      <a:lnTo>
                        <a:pt x="1554" y="436"/>
                      </a:lnTo>
                      <a:lnTo>
                        <a:pt x="1528" y="424"/>
                      </a:lnTo>
                      <a:lnTo>
                        <a:pt x="1503" y="414"/>
                      </a:lnTo>
                      <a:lnTo>
                        <a:pt x="1481" y="408"/>
                      </a:lnTo>
                      <a:lnTo>
                        <a:pt x="1481" y="59"/>
                      </a:lnTo>
                      <a:lnTo>
                        <a:pt x="1524" y="0"/>
                      </a:lnTo>
                      <a:lnTo>
                        <a:pt x="1196" y="0"/>
                      </a:lnTo>
                      <a:lnTo>
                        <a:pt x="1246" y="60"/>
                      </a:lnTo>
                      <a:lnTo>
                        <a:pt x="1246" y="415"/>
                      </a:lnTo>
                      <a:lnTo>
                        <a:pt x="1221" y="425"/>
                      </a:lnTo>
                      <a:lnTo>
                        <a:pt x="1199" y="437"/>
                      </a:lnTo>
                      <a:lnTo>
                        <a:pt x="1177" y="450"/>
                      </a:lnTo>
                      <a:lnTo>
                        <a:pt x="1155" y="465"/>
                      </a:lnTo>
                      <a:lnTo>
                        <a:pt x="1129" y="487"/>
                      </a:lnTo>
                      <a:lnTo>
                        <a:pt x="1107" y="510"/>
                      </a:lnTo>
                      <a:lnTo>
                        <a:pt x="1079" y="544"/>
                      </a:lnTo>
                      <a:lnTo>
                        <a:pt x="930" y="544"/>
                      </a:lnTo>
                      <a:lnTo>
                        <a:pt x="979" y="461"/>
                      </a:lnTo>
                      <a:lnTo>
                        <a:pt x="404" y="461"/>
                      </a:lnTo>
                      <a:lnTo>
                        <a:pt x="455" y="551"/>
                      </a:lnTo>
                      <a:lnTo>
                        <a:pt x="19" y="551"/>
                      </a:lnTo>
                      <a:close/>
                    </a:path>
                  </a:pathLst>
                </a:custGeom>
                <a:solidFill>
                  <a:srgbClr val="008080"/>
                </a:solidFill>
                <a:ln w="158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31" name="Group 133"/>
                <p:cNvGrpSpPr>
                  <a:grpSpLocks/>
                </p:cNvGrpSpPr>
                <p:nvPr/>
              </p:nvGrpSpPr>
              <p:grpSpPr bwMode="auto">
                <a:xfrm>
                  <a:off x="1615" y="2771"/>
                  <a:ext cx="193" cy="10"/>
                  <a:chOff x="1615" y="2771"/>
                  <a:chExt cx="193" cy="10"/>
                </a:xfrm>
              </p:grpSpPr>
              <p:grpSp>
                <p:nvGrpSpPr>
                  <p:cNvPr id="232" name="Group 134"/>
                  <p:cNvGrpSpPr>
                    <a:grpSpLocks/>
                  </p:cNvGrpSpPr>
                  <p:nvPr/>
                </p:nvGrpSpPr>
                <p:grpSpPr bwMode="auto">
                  <a:xfrm>
                    <a:off x="1615" y="2771"/>
                    <a:ext cx="43" cy="10"/>
                    <a:chOff x="1615" y="2771"/>
                    <a:chExt cx="43" cy="10"/>
                  </a:xfrm>
                </p:grpSpPr>
                <p:sp>
                  <p:nvSpPr>
                    <p:cNvPr id="1131" name="Oval 1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50" y="2771"/>
                      <a:ext cx="8" cy="1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1588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32" name="Oval 1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2771"/>
                      <a:ext cx="8" cy="1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1588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33" name="Oval 1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15" y="2771"/>
                      <a:ext cx="8" cy="1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1588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33" name="Group 138"/>
                  <p:cNvGrpSpPr>
                    <a:grpSpLocks/>
                  </p:cNvGrpSpPr>
                  <p:nvPr/>
                </p:nvGrpSpPr>
                <p:grpSpPr bwMode="auto">
                  <a:xfrm>
                    <a:off x="1765" y="2771"/>
                    <a:ext cx="43" cy="10"/>
                    <a:chOff x="1765" y="2771"/>
                    <a:chExt cx="43" cy="10"/>
                  </a:xfrm>
                </p:grpSpPr>
                <p:sp>
                  <p:nvSpPr>
                    <p:cNvPr id="1128" name="Oval 1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00" y="2771"/>
                      <a:ext cx="8" cy="1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1588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29" name="Oval 1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83" y="2771"/>
                      <a:ext cx="8" cy="1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1588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30" name="Oval 1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65" y="2771"/>
                      <a:ext cx="9" cy="1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1588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234" name="Group 142"/>
              <p:cNvGrpSpPr>
                <a:grpSpLocks/>
              </p:cNvGrpSpPr>
              <p:nvPr/>
            </p:nvGrpSpPr>
            <p:grpSpPr bwMode="auto">
              <a:xfrm>
                <a:off x="1688" y="2739"/>
                <a:ext cx="66" cy="70"/>
                <a:chOff x="1688" y="2739"/>
                <a:chExt cx="66" cy="70"/>
              </a:xfrm>
            </p:grpSpPr>
            <p:grpSp>
              <p:nvGrpSpPr>
                <p:cNvPr id="235" name="Group 143"/>
                <p:cNvGrpSpPr>
                  <a:grpSpLocks/>
                </p:cNvGrpSpPr>
                <p:nvPr/>
              </p:nvGrpSpPr>
              <p:grpSpPr bwMode="auto">
                <a:xfrm>
                  <a:off x="1688" y="2739"/>
                  <a:ext cx="66" cy="37"/>
                  <a:chOff x="1688" y="2739"/>
                  <a:chExt cx="66" cy="37"/>
                </a:xfrm>
              </p:grpSpPr>
              <p:sp>
                <p:nvSpPr>
                  <p:cNvPr id="1117" name="Arc 144"/>
                  <p:cNvSpPr>
                    <a:spLocks/>
                  </p:cNvSpPr>
                  <p:nvPr/>
                </p:nvSpPr>
                <p:spPr bwMode="auto">
                  <a:xfrm>
                    <a:off x="1688" y="2739"/>
                    <a:ext cx="66" cy="37"/>
                  </a:xfrm>
                  <a:custGeom>
                    <a:avLst/>
                    <a:gdLst>
                      <a:gd name="T0" fmla="*/ 0 w 43183"/>
                      <a:gd name="T1" fmla="*/ 0 h 21600"/>
                      <a:gd name="T2" fmla="*/ 0 w 43183"/>
                      <a:gd name="T3" fmla="*/ 0 h 21600"/>
                      <a:gd name="T4" fmla="*/ 0 w 43183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43183"/>
                      <a:gd name="T10" fmla="*/ 0 h 21600"/>
                      <a:gd name="T11" fmla="*/ 43183 w 43183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183" h="21600" fill="none" extrusionOk="0">
                        <a:moveTo>
                          <a:pt x="0" y="21008"/>
                        </a:moveTo>
                        <a:cubicBezTo>
                          <a:pt x="320" y="9313"/>
                          <a:pt x="9893" y="-1"/>
                          <a:pt x="21592" y="0"/>
                        </a:cubicBezTo>
                        <a:cubicBezTo>
                          <a:pt x="33283" y="0"/>
                          <a:pt x="42853" y="9302"/>
                          <a:pt x="43183" y="20989"/>
                        </a:cubicBezTo>
                      </a:path>
                      <a:path w="43183" h="21600" stroke="0" extrusionOk="0">
                        <a:moveTo>
                          <a:pt x="0" y="21008"/>
                        </a:moveTo>
                        <a:cubicBezTo>
                          <a:pt x="320" y="9313"/>
                          <a:pt x="9893" y="-1"/>
                          <a:pt x="21592" y="0"/>
                        </a:cubicBezTo>
                        <a:cubicBezTo>
                          <a:pt x="33283" y="0"/>
                          <a:pt x="42853" y="9302"/>
                          <a:pt x="43183" y="20989"/>
                        </a:cubicBezTo>
                        <a:lnTo>
                          <a:pt x="21592" y="21600"/>
                        </a:lnTo>
                        <a:close/>
                      </a:path>
                    </a:pathLst>
                  </a:custGeom>
                  <a:solidFill>
                    <a:srgbClr val="00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18" name="Arc 145"/>
                  <p:cNvSpPr>
                    <a:spLocks/>
                  </p:cNvSpPr>
                  <p:nvPr/>
                </p:nvSpPr>
                <p:spPr bwMode="auto">
                  <a:xfrm>
                    <a:off x="1691" y="2739"/>
                    <a:ext cx="63" cy="37"/>
                  </a:xfrm>
                  <a:custGeom>
                    <a:avLst/>
                    <a:gdLst>
                      <a:gd name="T0" fmla="*/ 0 w 41827"/>
                      <a:gd name="T1" fmla="*/ 0 h 21600"/>
                      <a:gd name="T2" fmla="*/ 0 w 41827"/>
                      <a:gd name="T3" fmla="*/ 0 h 21600"/>
                      <a:gd name="T4" fmla="*/ 0 w 41827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41827"/>
                      <a:gd name="T10" fmla="*/ 0 h 21600"/>
                      <a:gd name="T11" fmla="*/ 41827 w 41827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1827" h="21600" fill="none" extrusionOk="0">
                        <a:moveTo>
                          <a:pt x="-1" y="14043"/>
                        </a:moveTo>
                        <a:cubicBezTo>
                          <a:pt x="3153" y="5598"/>
                          <a:pt x="11220" y="-1"/>
                          <a:pt x="20235" y="0"/>
                        </a:cubicBezTo>
                        <a:cubicBezTo>
                          <a:pt x="31930" y="0"/>
                          <a:pt x="41501" y="9308"/>
                          <a:pt x="41826" y="20999"/>
                        </a:cubicBezTo>
                      </a:path>
                      <a:path w="41827" h="21600" stroke="0" extrusionOk="0">
                        <a:moveTo>
                          <a:pt x="-1" y="14043"/>
                        </a:moveTo>
                        <a:cubicBezTo>
                          <a:pt x="3153" y="5598"/>
                          <a:pt x="11220" y="-1"/>
                          <a:pt x="20235" y="0"/>
                        </a:cubicBezTo>
                        <a:cubicBezTo>
                          <a:pt x="31930" y="0"/>
                          <a:pt x="41501" y="9308"/>
                          <a:pt x="41826" y="20999"/>
                        </a:cubicBezTo>
                        <a:lnTo>
                          <a:pt x="20235" y="21600"/>
                        </a:lnTo>
                        <a:close/>
                      </a:path>
                    </a:pathLst>
                  </a:custGeom>
                  <a:solidFill>
                    <a:srgbClr val="0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19" name="Arc 146"/>
                  <p:cNvSpPr>
                    <a:spLocks/>
                  </p:cNvSpPr>
                  <p:nvPr/>
                </p:nvSpPr>
                <p:spPr bwMode="auto">
                  <a:xfrm>
                    <a:off x="1697" y="2739"/>
                    <a:ext cx="57" cy="37"/>
                  </a:xfrm>
                  <a:custGeom>
                    <a:avLst/>
                    <a:gdLst>
                      <a:gd name="T0" fmla="*/ 0 w 37724"/>
                      <a:gd name="T1" fmla="*/ 0 h 21600"/>
                      <a:gd name="T2" fmla="*/ 0 w 37724"/>
                      <a:gd name="T3" fmla="*/ 0 h 21600"/>
                      <a:gd name="T4" fmla="*/ 0 w 37724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37724"/>
                      <a:gd name="T10" fmla="*/ 0 h 21600"/>
                      <a:gd name="T11" fmla="*/ 37724 w 37724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7724" h="21600" fill="none" extrusionOk="0">
                        <a:moveTo>
                          <a:pt x="0" y="7236"/>
                        </a:moveTo>
                        <a:cubicBezTo>
                          <a:pt x="4098" y="2632"/>
                          <a:pt x="9968" y="-1"/>
                          <a:pt x="16132" y="0"/>
                        </a:cubicBezTo>
                        <a:cubicBezTo>
                          <a:pt x="27827" y="0"/>
                          <a:pt x="37398" y="9308"/>
                          <a:pt x="37723" y="20999"/>
                        </a:cubicBezTo>
                      </a:path>
                      <a:path w="37724" h="21600" stroke="0" extrusionOk="0">
                        <a:moveTo>
                          <a:pt x="0" y="7236"/>
                        </a:moveTo>
                        <a:cubicBezTo>
                          <a:pt x="4098" y="2632"/>
                          <a:pt x="9968" y="-1"/>
                          <a:pt x="16132" y="0"/>
                        </a:cubicBezTo>
                        <a:cubicBezTo>
                          <a:pt x="27827" y="0"/>
                          <a:pt x="37398" y="9308"/>
                          <a:pt x="37723" y="20999"/>
                        </a:cubicBezTo>
                        <a:lnTo>
                          <a:pt x="16132" y="21600"/>
                        </a:lnTo>
                        <a:close/>
                      </a:path>
                    </a:pathLst>
                  </a:custGeom>
                  <a:solidFill>
                    <a:srgbClr val="00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0" name="Arc 147"/>
                  <p:cNvSpPr>
                    <a:spLocks/>
                  </p:cNvSpPr>
                  <p:nvPr/>
                </p:nvSpPr>
                <p:spPr bwMode="auto">
                  <a:xfrm>
                    <a:off x="1705" y="2739"/>
                    <a:ext cx="48" cy="37"/>
                  </a:xfrm>
                  <a:custGeom>
                    <a:avLst/>
                    <a:gdLst>
                      <a:gd name="T0" fmla="*/ 0 w 31922"/>
                      <a:gd name="T1" fmla="*/ 0 h 21600"/>
                      <a:gd name="T2" fmla="*/ 0 w 31922"/>
                      <a:gd name="T3" fmla="*/ 0 h 21600"/>
                      <a:gd name="T4" fmla="*/ 0 w 31922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31922"/>
                      <a:gd name="T10" fmla="*/ 0 h 21600"/>
                      <a:gd name="T11" fmla="*/ 31922 w 31922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1922" h="21600" fill="none" extrusionOk="0">
                        <a:moveTo>
                          <a:pt x="0" y="2630"/>
                        </a:moveTo>
                        <a:cubicBezTo>
                          <a:pt x="3169" y="904"/>
                          <a:pt x="6721" y="-1"/>
                          <a:pt x="10330" y="0"/>
                        </a:cubicBezTo>
                        <a:cubicBezTo>
                          <a:pt x="22025" y="0"/>
                          <a:pt x="31596" y="9308"/>
                          <a:pt x="31921" y="20999"/>
                        </a:cubicBezTo>
                      </a:path>
                      <a:path w="31922" h="21600" stroke="0" extrusionOk="0">
                        <a:moveTo>
                          <a:pt x="0" y="2630"/>
                        </a:moveTo>
                        <a:cubicBezTo>
                          <a:pt x="3169" y="904"/>
                          <a:pt x="6721" y="-1"/>
                          <a:pt x="10330" y="0"/>
                        </a:cubicBezTo>
                        <a:cubicBezTo>
                          <a:pt x="22025" y="0"/>
                          <a:pt x="31596" y="9308"/>
                          <a:pt x="31921" y="20999"/>
                        </a:cubicBezTo>
                        <a:lnTo>
                          <a:pt x="10330" y="21600"/>
                        </a:lnTo>
                        <a:close/>
                      </a:path>
                    </a:pathLst>
                  </a:custGeom>
                  <a:solidFill>
                    <a:srgbClr val="0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1" name="Arc 148"/>
                  <p:cNvSpPr>
                    <a:spLocks/>
                  </p:cNvSpPr>
                  <p:nvPr/>
                </p:nvSpPr>
                <p:spPr bwMode="auto">
                  <a:xfrm>
                    <a:off x="1717" y="2739"/>
                    <a:ext cx="37" cy="37"/>
                  </a:xfrm>
                  <a:custGeom>
                    <a:avLst/>
                    <a:gdLst>
                      <a:gd name="T0" fmla="*/ 0 w 24156"/>
                      <a:gd name="T1" fmla="*/ 0 h 21600"/>
                      <a:gd name="T2" fmla="*/ 0 w 24156"/>
                      <a:gd name="T3" fmla="*/ 0 h 21600"/>
                      <a:gd name="T4" fmla="*/ 0 w 24156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4156"/>
                      <a:gd name="T10" fmla="*/ 0 h 21600"/>
                      <a:gd name="T11" fmla="*/ 24156 w 24156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4156" h="21600" fill="none" extrusionOk="0">
                        <a:moveTo>
                          <a:pt x="-1" y="152"/>
                        </a:moveTo>
                        <a:cubicBezTo>
                          <a:pt x="851" y="51"/>
                          <a:pt x="1707" y="-1"/>
                          <a:pt x="2565" y="0"/>
                        </a:cubicBezTo>
                        <a:cubicBezTo>
                          <a:pt x="14256" y="0"/>
                          <a:pt x="23826" y="9302"/>
                          <a:pt x="24156" y="20989"/>
                        </a:cubicBezTo>
                      </a:path>
                      <a:path w="24156" h="21600" stroke="0" extrusionOk="0">
                        <a:moveTo>
                          <a:pt x="-1" y="152"/>
                        </a:moveTo>
                        <a:cubicBezTo>
                          <a:pt x="851" y="51"/>
                          <a:pt x="1707" y="-1"/>
                          <a:pt x="2565" y="0"/>
                        </a:cubicBezTo>
                        <a:cubicBezTo>
                          <a:pt x="14256" y="0"/>
                          <a:pt x="23826" y="9302"/>
                          <a:pt x="24156" y="20989"/>
                        </a:cubicBezTo>
                        <a:lnTo>
                          <a:pt x="2565" y="21600"/>
                        </a:lnTo>
                        <a:close/>
                      </a:path>
                    </a:pathLst>
                  </a:custGeom>
                  <a:solidFill>
                    <a:srgbClr val="00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2" name="Arc 149"/>
                  <p:cNvSpPr>
                    <a:spLocks/>
                  </p:cNvSpPr>
                  <p:nvPr/>
                </p:nvSpPr>
                <p:spPr bwMode="auto">
                  <a:xfrm>
                    <a:off x="1721" y="2740"/>
                    <a:ext cx="31" cy="36"/>
                  </a:xfrm>
                  <a:custGeom>
                    <a:avLst/>
                    <a:gdLst>
                      <a:gd name="T0" fmla="*/ 0 w 20197"/>
                      <a:gd name="T1" fmla="*/ 0 h 21117"/>
                      <a:gd name="T2" fmla="*/ 0 w 20197"/>
                      <a:gd name="T3" fmla="*/ 0 h 21117"/>
                      <a:gd name="T4" fmla="*/ 0 w 20197"/>
                      <a:gd name="T5" fmla="*/ 0 h 21117"/>
                      <a:gd name="T6" fmla="*/ 0 60000 65536"/>
                      <a:gd name="T7" fmla="*/ 0 60000 65536"/>
                      <a:gd name="T8" fmla="*/ 0 60000 65536"/>
                      <a:gd name="T9" fmla="*/ 0 w 20197"/>
                      <a:gd name="T10" fmla="*/ 0 h 21117"/>
                      <a:gd name="T11" fmla="*/ 20197 w 20197"/>
                      <a:gd name="T12" fmla="*/ 21117 h 21117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0197" h="21117" fill="none" extrusionOk="0">
                        <a:moveTo>
                          <a:pt x="4542" y="-1"/>
                        </a:moveTo>
                        <a:cubicBezTo>
                          <a:pt x="11705" y="1540"/>
                          <a:pt x="17599" y="6607"/>
                          <a:pt x="20196" y="13459"/>
                        </a:cubicBezTo>
                      </a:path>
                      <a:path w="20197" h="21117" stroke="0" extrusionOk="0">
                        <a:moveTo>
                          <a:pt x="4542" y="-1"/>
                        </a:moveTo>
                        <a:cubicBezTo>
                          <a:pt x="11705" y="1540"/>
                          <a:pt x="17599" y="6607"/>
                          <a:pt x="20196" y="13459"/>
                        </a:cubicBezTo>
                        <a:lnTo>
                          <a:pt x="0" y="21117"/>
                        </a:lnTo>
                        <a:close/>
                      </a:path>
                    </a:pathLst>
                  </a:custGeom>
                  <a:solidFill>
                    <a:srgbClr val="0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3" name="Arc 150"/>
                  <p:cNvSpPr>
                    <a:spLocks/>
                  </p:cNvSpPr>
                  <p:nvPr/>
                </p:nvSpPr>
                <p:spPr bwMode="auto">
                  <a:xfrm>
                    <a:off x="1721" y="2745"/>
                    <a:ext cx="26" cy="31"/>
                  </a:xfrm>
                  <a:custGeom>
                    <a:avLst/>
                    <a:gdLst>
                      <a:gd name="T0" fmla="*/ 0 w 16868"/>
                      <a:gd name="T1" fmla="*/ 0 h 18623"/>
                      <a:gd name="T2" fmla="*/ 0 w 16868"/>
                      <a:gd name="T3" fmla="*/ 0 h 18623"/>
                      <a:gd name="T4" fmla="*/ 0 w 16868"/>
                      <a:gd name="T5" fmla="*/ 0 h 18623"/>
                      <a:gd name="T6" fmla="*/ 0 60000 65536"/>
                      <a:gd name="T7" fmla="*/ 0 60000 65536"/>
                      <a:gd name="T8" fmla="*/ 0 60000 65536"/>
                      <a:gd name="T9" fmla="*/ 0 w 16868"/>
                      <a:gd name="T10" fmla="*/ 0 h 18623"/>
                      <a:gd name="T11" fmla="*/ 16868 w 16868"/>
                      <a:gd name="T12" fmla="*/ 18623 h 1862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6868" h="18623" fill="none" extrusionOk="0">
                        <a:moveTo>
                          <a:pt x="10942" y="0"/>
                        </a:moveTo>
                        <a:cubicBezTo>
                          <a:pt x="13214" y="1334"/>
                          <a:pt x="15222" y="3074"/>
                          <a:pt x="16868" y="5131"/>
                        </a:cubicBezTo>
                      </a:path>
                      <a:path w="16868" h="18623" stroke="0" extrusionOk="0">
                        <a:moveTo>
                          <a:pt x="10942" y="0"/>
                        </a:moveTo>
                        <a:cubicBezTo>
                          <a:pt x="13214" y="1334"/>
                          <a:pt x="15222" y="3074"/>
                          <a:pt x="16868" y="5131"/>
                        </a:cubicBezTo>
                        <a:lnTo>
                          <a:pt x="0" y="18623"/>
                        </a:lnTo>
                        <a:close/>
                      </a:path>
                    </a:pathLst>
                  </a:custGeom>
                  <a:solidFill>
                    <a:srgbClr val="00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116" name="Oval 151"/>
                <p:cNvSpPr>
                  <a:spLocks noChangeArrowheads="1"/>
                </p:cNvSpPr>
                <p:nvPr/>
              </p:nvSpPr>
              <p:spPr bwMode="auto">
                <a:xfrm>
                  <a:off x="1699" y="2757"/>
                  <a:ext cx="44" cy="52"/>
                </a:xfrm>
                <a:prstGeom prst="ellipse">
                  <a:avLst/>
                </a:prstGeom>
                <a:solidFill>
                  <a:srgbClr val="0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pic>
        <p:nvPicPr>
          <p:cNvPr id="1037" name="Picture 152" descr="L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19400" y="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53" descr="A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429000" y="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154" descr="Y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962400" y="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55" descr="O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495800" y="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156" descr="U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29200" y="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Picture 157" descr="T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638800" y="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6" name="Group 158"/>
          <p:cNvGrpSpPr>
            <a:grpSpLocks/>
          </p:cNvGrpSpPr>
          <p:nvPr/>
        </p:nvGrpSpPr>
        <p:grpSpPr bwMode="auto">
          <a:xfrm>
            <a:off x="3657600" y="2209800"/>
            <a:ext cx="304800" cy="76200"/>
            <a:chOff x="2144" y="2894"/>
            <a:chExt cx="1159" cy="419"/>
          </a:xfrm>
        </p:grpSpPr>
        <p:grpSp>
          <p:nvGrpSpPr>
            <p:cNvPr id="237" name="Group 159"/>
            <p:cNvGrpSpPr>
              <a:grpSpLocks/>
            </p:cNvGrpSpPr>
            <p:nvPr/>
          </p:nvGrpSpPr>
          <p:grpSpPr bwMode="auto">
            <a:xfrm>
              <a:off x="2144" y="2894"/>
              <a:ext cx="1159" cy="419"/>
              <a:chOff x="2144" y="2894"/>
              <a:chExt cx="1159" cy="419"/>
            </a:xfrm>
          </p:grpSpPr>
          <p:sp>
            <p:nvSpPr>
              <p:cNvPr id="1100" name="Freeform 160"/>
              <p:cNvSpPr>
                <a:spLocks/>
              </p:cNvSpPr>
              <p:nvPr/>
            </p:nvSpPr>
            <p:spPr bwMode="auto">
              <a:xfrm>
                <a:off x="2144" y="2894"/>
                <a:ext cx="1159" cy="419"/>
              </a:xfrm>
              <a:custGeom>
                <a:avLst/>
                <a:gdLst>
                  <a:gd name="T0" fmla="*/ 0 w 3477"/>
                  <a:gd name="T1" fmla="*/ 0 h 1256"/>
                  <a:gd name="T2" fmla="*/ 0 w 3477"/>
                  <a:gd name="T3" fmla="*/ 0 h 1256"/>
                  <a:gd name="T4" fmla="*/ 0 w 3477"/>
                  <a:gd name="T5" fmla="*/ 0 h 1256"/>
                  <a:gd name="T6" fmla="*/ 0 w 3477"/>
                  <a:gd name="T7" fmla="*/ 0 h 1256"/>
                  <a:gd name="T8" fmla="*/ 0 w 3477"/>
                  <a:gd name="T9" fmla="*/ 0 h 1256"/>
                  <a:gd name="T10" fmla="*/ 0 w 3477"/>
                  <a:gd name="T11" fmla="*/ 0 h 1256"/>
                  <a:gd name="T12" fmla="*/ 0 w 3477"/>
                  <a:gd name="T13" fmla="*/ 0 h 1256"/>
                  <a:gd name="T14" fmla="*/ 0 w 3477"/>
                  <a:gd name="T15" fmla="*/ 0 h 1256"/>
                  <a:gd name="T16" fmla="*/ 0 w 3477"/>
                  <a:gd name="T17" fmla="*/ 0 h 1256"/>
                  <a:gd name="T18" fmla="*/ 0 w 3477"/>
                  <a:gd name="T19" fmla="*/ 0 h 1256"/>
                  <a:gd name="T20" fmla="*/ 0 w 3477"/>
                  <a:gd name="T21" fmla="*/ 0 h 1256"/>
                  <a:gd name="T22" fmla="*/ 0 w 3477"/>
                  <a:gd name="T23" fmla="*/ 0 h 1256"/>
                  <a:gd name="T24" fmla="*/ 0 w 3477"/>
                  <a:gd name="T25" fmla="*/ 0 h 1256"/>
                  <a:gd name="T26" fmla="*/ 0 w 3477"/>
                  <a:gd name="T27" fmla="*/ 0 h 1256"/>
                  <a:gd name="T28" fmla="*/ 0 w 3477"/>
                  <a:gd name="T29" fmla="*/ 0 h 1256"/>
                  <a:gd name="T30" fmla="*/ 0 w 3477"/>
                  <a:gd name="T31" fmla="*/ 0 h 1256"/>
                  <a:gd name="T32" fmla="*/ 0 w 3477"/>
                  <a:gd name="T33" fmla="*/ 0 h 1256"/>
                  <a:gd name="T34" fmla="*/ 0 w 3477"/>
                  <a:gd name="T35" fmla="*/ 0 h 1256"/>
                  <a:gd name="T36" fmla="*/ 0 w 3477"/>
                  <a:gd name="T37" fmla="*/ 0 h 1256"/>
                  <a:gd name="T38" fmla="*/ 0 w 3477"/>
                  <a:gd name="T39" fmla="*/ 0 h 1256"/>
                  <a:gd name="T40" fmla="*/ 0 w 3477"/>
                  <a:gd name="T41" fmla="*/ 0 h 1256"/>
                  <a:gd name="T42" fmla="*/ 0 w 3477"/>
                  <a:gd name="T43" fmla="*/ 0 h 1256"/>
                  <a:gd name="T44" fmla="*/ 0 w 3477"/>
                  <a:gd name="T45" fmla="*/ 0 h 1256"/>
                  <a:gd name="T46" fmla="*/ 0 w 3477"/>
                  <a:gd name="T47" fmla="*/ 0 h 1256"/>
                  <a:gd name="T48" fmla="*/ 0 w 3477"/>
                  <a:gd name="T49" fmla="*/ 0 h 1256"/>
                  <a:gd name="T50" fmla="*/ 0 w 3477"/>
                  <a:gd name="T51" fmla="*/ 0 h 1256"/>
                  <a:gd name="T52" fmla="*/ 0 w 3477"/>
                  <a:gd name="T53" fmla="*/ 0 h 1256"/>
                  <a:gd name="T54" fmla="*/ 0 w 3477"/>
                  <a:gd name="T55" fmla="*/ 0 h 1256"/>
                  <a:gd name="T56" fmla="*/ 0 w 3477"/>
                  <a:gd name="T57" fmla="*/ 0 h 1256"/>
                  <a:gd name="T58" fmla="*/ 0 w 3477"/>
                  <a:gd name="T59" fmla="*/ 0 h 1256"/>
                  <a:gd name="T60" fmla="*/ 0 w 3477"/>
                  <a:gd name="T61" fmla="*/ 0 h 1256"/>
                  <a:gd name="T62" fmla="*/ 0 w 3477"/>
                  <a:gd name="T63" fmla="*/ 0 h 1256"/>
                  <a:gd name="T64" fmla="*/ 0 w 3477"/>
                  <a:gd name="T65" fmla="*/ 0 h 1256"/>
                  <a:gd name="T66" fmla="*/ 0 w 3477"/>
                  <a:gd name="T67" fmla="*/ 0 h 1256"/>
                  <a:gd name="T68" fmla="*/ 0 w 3477"/>
                  <a:gd name="T69" fmla="*/ 0 h 1256"/>
                  <a:gd name="T70" fmla="*/ 0 w 3477"/>
                  <a:gd name="T71" fmla="*/ 0 h 1256"/>
                  <a:gd name="T72" fmla="*/ 0 w 3477"/>
                  <a:gd name="T73" fmla="*/ 0 h 1256"/>
                  <a:gd name="T74" fmla="*/ 0 w 3477"/>
                  <a:gd name="T75" fmla="*/ 0 h 1256"/>
                  <a:gd name="T76" fmla="*/ 0 w 3477"/>
                  <a:gd name="T77" fmla="*/ 0 h 1256"/>
                  <a:gd name="T78" fmla="*/ 0 w 3477"/>
                  <a:gd name="T79" fmla="*/ 0 h 1256"/>
                  <a:gd name="T80" fmla="*/ 0 w 3477"/>
                  <a:gd name="T81" fmla="*/ 0 h 1256"/>
                  <a:gd name="T82" fmla="*/ 0 w 3477"/>
                  <a:gd name="T83" fmla="*/ 0 h 1256"/>
                  <a:gd name="T84" fmla="*/ 0 w 3477"/>
                  <a:gd name="T85" fmla="*/ 0 h 1256"/>
                  <a:gd name="T86" fmla="*/ 0 w 3477"/>
                  <a:gd name="T87" fmla="*/ 0 h 1256"/>
                  <a:gd name="T88" fmla="*/ 0 w 3477"/>
                  <a:gd name="T89" fmla="*/ 0 h 1256"/>
                  <a:gd name="T90" fmla="*/ 0 w 3477"/>
                  <a:gd name="T91" fmla="*/ 0 h 1256"/>
                  <a:gd name="T92" fmla="*/ 0 w 3477"/>
                  <a:gd name="T93" fmla="*/ 0 h 1256"/>
                  <a:gd name="T94" fmla="*/ 0 w 3477"/>
                  <a:gd name="T95" fmla="*/ 0 h 1256"/>
                  <a:gd name="T96" fmla="*/ 0 w 3477"/>
                  <a:gd name="T97" fmla="*/ 0 h 1256"/>
                  <a:gd name="T98" fmla="*/ 0 w 3477"/>
                  <a:gd name="T99" fmla="*/ 0 h 1256"/>
                  <a:gd name="T100" fmla="*/ 0 w 3477"/>
                  <a:gd name="T101" fmla="*/ 0 h 1256"/>
                  <a:gd name="T102" fmla="*/ 0 w 3477"/>
                  <a:gd name="T103" fmla="*/ 0 h 1256"/>
                  <a:gd name="T104" fmla="*/ 0 w 3477"/>
                  <a:gd name="T105" fmla="*/ 0 h 125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77"/>
                  <a:gd name="T160" fmla="*/ 0 h 1256"/>
                  <a:gd name="T161" fmla="*/ 3477 w 3477"/>
                  <a:gd name="T162" fmla="*/ 1256 h 125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77" h="1256">
                    <a:moveTo>
                      <a:pt x="23" y="667"/>
                    </a:moveTo>
                    <a:lnTo>
                      <a:pt x="13" y="708"/>
                    </a:lnTo>
                    <a:lnTo>
                      <a:pt x="6" y="738"/>
                    </a:lnTo>
                    <a:lnTo>
                      <a:pt x="1" y="782"/>
                    </a:lnTo>
                    <a:lnTo>
                      <a:pt x="0" y="817"/>
                    </a:lnTo>
                    <a:lnTo>
                      <a:pt x="4" y="856"/>
                    </a:lnTo>
                    <a:lnTo>
                      <a:pt x="9" y="881"/>
                    </a:lnTo>
                    <a:lnTo>
                      <a:pt x="18" y="903"/>
                    </a:lnTo>
                    <a:lnTo>
                      <a:pt x="31" y="925"/>
                    </a:lnTo>
                    <a:lnTo>
                      <a:pt x="54" y="953"/>
                    </a:lnTo>
                    <a:lnTo>
                      <a:pt x="77" y="978"/>
                    </a:lnTo>
                    <a:lnTo>
                      <a:pt x="105" y="1006"/>
                    </a:lnTo>
                    <a:lnTo>
                      <a:pt x="143" y="1037"/>
                    </a:lnTo>
                    <a:lnTo>
                      <a:pt x="189" y="1075"/>
                    </a:lnTo>
                    <a:lnTo>
                      <a:pt x="210" y="1098"/>
                    </a:lnTo>
                    <a:lnTo>
                      <a:pt x="230" y="1132"/>
                    </a:lnTo>
                    <a:lnTo>
                      <a:pt x="275" y="1256"/>
                    </a:lnTo>
                    <a:lnTo>
                      <a:pt x="3062" y="1256"/>
                    </a:lnTo>
                    <a:lnTo>
                      <a:pt x="3312" y="730"/>
                    </a:lnTo>
                    <a:lnTo>
                      <a:pt x="3415" y="730"/>
                    </a:lnTo>
                    <a:lnTo>
                      <a:pt x="3477" y="667"/>
                    </a:lnTo>
                    <a:lnTo>
                      <a:pt x="2743" y="667"/>
                    </a:lnTo>
                    <a:lnTo>
                      <a:pt x="2810" y="580"/>
                    </a:lnTo>
                    <a:lnTo>
                      <a:pt x="2810" y="542"/>
                    </a:lnTo>
                    <a:lnTo>
                      <a:pt x="2190" y="542"/>
                    </a:lnTo>
                    <a:lnTo>
                      <a:pt x="2190" y="581"/>
                    </a:lnTo>
                    <a:lnTo>
                      <a:pt x="2249" y="659"/>
                    </a:lnTo>
                    <a:lnTo>
                      <a:pt x="2119" y="659"/>
                    </a:lnTo>
                    <a:lnTo>
                      <a:pt x="2091" y="623"/>
                    </a:lnTo>
                    <a:lnTo>
                      <a:pt x="2064" y="595"/>
                    </a:lnTo>
                    <a:lnTo>
                      <a:pt x="2024" y="564"/>
                    </a:lnTo>
                    <a:lnTo>
                      <a:pt x="1998" y="546"/>
                    </a:lnTo>
                    <a:lnTo>
                      <a:pt x="1969" y="528"/>
                    </a:lnTo>
                    <a:lnTo>
                      <a:pt x="1936" y="513"/>
                    </a:lnTo>
                    <a:lnTo>
                      <a:pt x="1903" y="501"/>
                    </a:lnTo>
                    <a:lnTo>
                      <a:pt x="1876" y="493"/>
                    </a:lnTo>
                    <a:lnTo>
                      <a:pt x="1876" y="72"/>
                    </a:lnTo>
                    <a:lnTo>
                      <a:pt x="1931" y="0"/>
                    </a:lnTo>
                    <a:lnTo>
                      <a:pt x="1515" y="0"/>
                    </a:lnTo>
                    <a:lnTo>
                      <a:pt x="1578" y="73"/>
                    </a:lnTo>
                    <a:lnTo>
                      <a:pt x="1578" y="503"/>
                    </a:lnTo>
                    <a:lnTo>
                      <a:pt x="1547" y="514"/>
                    </a:lnTo>
                    <a:lnTo>
                      <a:pt x="1519" y="529"/>
                    </a:lnTo>
                    <a:lnTo>
                      <a:pt x="1490" y="545"/>
                    </a:lnTo>
                    <a:lnTo>
                      <a:pt x="1463" y="563"/>
                    </a:lnTo>
                    <a:lnTo>
                      <a:pt x="1430" y="589"/>
                    </a:lnTo>
                    <a:lnTo>
                      <a:pt x="1402" y="617"/>
                    </a:lnTo>
                    <a:lnTo>
                      <a:pt x="1367" y="659"/>
                    </a:lnTo>
                    <a:lnTo>
                      <a:pt x="1178" y="659"/>
                    </a:lnTo>
                    <a:lnTo>
                      <a:pt x="1240" y="558"/>
                    </a:lnTo>
                    <a:lnTo>
                      <a:pt x="511" y="558"/>
                    </a:lnTo>
                    <a:lnTo>
                      <a:pt x="577" y="667"/>
                    </a:lnTo>
                    <a:lnTo>
                      <a:pt x="23" y="667"/>
                    </a:lnTo>
                    <a:close/>
                  </a:path>
                </a:pathLst>
              </a:custGeom>
              <a:solidFill>
                <a:srgbClr val="0000FF"/>
              </a:solidFill>
              <a:ln w="4763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38" name="Group 161"/>
              <p:cNvGrpSpPr>
                <a:grpSpLocks/>
              </p:cNvGrpSpPr>
              <p:nvPr/>
            </p:nvGrpSpPr>
            <p:grpSpPr bwMode="auto">
              <a:xfrm>
                <a:off x="2325" y="3190"/>
                <a:ext cx="732" cy="30"/>
                <a:chOff x="2325" y="3190"/>
                <a:chExt cx="732" cy="30"/>
              </a:xfrm>
            </p:grpSpPr>
            <p:grpSp>
              <p:nvGrpSpPr>
                <p:cNvPr id="239" name="Group 162"/>
                <p:cNvGrpSpPr>
                  <a:grpSpLocks/>
                </p:cNvGrpSpPr>
                <p:nvPr/>
              </p:nvGrpSpPr>
              <p:grpSpPr bwMode="auto">
                <a:xfrm>
                  <a:off x="2325" y="3190"/>
                  <a:ext cx="161" cy="30"/>
                  <a:chOff x="2325" y="3190"/>
                  <a:chExt cx="161" cy="30"/>
                </a:xfrm>
              </p:grpSpPr>
              <p:sp>
                <p:nvSpPr>
                  <p:cNvPr id="1107" name="Oval 163"/>
                  <p:cNvSpPr>
                    <a:spLocks noChangeArrowheads="1"/>
                  </p:cNvSpPr>
                  <p:nvPr/>
                </p:nvSpPr>
                <p:spPr bwMode="auto">
                  <a:xfrm>
                    <a:off x="2457" y="3190"/>
                    <a:ext cx="29" cy="30"/>
                  </a:xfrm>
                  <a:prstGeom prst="ellipse">
                    <a:avLst/>
                  </a:prstGeom>
                  <a:solidFill>
                    <a:srgbClr val="0000FF"/>
                  </a:solidFill>
                  <a:ln w="4763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08" name="Oval 164"/>
                  <p:cNvSpPr>
                    <a:spLocks noChangeArrowheads="1"/>
                  </p:cNvSpPr>
                  <p:nvPr/>
                </p:nvSpPr>
                <p:spPr bwMode="auto">
                  <a:xfrm>
                    <a:off x="2390" y="3190"/>
                    <a:ext cx="30" cy="30"/>
                  </a:xfrm>
                  <a:prstGeom prst="ellipse">
                    <a:avLst/>
                  </a:prstGeom>
                  <a:solidFill>
                    <a:srgbClr val="0000FF"/>
                  </a:solidFill>
                  <a:ln w="4763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09" name="Oval 165"/>
                  <p:cNvSpPr>
                    <a:spLocks noChangeArrowheads="1"/>
                  </p:cNvSpPr>
                  <p:nvPr/>
                </p:nvSpPr>
                <p:spPr bwMode="auto">
                  <a:xfrm>
                    <a:off x="2325" y="3190"/>
                    <a:ext cx="30" cy="30"/>
                  </a:xfrm>
                  <a:prstGeom prst="ellipse">
                    <a:avLst/>
                  </a:prstGeom>
                  <a:solidFill>
                    <a:srgbClr val="0000FF"/>
                  </a:solidFill>
                  <a:ln w="4763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40" name="Group 166"/>
                <p:cNvGrpSpPr>
                  <a:grpSpLocks/>
                </p:cNvGrpSpPr>
                <p:nvPr/>
              </p:nvGrpSpPr>
              <p:grpSpPr bwMode="auto">
                <a:xfrm>
                  <a:off x="2897" y="3190"/>
                  <a:ext cx="160" cy="30"/>
                  <a:chOff x="2897" y="3190"/>
                  <a:chExt cx="160" cy="30"/>
                </a:xfrm>
              </p:grpSpPr>
              <p:sp>
                <p:nvSpPr>
                  <p:cNvPr id="1104" name="Oval 167"/>
                  <p:cNvSpPr>
                    <a:spLocks noChangeArrowheads="1"/>
                  </p:cNvSpPr>
                  <p:nvPr/>
                </p:nvSpPr>
                <p:spPr bwMode="auto">
                  <a:xfrm>
                    <a:off x="3028" y="3190"/>
                    <a:ext cx="29" cy="30"/>
                  </a:xfrm>
                  <a:prstGeom prst="ellipse">
                    <a:avLst/>
                  </a:prstGeom>
                  <a:solidFill>
                    <a:srgbClr val="0000FF"/>
                  </a:solidFill>
                  <a:ln w="4763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05" name="Oval 168"/>
                  <p:cNvSpPr>
                    <a:spLocks noChangeArrowheads="1"/>
                  </p:cNvSpPr>
                  <p:nvPr/>
                </p:nvSpPr>
                <p:spPr bwMode="auto">
                  <a:xfrm>
                    <a:off x="2962" y="3190"/>
                    <a:ext cx="29" cy="30"/>
                  </a:xfrm>
                  <a:prstGeom prst="ellipse">
                    <a:avLst/>
                  </a:prstGeom>
                  <a:solidFill>
                    <a:srgbClr val="0000FF"/>
                  </a:solidFill>
                  <a:ln w="4763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06" name="Oval 169"/>
                  <p:cNvSpPr>
                    <a:spLocks noChangeArrowheads="1"/>
                  </p:cNvSpPr>
                  <p:nvPr/>
                </p:nvSpPr>
                <p:spPr bwMode="auto">
                  <a:xfrm>
                    <a:off x="2897" y="3190"/>
                    <a:ext cx="29" cy="30"/>
                  </a:xfrm>
                  <a:prstGeom prst="ellipse">
                    <a:avLst/>
                  </a:prstGeom>
                  <a:solidFill>
                    <a:srgbClr val="0000FF"/>
                  </a:solidFill>
                  <a:ln w="4763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241" name="Group 170"/>
            <p:cNvGrpSpPr>
              <a:grpSpLocks/>
            </p:cNvGrpSpPr>
            <p:nvPr/>
          </p:nvGrpSpPr>
          <p:grpSpPr bwMode="auto">
            <a:xfrm>
              <a:off x="2603" y="3086"/>
              <a:ext cx="248" cy="226"/>
              <a:chOff x="2603" y="3086"/>
              <a:chExt cx="248" cy="226"/>
            </a:xfrm>
          </p:grpSpPr>
          <p:grpSp>
            <p:nvGrpSpPr>
              <p:cNvPr id="242" name="Group 171"/>
              <p:cNvGrpSpPr>
                <a:grpSpLocks/>
              </p:cNvGrpSpPr>
              <p:nvPr/>
            </p:nvGrpSpPr>
            <p:grpSpPr bwMode="auto">
              <a:xfrm>
                <a:off x="2603" y="3086"/>
                <a:ext cx="248" cy="119"/>
                <a:chOff x="2603" y="3086"/>
                <a:chExt cx="248" cy="119"/>
              </a:xfrm>
            </p:grpSpPr>
            <p:sp>
              <p:nvSpPr>
                <p:cNvPr id="1093" name="Arc 172"/>
                <p:cNvSpPr>
                  <a:spLocks/>
                </p:cNvSpPr>
                <p:nvPr/>
              </p:nvSpPr>
              <p:spPr bwMode="auto">
                <a:xfrm>
                  <a:off x="2603" y="3087"/>
                  <a:ext cx="248" cy="118"/>
                </a:xfrm>
                <a:custGeom>
                  <a:avLst/>
                  <a:gdLst>
                    <a:gd name="T0" fmla="*/ 0 w 43198"/>
                    <a:gd name="T1" fmla="*/ 0 h 21600"/>
                    <a:gd name="T2" fmla="*/ 0 w 43198"/>
                    <a:gd name="T3" fmla="*/ 0 h 21600"/>
                    <a:gd name="T4" fmla="*/ 0 w 43198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98"/>
                    <a:gd name="T10" fmla="*/ 0 h 21600"/>
                    <a:gd name="T11" fmla="*/ 43198 w 4319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98" h="21600" fill="none" extrusionOk="0">
                      <a:moveTo>
                        <a:pt x="-1" y="21415"/>
                      </a:moveTo>
                      <a:cubicBezTo>
                        <a:pt x="100" y="9558"/>
                        <a:pt x="9741" y="-1"/>
                        <a:pt x="21599" y="0"/>
                      </a:cubicBezTo>
                      <a:cubicBezTo>
                        <a:pt x="33456" y="0"/>
                        <a:pt x="43096" y="9558"/>
                        <a:pt x="43198" y="21414"/>
                      </a:cubicBezTo>
                    </a:path>
                    <a:path w="43198" h="21600" stroke="0" extrusionOk="0">
                      <a:moveTo>
                        <a:pt x="-1" y="21415"/>
                      </a:moveTo>
                      <a:cubicBezTo>
                        <a:pt x="100" y="9558"/>
                        <a:pt x="9741" y="-1"/>
                        <a:pt x="21599" y="0"/>
                      </a:cubicBezTo>
                      <a:cubicBezTo>
                        <a:pt x="33456" y="0"/>
                        <a:pt x="43096" y="9558"/>
                        <a:pt x="43198" y="21414"/>
                      </a:cubicBezTo>
                      <a:lnTo>
                        <a:pt x="21599" y="2160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952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94" name="Arc 173"/>
                <p:cNvSpPr>
                  <a:spLocks/>
                </p:cNvSpPr>
                <p:nvPr/>
              </p:nvSpPr>
              <p:spPr bwMode="auto">
                <a:xfrm>
                  <a:off x="2610" y="3086"/>
                  <a:ext cx="240" cy="118"/>
                </a:xfrm>
                <a:custGeom>
                  <a:avLst/>
                  <a:gdLst>
                    <a:gd name="T0" fmla="*/ 0 w 41847"/>
                    <a:gd name="T1" fmla="*/ 0 h 21600"/>
                    <a:gd name="T2" fmla="*/ 0 w 41847"/>
                    <a:gd name="T3" fmla="*/ 0 h 21600"/>
                    <a:gd name="T4" fmla="*/ 0 w 41847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1847"/>
                    <a:gd name="T10" fmla="*/ 0 h 21600"/>
                    <a:gd name="T11" fmla="*/ 41847 w 41847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1847" h="21600" fill="none" extrusionOk="0">
                      <a:moveTo>
                        <a:pt x="-1" y="14078"/>
                      </a:moveTo>
                      <a:cubicBezTo>
                        <a:pt x="3143" y="5615"/>
                        <a:pt x="11219" y="-1"/>
                        <a:pt x="20248" y="0"/>
                      </a:cubicBezTo>
                      <a:cubicBezTo>
                        <a:pt x="32105" y="0"/>
                        <a:pt x="41746" y="9559"/>
                        <a:pt x="41847" y="21416"/>
                      </a:cubicBezTo>
                    </a:path>
                    <a:path w="41847" h="21600" stroke="0" extrusionOk="0">
                      <a:moveTo>
                        <a:pt x="-1" y="14078"/>
                      </a:moveTo>
                      <a:cubicBezTo>
                        <a:pt x="3143" y="5615"/>
                        <a:pt x="11219" y="-1"/>
                        <a:pt x="20248" y="0"/>
                      </a:cubicBezTo>
                      <a:cubicBezTo>
                        <a:pt x="32105" y="0"/>
                        <a:pt x="41746" y="9559"/>
                        <a:pt x="41847" y="21416"/>
                      </a:cubicBezTo>
                      <a:lnTo>
                        <a:pt x="20248" y="2160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952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95" name="Arc 174"/>
                <p:cNvSpPr>
                  <a:spLocks/>
                </p:cNvSpPr>
                <p:nvPr/>
              </p:nvSpPr>
              <p:spPr bwMode="auto">
                <a:xfrm>
                  <a:off x="2634" y="3086"/>
                  <a:ext cx="216" cy="118"/>
                </a:xfrm>
                <a:custGeom>
                  <a:avLst/>
                  <a:gdLst>
                    <a:gd name="T0" fmla="*/ 0 w 37682"/>
                    <a:gd name="T1" fmla="*/ 0 h 21600"/>
                    <a:gd name="T2" fmla="*/ 0 w 37682"/>
                    <a:gd name="T3" fmla="*/ 0 h 21600"/>
                    <a:gd name="T4" fmla="*/ 0 w 37682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37682"/>
                    <a:gd name="T10" fmla="*/ 0 h 21600"/>
                    <a:gd name="T11" fmla="*/ 37682 w 37682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7682" h="21600" fill="none" extrusionOk="0">
                      <a:moveTo>
                        <a:pt x="-1" y="7181"/>
                      </a:moveTo>
                      <a:cubicBezTo>
                        <a:pt x="4096" y="2611"/>
                        <a:pt x="9945" y="-1"/>
                        <a:pt x="16083" y="0"/>
                      </a:cubicBezTo>
                      <a:cubicBezTo>
                        <a:pt x="27940" y="0"/>
                        <a:pt x="37580" y="9558"/>
                        <a:pt x="37682" y="21414"/>
                      </a:cubicBezTo>
                    </a:path>
                    <a:path w="37682" h="21600" stroke="0" extrusionOk="0">
                      <a:moveTo>
                        <a:pt x="-1" y="7181"/>
                      </a:moveTo>
                      <a:cubicBezTo>
                        <a:pt x="4096" y="2611"/>
                        <a:pt x="9945" y="-1"/>
                        <a:pt x="16083" y="0"/>
                      </a:cubicBezTo>
                      <a:cubicBezTo>
                        <a:pt x="27940" y="0"/>
                        <a:pt x="37580" y="9558"/>
                        <a:pt x="37682" y="21414"/>
                      </a:cubicBezTo>
                      <a:lnTo>
                        <a:pt x="16083" y="2160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952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96" name="Arc 175"/>
                <p:cNvSpPr>
                  <a:spLocks/>
                </p:cNvSpPr>
                <p:nvPr/>
              </p:nvSpPr>
              <p:spPr bwMode="auto">
                <a:xfrm>
                  <a:off x="2667" y="3086"/>
                  <a:ext cx="182" cy="118"/>
                </a:xfrm>
                <a:custGeom>
                  <a:avLst/>
                  <a:gdLst>
                    <a:gd name="T0" fmla="*/ 0 w 31858"/>
                    <a:gd name="T1" fmla="*/ 0 h 21600"/>
                    <a:gd name="T2" fmla="*/ 0 w 31858"/>
                    <a:gd name="T3" fmla="*/ 0 h 21600"/>
                    <a:gd name="T4" fmla="*/ 0 w 31858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31858"/>
                    <a:gd name="T10" fmla="*/ 0 h 21600"/>
                    <a:gd name="T11" fmla="*/ 31858 w 3185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1858" h="21600" fill="none" extrusionOk="0">
                      <a:moveTo>
                        <a:pt x="-1" y="2591"/>
                      </a:moveTo>
                      <a:cubicBezTo>
                        <a:pt x="3151" y="890"/>
                        <a:pt x="6677" y="-1"/>
                        <a:pt x="10259" y="0"/>
                      </a:cubicBezTo>
                      <a:cubicBezTo>
                        <a:pt x="22116" y="0"/>
                        <a:pt x="31756" y="9558"/>
                        <a:pt x="31858" y="21414"/>
                      </a:cubicBezTo>
                    </a:path>
                    <a:path w="31858" h="21600" stroke="0" extrusionOk="0">
                      <a:moveTo>
                        <a:pt x="-1" y="2591"/>
                      </a:moveTo>
                      <a:cubicBezTo>
                        <a:pt x="3151" y="890"/>
                        <a:pt x="6677" y="-1"/>
                        <a:pt x="10259" y="0"/>
                      </a:cubicBezTo>
                      <a:cubicBezTo>
                        <a:pt x="22116" y="0"/>
                        <a:pt x="31756" y="9558"/>
                        <a:pt x="31858" y="21414"/>
                      </a:cubicBezTo>
                      <a:lnTo>
                        <a:pt x="10259" y="2160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952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97" name="Arc 176"/>
                <p:cNvSpPr>
                  <a:spLocks/>
                </p:cNvSpPr>
                <p:nvPr/>
              </p:nvSpPr>
              <p:spPr bwMode="auto">
                <a:xfrm>
                  <a:off x="2710" y="3086"/>
                  <a:ext cx="141" cy="118"/>
                </a:xfrm>
                <a:custGeom>
                  <a:avLst/>
                  <a:gdLst>
                    <a:gd name="T0" fmla="*/ 0 w 24557"/>
                    <a:gd name="T1" fmla="*/ 0 h 21600"/>
                    <a:gd name="T2" fmla="*/ 0 w 24557"/>
                    <a:gd name="T3" fmla="*/ 0 h 21600"/>
                    <a:gd name="T4" fmla="*/ 0 w 24557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4557"/>
                    <a:gd name="T10" fmla="*/ 0 h 21600"/>
                    <a:gd name="T11" fmla="*/ 24557 w 24557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557" h="21600" fill="none" extrusionOk="0">
                      <a:moveTo>
                        <a:pt x="-1" y="203"/>
                      </a:moveTo>
                      <a:cubicBezTo>
                        <a:pt x="980" y="67"/>
                        <a:pt x="1968" y="-1"/>
                        <a:pt x="2958" y="0"/>
                      </a:cubicBezTo>
                      <a:cubicBezTo>
                        <a:pt x="14815" y="0"/>
                        <a:pt x="24455" y="9558"/>
                        <a:pt x="24557" y="21414"/>
                      </a:cubicBezTo>
                    </a:path>
                    <a:path w="24557" h="21600" stroke="0" extrusionOk="0">
                      <a:moveTo>
                        <a:pt x="-1" y="203"/>
                      </a:moveTo>
                      <a:cubicBezTo>
                        <a:pt x="980" y="67"/>
                        <a:pt x="1968" y="-1"/>
                        <a:pt x="2958" y="0"/>
                      </a:cubicBezTo>
                      <a:cubicBezTo>
                        <a:pt x="14815" y="0"/>
                        <a:pt x="24455" y="9558"/>
                        <a:pt x="24557" y="21414"/>
                      </a:cubicBezTo>
                      <a:lnTo>
                        <a:pt x="2958" y="2160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952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98" name="Arc 177"/>
                <p:cNvSpPr>
                  <a:spLocks/>
                </p:cNvSpPr>
                <p:nvPr/>
              </p:nvSpPr>
              <p:spPr bwMode="auto">
                <a:xfrm>
                  <a:off x="2727" y="3089"/>
                  <a:ext cx="117" cy="115"/>
                </a:xfrm>
                <a:custGeom>
                  <a:avLst/>
                  <a:gdLst>
                    <a:gd name="T0" fmla="*/ 0 w 20376"/>
                    <a:gd name="T1" fmla="*/ 0 h 21129"/>
                    <a:gd name="T2" fmla="*/ 0 w 20376"/>
                    <a:gd name="T3" fmla="*/ 0 h 21129"/>
                    <a:gd name="T4" fmla="*/ 0 w 20376"/>
                    <a:gd name="T5" fmla="*/ 0 h 21129"/>
                    <a:gd name="T6" fmla="*/ 0 60000 65536"/>
                    <a:gd name="T7" fmla="*/ 0 60000 65536"/>
                    <a:gd name="T8" fmla="*/ 0 60000 65536"/>
                    <a:gd name="T9" fmla="*/ 0 w 20376"/>
                    <a:gd name="T10" fmla="*/ 0 h 21129"/>
                    <a:gd name="T11" fmla="*/ 20376 w 20376"/>
                    <a:gd name="T12" fmla="*/ 21129 h 2112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0376" h="21129" fill="none" extrusionOk="0">
                      <a:moveTo>
                        <a:pt x="4486" y="0"/>
                      </a:moveTo>
                      <a:cubicBezTo>
                        <a:pt x="11855" y="1564"/>
                        <a:pt x="17876" y="6855"/>
                        <a:pt x="20375" y="13961"/>
                      </a:cubicBezTo>
                    </a:path>
                    <a:path w="20376" h="21129" stroke="0" extrusionOk="0">
                      <a:moveTo>
                        <a:pt x="4486" y="0"/>
                      </a:moveTo>
                      <a:cubicBezTo>
                        <a:pt x="11855" y="1564"/>
                        <a:pt x="17876" y="6855"/>
                        <a:pt x="20375" y="13961"/>
                      </a:cubicBezTo>
                      <a:lnTo>
                        <a:pt x="0" y="21129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952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99" name="Arc 178"/>
                <p:cNvSpPr>
                  <a:spLocks/>
                </p:cNvSpPr>
                <p:nvPr/>
              </p:nvSpPr>
              <p:spPr bwMode="auto">
                <a:xfrm>
                  <a:off x="2727" y="3103"/>
                  <a:ext cx="98" cy="101"/>
                </a:xfrm>
                <a:custGeom>
                  <a:avLst/>
                  <a:gdLst>
                    <a:gd name="T0" fmla="*/ 0 w 17097"/>
                    <a:gd name="T1" fmla="*/ 0 h 18448"/>
                    <a:gd name="T2" fmla="*/ 0 w 17097"/>
                    <a:gd name="T3" fmla="*/ 0 h 18448"/>
                    <a:gd name="T4" fmla="*/ 0 w 17097"/>
                    <a:gd name="T5" fmla="*/ 0 h 18448"/>
                    <a:gd name="T6" fmla="*/ 0 60000 65536"/>
                    <a:gd name="T7" fmla="*/ 0 60000 65536"/>
                    <a:gd name="T8" fmla="*/ 0 60000 65536"/>
                    <a:gd name="T9" fmla="*/ 0 w 17097"/>
                    <a:gd name="T10" fmla="*/ 0 h 18448"/>
                    <a:gd name="T11" fmla="*/ 17097 w 17097"/>
                    <a:gd name="T12" fmla="*/ 18448 h 1844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7097" h="18448" fill="none" extrusionOk="0">
                      <a:moveTo>
                        <a:pt x="11235" y="-1"/>
                      </a:moveTo>
                      <a:cubicBezTo>
                        <a:pt x="13493" y="1375"/>
                        <a:pt x="15480" y="3154"/>
                        <a:pt x="17097" y="5247"/>
                      </a:cubicBezTo>
                    </a:path>
                    <a:path w="17097" h="18448" stroke="0" extrusionOk="0">
                      <a:moveTo>
                        <a:pt x="11235" y="-1"/>
                      </a:moveTo>
                      <a:cubicBezTo>
                        <a:pt x="13493" y="1375"/>
                        <a:pt x="15480" y="3154"/>
                        <a:pt x="17097" y="5247"/>
                      </a:cubicBezTo>
                      <a:lnTo>
                        <a:pt x="0" y="18448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952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92" name="Oval 179"/>
              <p:cNvSpPr>
                <a:spLocks noChangeArrowheads="1"/>
              </p:cNvSpPr>
              <p:nvPr/>
            </p:nvSpPr>
            <p:spPr bwMode="auto">
              <a:xfrm>
                <a:off x="2643" y="3145"/>
                <a:ext cx="167" cy="167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43" name="Group 180"/>
          <p:cNvGrpSpPr>
            <a:grpSpLocks/>
          </p:cNvGrpSpPr>
          <p:nvPr/>
        </p:nvGrpSpPr>
        <p:grpSpPr bwMode="auto">
          <a:xfrm>
            <a:off x="4114800" y="2133600"/>
            <a:ext cx="366713" cy="76200"/>
            <a:chOff x="2144" y="2894"/>
            <a:chExt cx="1159" cy="419"/>
          </a:xfrm>
        </p:grpSpPr>
        <p:grpSp>
          <p:nvGrpSpPr>
            <p:cNvPr id="244" name="Group 181"/>
            <p:cNvGrpSpPr>
              <a:grpSpLocks/>
            </p:cNvGrpSpPr>
            <p:nvPr/>
          </p:nvGrpSpPr>
          <p:grpSpPr bwMode="auto">
            <a:xfrm>
              <a:off x="2144" y="2894"/>
              <a:ext cx="1159" cy="419"/>
              <a:chOff x="2144" y="2894"/>
              <a:chExt cx="1159" cy="419"/>
            </a:xfrm>
          </p:grpSpPr>
          <p:sp>
            <p:nvSpPr>
              <p:cNvPr id="1079" name="Freeform 182"/>
              <p:cNvSpPr>
                <a:spLocks/>
              </p:cNvSpPr>
              <p:nvPr/>
            </p:nvSpPr>
            <p:spPr bwMode="auto">
              <a:xfrm>
                <a:off x="2144" y="2894"/>
                <a:ext cx="1159" cy="419"/>
              </a:xfrm>
              <a:custGeom>
                <a:avLst/>
                <a:gdLst>
                  <a:gd name="T0" fmla="*/ 0 w 3477"/>
                  <a:gd name="T1" fmla="*/ 0 h 1256"/>
                  <a:gd name="T2" fmla="*/ 0 w 3477"/>
                  <a:gd name="T3" fmla="*/ 0 h 1256"/>
                  <a:gd name="T4" fmla="*/ 0 w 3477"/>
                  <a:gd name="T5" fmla="*/ 0 h 1256"/>
                  <a:gd name="T6" fmla="*/ 0 w 3477"/>
                  <a:gd name="T7" fmla="*/ 0 h 1256"/>
                  <a:gd name="T8" fmla="*/ 0 w 3477"/>
                  <a:gd name="T9" fmla="*/ 0 h 1256"/>
                  <a:gd name="T10" fmla="*/ 0 w 3477"/>
                  <a:gd name="T11" fmla="*/ 0 h 1256"/>
                  <a:gd name="T12" fmla="*/ 0 w 3477"/>
                  <a:gd name="T13" fmla="*/ 0 h 1256"/>
                  <a:gd name="T14" fmla="*/ 0 w 3477"/>
                  <a:gd name="T15" fmla="*/ 0 h 1256"/>
                  <a:gd name="T16" fmla="*/ 0 w 3477"/>
                  <a:gd name="T17" fmla="*/ 0 h 1256"/>
                  <a:gd name="T18" fmla="*/ 0 w 3477"/>
                  <a:gd name="T19" fmla="*/ 0 h 1256"/>
                  <a:gd name="T20" fmla="*/ 0 w 3477"/>
                  <a:gd name="T21" fmla="*/ 0 h 1256"/>
                  <a:gd name="T22" fmla="*/ 0 w 3477"/>
                  <a:gd name="T23" fmla="*/ 0 h 1256"/>
                  <a:gd name="T24" fmla="*/ 0 w 3477"/>
                  <a:gd name="T25" fmla="*/ 0 h 1256"/>
                  <a:gd name="T26" fmla="*/ 0 w 3477"/>
                  <a:gd name="T27" fmla="*/ 0 h 1256"/>
                  <a:gd name="T28" fmla="*/ 0 w 3477"/>
                  <a:gd name="T29" fmla="*/ 0 h 1256"/>
                  <a:gd name="T30" fmla="*/ 0 w 3477"/>
                  <a:gd name="T31" fmla="*/ 0 h 1256"/>
                  <a:gd name="T32" fmla="*/ 0 w 3477"/>
                  <a:gd name="T33" fmla="*/ 0 h 1256"/>
                  <a:gd name="T34" fmla="*/ 0 w 3477"/>
                  <a:gd name="T35" fmla="*/ 0 h 1256"/>
                  <a:gd name="T36" fmla="*/ 0 w 3477"/>
                  <a:gd name="T37" fmla="*/ 0 h 1256"/>
                  <a:gd name="T38" fmla="*/ 0 w 3477"/>
                  <a:gd name="T39" fmla="*/ 0 h 1256"/>
                  <a:gd name="T40" fmla="*/ 0 w 3477"/>
                  <a:gd name="T41" fmla="*/ 0 h 1256"/>
                  <a:gd name="T42" fmla="*/ 0 w 3477"/>
                  <a:gd name="T43" fmla="*/ 0 h 1256"/>
                  <a:gd name="T44" fmla="*/ 0 w 3477"/>
                  <a:gd name="T45" fmla="*/ 0 h 1256"/>
                  <a:gd name="T46" fmla="*/ 0 w 3477"/>
                  <a:gd name="T47" fmla="*/ 0 h 1256"/>
                  <a:gd name="T48" fmla="*/ 0 w 3477"/>
                  <a:gd name="T49" fmla="*/ 0 h 1256"/>
                  <a:gd name="T50" fmla="*/ 0 w 3477"/>
                  <a:gd name="T51" fmla="*/ 0 h 1256"/>
                  <a:gd name="T52" fmla="*/ 0 w 3477"/>
                  <a:gd name="T53" fmla="*/ 0 h 1256"/>
                  <a:gd name="T54" fmla="*/ 0 w 3477"/>
                  <a:gd name="T55" fmla="*/ 0 h 1256"/>
                  <a:gd name="T56" fmla="*/ 0 w 3477"/>
                  <a:gd name="T57" fmla="*/ 0 h 1256"/>
                  <a:gd name="T58" fmla="*/ 0 w 3477"/>
                  <a:gd name="T59" fmla="*/ 0 h 1256"/>
                  <a:gd name="T60" fmla="*/ 0 w 3477"/>
                  <a:gd name="T61" fmla="*/ 0 h 1256"/>
                  <a:gd name="T62" fmla="*/ 0 w 3477"/>
                  <a:gd name="T63" fmla="*/ 0 h 1256"/>
                  <a:gd name="T64" fmla="*/ 0 w 3477"/>
                  <a:gd name="T65" fmla="*/ 0 h 1256"/>
                  <a:gd name="T66" fmla="*/ 0 w 3477"/>
                  <a:gd name="T67" fmla="*/ 0 h 1256"/>
                  <a:gd name="T68" fmla="*/ 0 w 3477"/>
                  <a:gd name="T69" fmla="*/ 0 h 1256"/>
                  <a:gd name="T70" fmla="*/ 0 w 3477"/>
                  <a:gd name="T71" fmla="*/ 0 h 1256"/>
                  <a:gd name="T72" fmla="*/ 0 w 3477"/>
                  <a:gd name="T73" fmla="*/ 0 h 1256"/>
                  <a:gd name="T74" fmla="*/ 0 w 3477"/>
                  <a:gd name="T75" fmla="*/ 0 h 1256"/>
                  <a:gd name="T76" fmla="*/ 0 w 3477"/>
                  <a:gd name="T77" fmla="*/ 0 h 1256"/>
                  <a:gd name="T78" fmla="*/ 0 w 3477"/>
                  <a:gd name="T79" fmla="*/ 0 h 1256"/>
                  <a:gd name="T80" fmla="*/ 0 w 3477"/>
                  <a:gd name="T81" fmla="*/ 0 h 1256"/>
                  <a:gd name="T82" fmla="*/ 0 w 3477"/>
                  <a:gd name="T83" fmla="*/ 0 h 1256"/>
                  <a:gd name="T84" fmla="*/ 0 w 3477"/>
                  <a:gd name="T85" fmla="*/ 0 h 1256"/>
                  <a:gd name="T86" fmla="*/ 0 w 3477"/>
                  <a:gd name="T87" fmla="*/ 0 h 1256"/>
                  <a:gd name="T88" fmla="*/ 0 w 3477"/>
                  <a:gd name="T89" fmla="*/ 0 h 1256"/>
                  <a:gd name="T90" fmla="*/ 0 w 3477"/>
                  <a:gd name="T91" fmla="*/ 0 h 1256"/>
                  <a:gd name="T92" fmla="*/ 0 w 3477"/>
                  <a:gd name="T93" fmla="*/ 0 h 1256"/>
                  <a:gd name="T94" fmla="*/ 0 w 3477"/>
                  <a:gd name="T95" fmla="*/ 0 h 1256"/>
                  <a:gd name="T96" fmla="*/ 0 w 3477"/>
                  <a:gd name="T97" fmla="*/ 0 h 1256"/>
                  <a:gd name="T98" fmla="*/ 0 w 3477"/>
                  <a:gd name="T99" fmla="*/ 0 h 1256"/>
                  <a:gd name="T100" fmla="*/ 0 w 3477"/>
                  <a:gd name="T101" fmla="*/ 0 h 1256"/>
                  <a:gd name="T102" fmla="*/ 0 w 3477"/>
                  <a:gd name="T103" fmla="*/ 0 h 1256"/>
                  <a:gd name="T104" fmla="*/ 0 w 3477"/>
                  <a:gd name="T105" fmla="*/ 0 h 125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77"/>
                  <a:gd name="T160" fmla="*/ 0 h 1256"/>
                  <a:gd name="T161" fmla="*/ 3477 w 3477"/>
                  <a:gd name="T162" fmla="*/ 1256 h 125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77" h="1256">
                    <a:moveTo>
                      <a:pt x="23" y="667"/>
                    </a:moveTo>
                    <a:lnTo>
                      <a:pt x="13" y="708"/>
                    </a:lnTo>
                    <a:lnTo>
                      <a:pt x="6" y="738"/>
                    </a:lnTo>
                    <a:lnTo>
                      <a:pt x="1" y="782"/>
                    </a:lnTo>
                    <a:lnTo>
                      <a:pt x="0" y="817"/>
                    </a:lnTo>
                    <a:lnTo>
                      <a:pt x="4" y="856"/>
                    </a:lnTo>
                    <a:lnTo>
                      <a:pt x="9" y="881"/>
                    </a:lnTo>
                    <a:lnTo>
                      <a:pt x="18" y="903"/>
                    </a:lnTo>
                    <a:lnTo>
                      <a:pt x="31" y="925"/>
                    </a:lnTo>
                    <a:lnTo>
                      <a:pt x="54" y="953"/>
                    </a:lnTo>
                    <a:lnTo>
                      <a:pt x="77" y="978"/>
                    </a:lnTo>
                    <a:lnTo>
                      <a:pt x="105" y="1006"/>
                    </a:lnTo>
                    <a:lnTo>
                      <a:pt x="143" y="1037"/>
                    </a:lnTo>
                    <a:lnTo>
                      <a:pt x="189" y="1075"/>
                    </a:lnTo>
                    <a:lnTo>
                      <a:pt x="210" y="1098"/>
                    </a:lnTo>
                    <a:lnTo>
                      <a:pt x="230" y="1132"/>
                    </a:lnTo>
                    <a:lnTo>
                      <a:pt x="275" y="1256"/>
                    </a:lnTo>
                    <a:lnTo>
                      <a:pt x="3062" y="1256"/>
                    </a:lnTo>
                    <a:lnTo>
                      <a:pt x="3312" y="730"/>
                    </a:lnTo>
                    <a:lnTo>
                      <a:pt x="3415" y="730"/>
                    </a:lnTo>
                    <a:lnTo>
                      <a:pt x="3477" y="667"/>
                    </a:lnTo>
                    <a:lnTo>
                      <a:pt x="2743" y="667"/>
                    </a:lnTo>
                    <a:lnTo>
                      <a:pt x="2810" y="580"/>
                    </a:lnTo>
                    <a:lnTo>
                      <a:pt x="2810" y="542"/>
                    </a:lnTo>
                    <a:lnTo>
                      <a:pt x="2190" y="542"/>
                    </a:lnTo>
                    <a:lnTo>
                      <a:pt x="2190" y="581"/>
                    </a:lnTo>
                    <a:lnTo>
                      <a:pt x="2249" y="659"/>
                    </a:lnTo>
                    <a:lnTo>
                      <a:pt x="2119" y="659"/>
                    </a:lnTo>
                    <a:lnTo>
                      <a:pt x="2091" y="623"/>
                    </a:lnTo>
                    <a:lnTo>
                      <a:pt x="2064" y="595"/>
                    </a:lnTo>
                    <a:lnTo>
                      <a:pt x="2024" y="564"/>
                    </a:lnTo>
                    <a:lnTo>
                      <a:pt x="1998" y="546"/>
                    </a:lnTo>
                    <a:lnTo>
                      <a:pt x="1969" y="528"/>
                    </a:lnTo>
                    <a:lnTo>
                      <a:pt x="1936" y="513"/>
                    </a:lnTo>
                    <a:lnTo>
                      <a:pt x="1903" y="501"/>
                    </a:lnTo>
                    <a:lnTo>
                      <a:pt x="1876" y="493"/>
                    </a:lnTo>
                    <a:lnTo>
                      <a:pt x="1876" y="72"/>
                    </a:lnTo>
                    <a:lnTo>
                      <a:pt x="1931" y="0"/>
                    </a:lnTo>
                    <a:lnTo>
                      <a:pt x="1515" y="0"/>
                    </a:lnTo>
                    <a:lnTo>
                      <a:pt x="1578" y="73"/>
                    </a:lnTo>
                    <a:lnTo>
                      <a:pt x="1578" y="503"/>
                    </a:lnTo>
                    <a:lnTo>
                      <a:pt x="1547" y="514"/>
                    </a:lnTo>
                    <a:lnTo>
                      <a:pt x="1519" y="529"/>
                    </a:lnTo>
                    <a:lnTo>
                      <a:pt x="1490" y="545"/>
                    </a:lnTo>
                    <a:lnTo>
                      <a:pt x="1463" y="563"/>
                    </a:lnTo>
                    <a:lnTo>
                      <a:pt x="1430" y="589"/>
                    </a:lnTo>
                    <a:lnTo>
                      <a:pt x="1402" y="617"/>
                    </a:lnTo>
                    <a:lnTo>
                      <a:pt x="1367" y="659"/>
                    </a:lnTo>
                    <a:lnTo>
                      <a:pt x="1178" y="659"/>
                    </a:lnTo>
                    <a:lnTo>
                      <a:pt x="1240" y="558"/>
                    </a:lnTo>
                    <a:lnTo>
                      <a:pt x="511" y="558"/>
                    </a:lnTo>
                    <a:lnTo>
                      <a:pt x="577" y="667"/>
                    </a:lnTo>
                    <a:lnTo>
                      <a:pt x="23" y="667"/>
                    </a:lnTo>
                    <a:close/>
                  </a:path>
                </a:pathLst>
              </a:custGeom>
              <a:solidFill>
                <a:schemeClr val="tx2"/>
              </a:solidFill>
              <a:ln w="47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45" name="Group 183"/>
              <p:cNvGrpSpPr>
                <a:grpSpLocks/>
              </p:cNvGrpSpPr>
              <p:nvPr/>
            </p:nvGrpSpPr>
            <p:grpSpPr bwMode="auto">
              <a:xfrm>
                <a:off x="2325" y="3190"/>
                <a:ext cx="732" cy="30"/>
                <a:chOff x="2325" y="3190"/>
                <a:chExt cx="732" cy="30"/>
              </a:xfrm>
            </p:grpSpPr>
            <p:grpSp>
              <p:nvGrpSpPr>
                <p:cNvPr id="246" name="Group 184"/>
                <p:cNvGrpSpPr>
                  <a:grpSpLocks/>
                </p:cNvGrpSpPr>
                <p:nvPr/>
              </p:nvGrpSpPr>
              <p:grpSpPr bwMode="auto">
                <a:xfrm>
                  <a:off x="2325" y="3190"/>
                  <a:ext cx="161" cy="30"/>
                  <a:chOff x="2325" y="3190"/>
                  <a:chExt cx="161" cy="30"/>
                </a:xfrm>
              </p:grpSpPr>
              <p:sp>
                <p:nvSpPr>
                  <p:cNvPr id="1086" name="Oval 185"/>
                  <p:cNvSpPr>
                    <a:spLocks noChangeArrowheads="1"/>
                  </p:cNvSpPr>
                  <p:nvPr/>
                </p:nvSpPr>
                <p:spPr bwMode="auto">
                  <a:xfrm>
                    <a:off x="2457" y="3190"/>
                    <a:ext cx="29" cy="30"/>
                  </a:xfrm>
                  <a:prstGeom prst="ellipse">
                    <a:avLst/>
                  </a:prstGeom>
                  <a:solidFill>
                    <a:schemeClr val="tx2"/>
                  </a:solidFill>
                  <a:ln w="476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87" name="Oval 186"/>
                  <p:cNvSpPr>
                    <a:spLocks noChangeArrowheads="1"/>
                  </p:cNvSpPr>
                  <p:nvPr/>
                </p:nvSpPr>
                <p:spPr bwMode="auto">
                  <a:xfrm>
                    <a:off x="2390" y="3190"/>
                    <a:ext cx="30" cy="30"/>
                  </a:xfrm>
                  <a:prstGeom prst="ellipse">
                    <a:avLst/>
                  </a:prstGeom>
                  <a:solidFill>
                    <a:schemeClr val="tx2"/>
                  </a:solidFill>
                  <a:ln w="476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88" name="Oval 187"/>
                  <p:cNvSpPr>
                    <a:spLocks noChangeArrowheads="1"/>
                  </p:cNvSpPr>
                  <p:nvPr/>
                </p:nvSpPr>
                <p:spPr bwMode="auto">
                  <a:xfrm>
                    <a:off x="2325" y="3190"/>
                    <a:ext cx="30" cy="30"/>
                  </a:xfrm>
                  <a:prstGeom prst="ellipse">
                    <a:avLst/>
                  </a:prstGeom>
                  <a:solidFill>
                    <a:schemeClr val="tx2"/>
                  </a:solidFill>
                  <a:ln w="476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47" name="Group 188"/>
                <p:cNvGrpSpPr>
                  <a:grpSpLocks/>
                </p:cNvGrpSpPr>
                <p:nvPr/>
              </p:nvGrpSpPr>
              <p:grpSpPr bwMode="auto">
                <a:xfrm>
                  <a:off x="2897" y="3190"/>
                  <a:ext cx="160" cy="30"/>
                  <a:chOff x="2897" y="3190"/>
                  <a:chExt cx="160" cy="30"/>
                </a:xfrm>
              </p:grpSpPr>
              <p:sp>
                <p:nvSpPr>
                  <p:cNvPr id="1083" name="Oval 189"/>
                  <p:cNvSpPr>
                    <a:spLocks noChangeArrowheads="1"/>
                  </p:cNvSpPr>
                  <p:nvPr/>
                </p:nvSpPr>
                <p:spPr bwMode="auto">
                  <a:xfrm>
                    <a:off x="3028" y="3190"/>
                    <a:ext cx="29" cy="30"/>
                  </a:xfrm>
                  <a:prstGeom prst="ellipse">
                    <a:avLst/>
                  </a:prstGeom>
                  <a:solidFill>
                    <a:schemeClr val="tx2"/>
                  </a:solidFill>
                  <a:ln w="476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84" name="Oval 190"/>
                  <p:cNvSpPr>
                    <a:spLocks noChangeArrowheads="1"/>
                  </p:cNvSpPr>
                  <p:nvPr/>
                </p:nvSpPr>
                <p:spPr bwMode="auto">
                  <a:xfrm>
                    <a:off x="2962" y="3190"/>
                    <a:ext cx="29" cy="30"/>
                  </a:xfrm>
                  <a:prstGeom prst="ellipse">
                    <a:avLst/>
                  </a:prstGeom>
                  <a:solidFill>
                    <a:schemeClr val="tx2"/>
                  </a:solidFill>
                  <a:ln w="476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85" name="Oval 191"/>
                  <p:cNvSpPr>
                    <a:spLocks noChangeArrowheads="1"/>
                  </p:cNvSpPr>
                  <p:nvPr/>
                </p:nvSpPr>
                <p:spPr bwMode="auto">
                  <a:xfrm>
                    <a:off x="2897" y="3190"/>
                    <a:ext cx="29" cy="30"/>
                  </a:xfrm>
                  <a:prstGeom prst="ellipse">
                    <a:avLst/>
                  </a:prstGeom>
                  <a:solidFill>
                    <a:schemeClr val="tx2"/>
                  </a:solidFill>
                  <a:ln w="476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248" name="Group 192"/>
            <p:cNvGrpSpPr>
              <a:grpSpLocks/>
            </p:cNvGrpSpPr>
            <p:nvPr/>
          </p:nvGrpSpPr>
          <p:grpSpPr bwMode="auto">
            <a:xfrm>
              <a:off x="2603" y="3086"/>
              <a:ext cx="248" cy="226"/>
              <a:chOff x="2603" y="3086"/>
              <a:chExt cx="248" cy="226"/>
            </a:xfrm>
          </p:grpSpPr>
          <p:grpSp>
            <p:nvGrpSpPr>
              <p:cNvPr id="249" name="Group 193"/>
              <p:cNvGrpSpPr>
                <a:grpSpLocks/>
              </p:cNvGrpSpPr>
              <p:nvPr/>
            </p:nvGrpSpPr>
            <p:grpSpPr bwMode="auto">
              <a:xfrm>
                <a:off x="2603" y="3086"/>
                <a:ext cx="248" cy="119"/>
                <a:chOff x="2603" y="3086"/>
                <a:chExt cx="248" cy="119"/>
              </a:xfrm>
            </p:grpSpPr>
            <p:sp>
              <p:nvSpPr>
                <p:cNvPr id="1072" name="Arc 194"/>
                <p:cNvSpPr>
                  <a:spLocks/>
                </p:cNvSpPr>
                <p:nvPr/>
              </p:nvSpPr>
              <p:spPr bwMode="auto">
                <a:xfrm>
                  <a:off x="2603" y="3087"/>
                  <a:ext cx="248" cy="118"/>
                </a:xfrm>
                <a:custGeom>
                  <a:avLst/>
                  <a:gdLst>
                    <a:gd name="T0" fmla="*/ 0 w 43198"/>
                    <a:gd name="T1" fmla="*/ 0 h 21600"/>
                    <a:gd name="T2" fmla="*/ 0 w 43198"/>
                    <a:gd name="T3" fmla="*/ 0 h 21600"/>
                    <a:gd name="T4" fmla="*/ 0 w 43198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98"/>
                    <a:gd name="T10" fmla="*/ 0 h 21600"/>
                    <a:gd name="T11" fmla="*/ 43198 w 4319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98" h="21600" fill="none" extrusionOk="0">
                      <a:moveTo>
                        <a:pt x="-1" y="21415"/>
                      </a:moveTo>
                      <a:cubicBezTo>
                        <a:pt x="100" y="9558"/>
                        <a:pt x="9741" y="-1"/>
                        <a:pt x="21599" y="0"/>
                      </a:cubicBezTo>
                      <a:cubicBezTo>
                        <a:pt x="33456" y="0"/>
                        <a:pt x="43096" y="9558"/>
                        <a:pt x="43198" y="21414"/>
                      </a:cubicBezTo>
                    </a:path>
                    <a:path w="43198" h="21600" stroke="0" extrusionOk="0">
                      <a:moveTo>
                        <a:pt x="-1" y="21415"/>
                      </a:moveTo>
                      <a:cubicBezTo>
                        <a:pt x="100" y="9558"/>
                        <a:pt x="9741" y="-1"/>
                        <a:pt x="21599" y="0"/>
                      </a:cubicBezTo>
                      <a:cubicBezTo>
                        <a:pt x="33456" y="0"/>
                        <a:pt x="43096" y="9558"/>
                        <a:pt x="43198" y="21414"/>
                      </a:cubicBezTo>
                      <a:lnTo>
                        <a:pt x="21599" y="2160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3" name="Arc 195"/>
                <p:cNvSpPr>
                  <a:spLocks/>
                </p:cNvSpPr>
                <p:nvPr/>
              </p:nvSpPr>
              <p:spPr bwMode="auto">
                <a:xfrm>
                  <a:off x="2610" y="3086"/>
                  <a:ext cx="240" cy="118"/>
                </a:xfrm>
                <a:custGeom>
                  <a:avLst/>
                  <a:gdLst>
                    <a:gd name="T0" fmla="*/ 0 w 41847"/>
                    <a:gd name="T1" fmla="*/ 0 h 21600"/>
                    <a:gd name="T2" fmla="*/ 0 w 41847"/>
                    <a:gd name="T3" fmla="*/ 0 h 21600"/>
                    <a:gd name="T4" fmla="*/ 0 w 41847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1847"/>
                    <a:gd name="T10" fmla="*/ 0 h 21600"/>
                    <a:gd name="T11" fmla="*/ 41847 w 41847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1847" h="21600" fill="none" extrusionOk="0">
                      <a:moveTo>
                        <a:pt x="-1" y="14078"/>
                      </a:moveTo>
                      <a:cubicBezTo>
                        <a:pt x="3143" y="5615"/>
                        <a:pt x="11219" y="-1"/>
                        <a:pt x="20248" y="0"/>
                      </a:cubicBezTo>
                      <a:cubicBezTo>
                        <a:pt x="32105" y="0"/>
                        <a:pt x="41746" y="9559"/>
                        <a:pt x="41847" y="21416"/>
                      </a:cubicBezTo>
                    </a:path>
                    <a:path w="41847" h="21600" stroke="0" extrusionOk="0">
                      <a:moveTo>
                        <a:pt x="-1" y="14078"/>
                      </a:moveTo>
                      <a:cubicBezTo>
                        <a:pt x="3143" y="5615"/>
                        <a:pt x="11219" y="-1"/>
                        <a:pt x="20248" y="0"/>
                      </a:cubicBezTo>
                      <a:cubicBezTo>
                        <a:pt x="32105" y="0"/>
                        <a:pt x="41746" y="9559"/>
                        <a:pt x="41847" y="21416"/>
                      </a:cubicBezTo>
                      <a:lnTo>
                        <a:pt x="20248" y="2160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4" name="Arc 196"/>
                <p:cNvSpPr>
                  <a:spLocks/>
                </p:cNvSpPr>
                <p:nvPr/>
              </p:nvSpPr>
              <p:spPr bwMode="auto">
                <a:xfrm>
                  <a:off x="2634" y="3086"/>
                  <a:ext cx="216" cy="118"/>
                </a:xfrm>
                <a:custGeom>
                  <a:avLst/>
                  <a:gdLst>
                    <a:gd name="T0" fmla="*/ 0 w 37682"/>
                    <a:gd name="T1" fmla="*/ 0 h 21600"/>
                    <a:gd name="T2" fmla="*/ 0 w 37682"/>
                    <a:gd name="T3" fmla="*/ 0 h 21600"/>
                    <a:gd name="T4" fmla="*/ 0 w 37682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37682"/>
                    <a:gd name="T10" fmla="*/ 0 h 21600"/>
                    <a:gd name="T11" fmla="*/ 37682 w 37682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7682" h="21600" fill="none" extrusionOk="0">
                      <a:moveTo>
                        <a:pt x="-1" y="7181"/>
                      </a:moveTo>
                      <a:cubicBezTo>
                        <a:pt x="4096" y="2611"/>
                        <a:pt x="9945" y="-1"/>
                        <a:pt x="16083" y="0"/>
                      </a:cubicBezTo>
                      <a:cubicBezTo>
                        <a:pt x="27940" y="0"/>
                        <a:pt x="37580" y="9558"/>
                        <a:pt x="37682" y="21414"/>
                      </a:cubicBezTo>
                    </a:path>
                    <a:path w="37682" h="21600" stroke="0" extrusionOk="0">
                      <a:moveTo>
                        <a:pt x="-1" y="7181"/>
                      </a:moveTo>
                      <a:cubicBezTo>
                        <a:pt x="4096" y="2611"/>
                        <a:pt x="9945" y="-1"/>
                        <a:pt x="16083" y="0"/>
                      </a:cubicBezTo>
                      <a:cubicBezTo>
                        <a:pt x="27940" y="0"/>
                        <a:pt x="37580" y="9558"/>
                        <a:pt x="37682" y="21414"/>
                      </a:cubicBezTo>
                      <a:lnTo>
                        <a:pt x="16083" y="2160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5" name="Arc 197"/>
                <p:cNvSpPr>
                  <a:spLocks/>
                </p:cNvSpPr>
                <p:nvPr/>
              </p:nvSpPr>
              <p:spPr bwMode="auto">
                <a:xfrm>
                  <a:off x="2667" y="3086"/>
                  <a:ext cx="182" cy="118"/>
                </a:xfrm>
                <a:custGeom>
                  <a:avLst/>
                  <a:gdLst>
                    <a:gd name="T0" fmla="*/ 0 w 31858"/>
                    <a:gd name="T1" fmla="*/ 0 h 21600"/>
                    <a:gd name="T2" fmla="*/ 0 w 31858"/>
                    <a:gd name="T3" fmla="*/ 0 h 21600"/>
                    <a:gd name="T4" fmla="*/ 0 w 31858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31858"/>
                    <a:gd name="T10" fmla="*/ 0 h 21600"/>
                    <a:gd name="T11" fmla="*/ 31858 w 3185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1858" h="21600" fill="none" extrusionOk="0">
                      <a:moveTo>
                        <a:pt x="-1" y="2591"/>
                      </a:moveTo>
                      <a:cubicBezTo>
                        <a:pt x="3151" y="890"/>
                        <a:pt x="6677" y="-1"/>
                        <a:pt x="10259" y="0"/>
                      </a:cubicBezTo>
                      <a:cubicBezTo>
                        <a:pt x="22116" y="0"/>
                        <a:pt x="31756" y="9558"/>
                        <a:pt x="31858" y="21414"/>
                      </a:cubicBezTo>
                    </a:path>
                    <a:path w="31858" h="21600" stroke="0" extrusionOk="0">
                      <a:moveTo>
                        <a:pt x="-1" y="2591"/>
                      </a:moveTo>
                      <a:cubicBezTo>
                        <a:pt x="3151" y="890"/>
                        <a:pt x="6677" y="-1"/>
                        <a:pt x="10259" y="0"/>
                      </a:cubicBezTo>
                      <a:cubicBezTo>
                        <a:pt x="22116" y="0"/>
                        <a:pt x="31756" y="9558"/>
                        <a:pt x="31858" y="21414"/>
                      </a:cubicBezTo>
                      <a:lnTo>
                        <a:pt x="10259" y="2160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6" name="Arc 198"/>
                <p:cNvSpPr>
                  <a:spLocks/>
                </p:cNvSpPr>
                <p:nvPr/>
              </p:nvSpPr>
              <p:spPr bwMode="auto">
                <a:xfrm>
                  <a:off x="2710" y="3086"/>
                  <a:ext cx="141" cy="118"/>
                </a:xfrm>
                <a:custGeom>
                  <a:avLst/>
                  <a:gdLst>
                    <a:gd name="T0" fmla="*/ 0 w 24557"/>
                    <a:gd name="T1" fmla="*/ 0 h 21600"/>
                    <a:gd name="T2" fmla="*/ 0 w 24557"/>
                    <a:gd name="T3" fmla="*/ 0 h 21600"/>
                    <a:gd name="T4" fmla="*/ 0 w 24557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4557"/>
                    <a:gd name="T10" fmla="*/ 0 h 21600"/>
                    <a:gd name="T11" fmla="*/ 24557 w 24557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557" h="21600" fill="none" extrusionOk="0">
                      <a:moveTo>
                        <a:pt x="-1" y="203"/>
                      </a:moveTo>
                      <a:cubicBezTo>
                        <a:pt x="980" y="67"/>
                        <a:pt x="1968" y="-1"/>
                        <a:pt x="2958" y="0"/>
                      </a:cubicBezTo>
                      <a:cubicBezTo>
                        <a:pt x="14815" y="0"/>
                        <a:pt x="24455" y="9558"/>
                        <a:pt x="24557" y="21414"/>
                      </a:cubicBezTo>
                    </a:path>
                    <a:path w="24557" h="21600" stroke="0" extrusionOk="0">
                      <a:moveTo>
                        <a:pt x="-1" y="203"/>
                      </a:moveTo>
                      <a:cubicBezTo>
                        <a:pt x="980" y="67"/>
                        <a:pt x="1968" y="-1"/>
                        <a:pt x="2958" y="0"/>
                      </a:cubicBezTo>
                      <a:cubicBezTo>
                        <a:pt x="14815" y="0"/>
                        <a:pt x="24455" y="9558"/>
                        <a:pt x="24557" y="21414"/>
                      </a:cubicBezTo>
                      <a:lnTo>
                        <a:pt x="2958" y="2160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7" name="Arc 199"/>
                <p:cNvSpPr>
                  <a:spLocks/>
                </p:cNvSpPr>
                <p:nvPr/>
              </p:nvSpPr>
              <p:spPr bwMode="auto">
                <a:xfrm>
                  <a:off x="2727" y="3089"/>
                  <a:ext cx="117" cy="115"/>
                </a:xfrm>
                <a:custGeom>
                  <a:avLst/>
                  <a:gdLst>
                    <a:gd name="T0" fmla="*/ 0 w 20376"/>
                    <a:gd name="T1" fmla="*/ 0 h 21129"/>
                    <a:gd name="T2" fmla="*/ 0 w 20376"/>
                    <a:gd name="T3" fmla="*/ 0 h 21129"/>
                    <a:gd name="T4" fmla="*/ 0 w 20376"/>
                    <a:gd name="T5" fmla="*/ 0 h 21129"/>
                    <a:gd name="T6" fmla="*/ 0 60000 65536"/>
                    <a:gd name="T7" fmla="*/ 0 60000 65536"/>
                    <a:gd name="T8" fmla="*/ 0 60000 65536"/>
                    <a:gd name="T9" fmla="*/ 0 w 20376"/>
                    <a:gd name="T10" fmla="*/ 0 h 21129"/>
                    <a:gd name="T11" fmla="*/ 20376 w 20376"/>
                    <a:gd name="T12" fmla="*/ 21129 h 2112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0376" h="21129" fill="none" extrusionOk="0">
                      <a:moveTo>
                        <a:pt x="4486" y="0"/>
                      </a:moveTo>
                      <a:cubicBezTo>
                        <a:pt x="11855" y="1564"/>
                        <a:pt x="17876" y="6855"/>
                        <a:pt x="20375" y="13961"/>
                      </a:cubicBezTo>
                    </a:path>
                    <a:path w="20376" h="21129" stroke="0" extrusionOk="0">
                      <a:moveTo>
                        <a:pt x="4486" y="0"/>
                      </a:moveTo>
                      <a:cubicBezTo>
                        <a:pt x="11855" y="1564"/>
                        <a:pt x="17876" y="6855"/>
                        <a:pt x="20375" y="13961"/>
                      </a:cubicBezTo>
                      <a:lnTo>
                        <a:pt x="0" y="21129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8" name="Arc 200"/>
                <p:cNvSpPr>
                  <a:spLocks/>
                </p:cNvSpPr>
                <p:nvPr/>
              </p:nvSpPr>
              <p:spPr bwMode="auto">
                <a:xfrm>
                  <a:off x="2727" y="3103"/>
                  <a:ext cx="98" cy="101"/>
                </a:xfrm>
                <a:custGeom>
                  <a:avLst/>
                  <a:gdLst>
                    <a:gd name="T0" fmla="*/ 0 w 17097"/>
                    <a:gd name="T1" fmla="*/ 0 h 18448"/>
                    <a:gd name="T2" fmla="*/ 0 w 17097"/>
                    <a:gd name="T3" fmla="*/ 0 h 18448"/>
                    <a:gd name="T4" fmla="*/ 0 w 17097"/>
                    <a:gd name="T5" fmla="*/ 0 h 18448"/>
                    <a:gd name="T6" fmla="*/ 0 60000 65536"/>
                    <a:gd name="T7" fmla="*/ 0 60000 65536"/>
                    <a:gd name="T8" fmla="*/ 0 60000 65536"/>
                    <a:gd name="T9" fmla="*/ 0 w 17097"/>
                    <a:gd name="T10" fmla="*/ 0 h 18448"/>
                    <a:gd name="T11" fmla="*/ 17097 w 17097"/>
                    <a:gd name="T12" fmla="*/ 18448 h 1844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7097" h="18448" fill="none" extrusionOk="0">
                      <a:moveTo>
                        <a:pt x="11235" y="-1"/>
                      </a:moveTo>
                      <a:cubicBezTo>
                        <a:pt x="13493" y="1375"/>
                        <a:pt x="15480" y="3154"/>
                        <a:pt x="17097" y="5247"/>
                      </a:cubicBezTo>
                    </a:path>
                    <a:path w="17097" h="18448" stroke="0" extrusionOk="0">
                      <a:moveTo>
                        <a:pt x="11235" y="-1"/>
                      </a:moveTo>
                      <a:cubicBezTo>
                        <a:pt x="13493" y="1375"/>
                        <a:pt x="15480" y="3154"/>
                        <a:pt x="17097" y="5247"/>
                      </a:cubicBezTo>
                      <a:lnTo>
                        <a:pt x="0" y="18448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71" name="Oval 201"/>
              <p:cNvSpPr>
                <a:spLocks noChangeArrowheads="1"/>
              </p:cNvSpPr>
              <p:nvPr/>
            </p:nvSpPr>
            <p:spPr bwMode="auto">
              <a:xfrm>
                <a:off x="2643" y="3145"/>
                <a:ext cx="167" cy="167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50" name="Group 202"/>
          <p:cNvGrpSpPr>
            <a:grpSpLocks/>
          </p:cNvGrpSpPr>
          <p:nvPr/>
        </p:nvGrpSpPr>
        <p:grpSpPr bwMode="auto">
          <a:xfrm>
            <a:off x="4038600" y="2362200"/>
            <a:ext cx="304800" cy="76200"/>
            <a:chOff x="2144" y="2894"/>
            <a:chExt cx="1159" cy="419"/>
          </a:xfrm>
        </p:grpSpPr>
        <p:grpSp>
          <p:nvGrpSpPr>
            <p:cNvPr id="251" name="Group 203"/>
            <p:cNvGrpSpPr>
              <a:grpSpLocks/>
            </p:cNvGrpSpPr>
            <p:nvPr/>
          </p:nvGrpSpPr>
          <p:grpSpPr bwMode="auto">
            <a:xfrm>
              <a:off x="2144" y="2894"/>
              <a:ext cx="1159" cy="419"/>
              <a:chOff x="2144" y="2894"/>
              <a:chExt cx="1159" cy="419"/>
            </a:xfrm>
          </p:grpSpPr>
          <p:sp>
            <p:nvSpPr>
              <p:cNvPr id="1058" name="Freeform 204"/>
              <p:cNvSpPr>
                <a:spLocks/>
              </p:cNvSpPr>
              <p:nvPr/>
            </p:nvSpPr>
            <p:spPr bwMode="auto">
              <a:xfrm>
                <a:off x="2144" y="2894"/>
                <a:ext cx="1159" cy="419"/>
              </a:xfrm>
              <a:custGeom>
                <a:avLst/>
                <a:gdLst>
                  <a:gd name="T0" fmla="*/ 0 w 3477"/>
                  <a:gd name="T1" fmla="*/ 0 h 1256"/>
                  <a:gd name="T2" fmla="*/ 0 w 3477"/>
                  <a:gd name="T3" fmla="*/ 0 h 1256"/>
                  <a:gd name="T4" fmla="*/ 0 w 3477"/>
                  <a:gd name="T5" fmla="*/ 0 h 1256"/>
                  <a:gd name="T6" fmla="*/ 0 w 3477"/>
                  <a:gd name="T7" fmla="*/ 0 h 1256"/>
                  <a:gd name="T8" fmla="*/ 0 w 3477"/>
                  <a:gd name="T9" fmla="*/ 0 h 1256"/>
                  <a:gd name="T10" fmla="*/ 0 w 3477"/>
                  <a:gd name="T11" fmla="*/ 0 h 1256"/>
                  <a:gd name="T12" fmla="*/ 0 w 3477"/>
                  <a:gd name="T13" fmla="*/ 0 h 1256"/>
                  <a:gd name="T14" fmla="*/ 0 w 3477"/>
                  <a:gd name="T15" fmla="*/ 0 h 1256"/>
                  <a:gd name="T16" fmla="*/ 0 w 3477"/>
                  <a:gd name="T17" fmla="*/ 0 h 1256"/>
                  <a:gd name="T18" fmla="*/ 0 w 3477"/>
                  <a:gd name="T19" fmla="*/ 0 h 1256"/>
                  <a:gd name="T20" fmla="*/ 0 w 3477"/>
                  <a:gd name="T21" fmla="*/ 0 h 1256"/>
                  <a:gd name="T22" fmla="*/ 0 w 3477"/>
                  <a:gd name="T23" fmla="*/ 0 h 1256"/>
                  <a:gd name="T24" fmla="*/ 0 w 3477"/>
                  <a:gd name="T25" fmla="*/ 0 h 1256"/>
                  <a:gd name="T26" fmla="*/ 0 w 3477"/>
                  <a:gd name="T27" fmla="*/ 0 h 1256"/>
                  <a:gd name="T28" fmla="*/ 0 w 3477"/>
                  <a:gd name="T29" fmla="*/ 0 h 1256"/>
                  <a:gd name="T30" fmla="*/ 0 w 3477"/>
                  <a:gd name="T31" fmla="*/ 0 h 1256"/>
                  <a:gd name="T32" fmla="*/ 0 w 3477"/>
                  <a:gd name="T33" fmla="*/ 0 h 1256"/>
                  <a:gd name="T34" fmla="*/ 0 w 3477"/>
                  <a:gd name="T35" fmla="*/ 0 h 1256"/>
                  <a:gd name="T36" fmla="*/ 0 w 3477"/>
                  <a:gd name="T37" fmla="*/ 0 h 1256"/>
                  <a:gd name="T38" fmla="*/ 0 w 3477"/>
                  <a:gd name="T39" fmla="*/ 0 h 1256"/>
                  <a:gd name="T40" fmla="*/ 0 w 3477"/>
                  <a:gd name="T41" fmla="*/ 0 h 1256"/>
                  <a:gd name="T42" fmla="*/ 0 w 3477"/>
                  <a:gd name="T43" fmla="*/ 0 h 1256"/>
                  <a:gd name="T44" fmla="*/ 0 w 3477"/>
                  <a:gd name="T45" fmla="*/ 0 h 1256"/>
                  <a:gd name="T46" fmla="*/ 0 w 3477"/>
                  <a:gd name="T47" fmla="*/ 0 h 1256"/>
                  <a:gd name="T48" fmla="*/ 0 w 3477"/>
                  <a:gd name="T49" fmla="*/ 0 h 1256"/>
                  <a:gd name="T50" fmla="*/ 0 w 3477"/>
                  <a:gd name="T51" fmla="*/ 0 h 1256"/>
                  <a:gd name="T52" fmla="*/ 0 w 3477"/>
                  <a:gd name="T53" fmla="*/ 0 h 1256"/>
                  <a:gd name="T54" fmla="*/ 0 w 3477"/>
                  <a:gd name="T55" fmla="*/ 0 h 1256"/>
                  <a:gd name="T56" fmla="*/ 0 w 3477"/>
                  <a:gd name="T57" fmla="*/ 0 h 1256"/>
                  <a:gd name="T58" fmla="*/ 0 w 3477"/>
                  <a:gd name="T59" fmla="*/ 0 h 1256"/>
                  <a:gd name="T60" fmla="*/ 0 w 3477"/>
                  <a:gd name="T61" fmla="*/ 0 h 1256"/>
                  <a:gd name="T62" fmla="*/ 0 w 3477"/>
                  <a:gd name="T63" fmla="*/ 0 h 1256"/>
                  <a:gd name="T64" fmla="*/ 0 w 3477"/>
                  <a:gd name="T65" fmla="*/ 0 h 1256"/>
                  <a:gd name="T66" fmla="*/ 0 w 3477"/>
                  <a:gd name="T67" fmla="*/ 0 h 1256"/>
                  <a:gd name="T68" fmla="*/ 0 w 3477"/>
                  <a:gd name="T69" fmla="*/ 0 h 1256"/>
                  <a:gd name="T70" fmla="*/ 0 w 3477"/>
                  <a:gd name="T71" fmla="*/ 0 h 1256"/>
                  <a:gd name="T72" fmla="*/ 0 w 3477"/>
                  <a:gd name="T73" fmla="*/ 0 h 1256"/>
                  <a:gd name="T74" fmla="*/ 0 w 3477"/>
                  <a:gd name="T75" fmla="*/ 0 h 1256"/>
                  <a:gd name="T76" fmla="*/ 0 w 3477"/>
                  <a:gd name="T77" fmla="*/ 0 h 1256"/>
                  <a:gd name="T78" fmla="*/ 0 w 3477"/>
                  <a:gd name="T79" fmla="*/ 0 h 1256"/>
                  <a:gd name="T80" fmla="*/ 0 w 3477"/>
                  <a:gd name="T81" fmla="*/ 0 h 1256"/>
                  <a:gd name="T82" fmla="*/ 0 w 3477"/>
                  <a:gd name="T83" fmla="*/ 0 h 1256"/>
                  <a:gd name="T84" fmla="*/ 0 w 3477"/>
                  <a:gd name="T85" fmla="*/ 0 h 1256"/>
                  <a:gd name="T86" fmla="*/ 0 w 3477"/>
                  <a:gd name="T87" fmla="*/ 0 h 1256"/>
                  <a:gd name="T88" fmla="*/ 0 w 3477"/>
                  <a:gd name="T89" fmla="*/ 0 h 1256"/>
                  <a:gd name="T90" fmla="*/ 0 w 3477"/>
                  <a:gd name="T91" fmla="*/ 0 h 1256"/>
                  <a:gd name="T92" fmla="*/ 0 w 3477"/>
                  <a:gd name="T93" fmla="*/ 0 h 1256"/>
                  <a:gd name="T94" fmla="*/ 0 w 3477"/>
                  <a:gd name="T95" fmla="*/ 0 h 1256"/>
                  <a:gd name="T96" fmla="*/ 0 w 3477"/>
                  <a:gd name="T97" fmla="*/ 0 h 1256"/>
                  <a:gd name="T98" fmla="*/ 0 w 3477"/>
                  <a:gd name="T99" fmla="*/ 0 h 1256"/>
                  <a:gd name="T100" fmla="*/ 0 w 3477"/>
                  <a:gd name="T101" fmla="*/ 0 h 1256"/>
                  <a:gd name="T102" fmla="*/ 0 w 3477"/>
                  <a:gd name="T103" fmla="*/ 0 h 1256"/>
                  <a:gd name="T104" fmla="*/ 0 w 3477"/>
                  <a:gd name="T105" fmla="*/ 0 h 125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77"/>
                  <a:gd name="T160" fmla="*/ 0 h 1256"/>
                  <a:gd name="T161" fmla="*/ 3477 w 3477"/>
                  <a:gd name="T162" fmla="*/ 1256 h 125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77" h="1256">
                    <a:moveTo>
                      <a:pt x="23" y="667"/>
                    </a:moveTo>
                    <a:lnTo>
                      <a:pt x="13" y="708"/>
                    </a:lnTo>
                    <a:lnTo>
                      <a:pt x="6" y="738"/>
                    </a:lnTo>
                    <a:lnTo>
                      <a:pt x="1" y="782"/>
                    </a:lnTo>
                    <a:lnTo>
                      <a:pt x="0" y="817"/>
                    </a:lnTo>
                    <a:lnTo>
                      <a:pt x="4" y="856"/>
                    </a:lnTo>
                    <a:lnTo>
                      <a:pt x="9" y="881"/>
                    </a:lnTo>
                    <a:lnTo>
                      <a:pt x="18" y="903"/>
                    </a:lnTo>
                    <a:lnTo>
                      <a:pt x="31" y="925"/>
                    </a:lnTo>
                    <a:lnTo>
                      <a:pt x="54" y="953"/>
                    </a:lnTo>
                    <a:lnTo>
                      <a:pt x="77" y="978"/>
                    </a:lnTo>
                    <a:lnTo>
                      <a:pt x="105" y="1006"/>
                    </a:lnTo>
                    <a:lnTo>
                      <a:pt x="143" y="1037"/>
                    </a:lnTo>
                    <a:lnTo>
                      <a:pt x="189" y="1075"/>
                    </a:lnTo>
                    <a:lnTo>
                      <a:pt x="210" y="1098"/>
                    </a:lnTo>
                    <a:lnTo>
                      <a:pt x="230" y="1132"/>
                    </a:lnTo>
                    <a:lnTo>
                      <a:pt x="275" y="1256"/>
                    </a:lnTo>
                    <a:lnTo>
                      <a:pt x="3062" y="1256"/>
                    </a:lnTo>
                    <a:lnTo>
                      <a:pt x="3312" y="730"/>
                    </a:lnTo>
                    <a:lnTo>
                      <a:pt x="3415" y="730"/>
                    </a:lnTo>
                    <a:lnTo>
                      <a:pt x="3477" y="667"/>
                    </a:lnTo>
                    <a:lnTo>
                      <a:pt x="2743" y="667"/>
                    </a:lnTo>
                    <a:lnTo>
                      <a:pt x="2810" y="580"/>
                    </a:lnTo>
                    <a:lnTo>
                      <a:pt x="2810" y="542"/>
                    </a:lnTo>
                    <a:lnTo>
                      <a:pt x="2190" y="542"/>
                    </a:lnTo>
                    <a:lnTo>
                      <a:pt x="2190" y="581"/>
                    </a:lnTo>
                    <a:lnTo>
                      <a:pt x="2249" y="659"/>
                    </a:lnTo>
                    <a:lnTo>
                      <a:pt x="2119" y="659"/>
                    </a:lnTo>
                    <a:lnTo>
                      <a:pt x="2091" y="623"/>
                    </a:lnTo>
                    <a:lnTo>
                      <a:pt x="2064" y="595"/>
                    </a:lnTo>
                    <a:lnTo>
                      <a:pt x="2024" y="564"/>
                    </a:lnTo>
                    <a:lnTo>
                      <a:pt x="1998" y="546"/>
                    </a:lnTo>
                    <a:lnTo>
                      <a:pt x="1969" y="528"/>
                    </a:lnTo>
                    <a:lnTo>
                      <a:pt x="1936" y="513"/>
                    </a:lnTo>
                    <a:lnTo>
                      <a:pt x="1903" y="501"/>
                    </a:lnTo>
                    <a:lnTo>
                      <a:pt x="1876" y="493"/>
                    </a:lnTo>
                    <a:lnTo>
                      <a:pt x="1876" y="72"/>
                    </a:lnTo>
                    <a:lnTo>
                      <a:pt x="1931" y="0"/>
                    </a:lnTo>
                    <a:lnTo>
                      <a:pt x="1515" y="0"/>
                    </a:lnTo>
                    <a:lnTo>
                      <a:pt x="1578" y="73"/>
                    </a:lnTo>
                    <a:lnTo>
                      <a:pt x="1578" y="503"/>
                    </a:lnTo>
                    <a:lnTo>
                      <a:pt x="1547" y="514"/>
                    </a:lnTo>
                    <a:lnTo>
                      <a:pt x="1519" y="529"/>
                    </a:lnTo>
                    <a:lnTo>
                      <a:pt x="1490" y="545"/>
                    </a:lnTo>
                    <a:lnTo>
                      <a:pt x="1463" y="563"/>
                    </a:lnTo>
                    <a:lnTo>
                      <a:pt x="1430" y="589"/>
                    </a:lnTo>
                    <a:lnTo>
                      <a:pt x="1402" y="617"/>
                    </a:lnTo>
                    <a:lnTo>
                      <a:pt x="1367" y="659"/>
                    </a:lnTo>
                    <a:lnTo>
                      <a:pt x="1178" y="659"/>
                    </a:lnTo>
                    <a:lnTo>
                      <a:pt x="1240" y="558"/>
                    </a:lnTo>
                    <a:lnTo>
                      <a:pt x="511" y="558"/>
                    </a:lnTo>
                    <a:lnTo>
                      <a:pt x="577" y="667"/>
                    </a:lnTo>
                    <a:lnTo>
                      <a:pt x="23" y="667"/>
                    </a:lnTo>
                    <a:close/>
                  </a:path>
                </a:pathLst>
              </a:custGeom>
              <a:solidFill>
                <a:srgbClr val="0000FF"/>
              </a:solidFill>
              <a:ln w="4763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52" name="Group 205"/>
              <p:cNvGrpSpPr>
                <a:grpSpLocks/>
              </p:cNvGrpSpPr>
              <p:nvPr/>
            </p:nvGrpSpPr>
            <p:grpSpPr bwMode="auto">
              <a:xfrm>
                <a:off x="2325" y="3190"/>
                <a:ext cx="732" cy="30"/>
                <a:chOff x="2325" y="3190"/>
                <a:chExt cx="732" cy="30"/>
              </a:xfrm>
            </p:grpSpPr>
            <p:grpSp>
              <p:nvGrpSpPr>
                <p:cNvPr id="253" name="Group 206"/>
                <p:cNvGrpSpPr>
                  <a:grpSpLocks/>
                </p:cNvGrpSpPr>
                <p:nvPr/>
              </p:nvGrpSpPr>
              <p:grpSpPr bwMode="auto">
                <a:xfrm>
                  <a:off x="2325" y="3190"/>
                  <a:ext cx="161" cy="30"/>
                  <a:chOff x="2325" y="3190"/>
                  <a:chExt cx="161" cy="30"/>
                </a:xfrm>
              </p:grpSpPr>
              <p:sp>
                <p:nvSpPr>
                  <p:cNvPr id="1065" name="Oval 207"/>
                  <p:cNvSpPr>
                    <a:spLocks noChangeArrowheads="1"/>
                  </p:cNvSpPr>
                  <p:nvPr/>
                </p:nvSpPr>
                <p:spPr bwMode="auto">
                  <a:xfrm>
                    <a:off x="2457" y="3190"/>
                    <a:ext cx="29" cy="30"/>
                  </a:xfrm>
                  <a:prstGeom prst="ellipse">
                    <a:avLst/>
                  </a:prstGeom>
                  <a:solidFill>
                    <a:srgbClr val="0000FF"/>
                  </a:solidFill>
                  <a:ln w="4763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66" name="Oval 208"/>
                  <p:cNvSpPr>
                    <a:spLocks noChangeArrowheads="1"/>
                  </p:cNvSpPr>
                  <p:nvPr/>
                </p:nvSpPr>
                <p:spPr bwMode="auto">
                  <a:xfrm>
                    <a:off x="2390" y="3190"/>
                    <a:ext cx="30" cy="30"/>
                  </a:xfrm>
                  <a:prstGeom prst="ellipse">
                    <a:avLst/>
                  </a:prstGeom>
                  <a:solidFill>
                    <a:srgbClr val="0000FF"/>
                  </a:solidFill>
                  <a:ln w="4763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67" name="Oval 209"/>
                  <p:cNvSpPr>
                    <a:spLocks noChangeArrowheads="1"/>
                  </p:cNvSpPr>
                  <p:nvPr/>
                </p:nvSpPr>
                <p:spPr bwMode="auto">
                  <a:xfrm>
                    <a:off x="2325" y="3190"/>
                    <a:ext cx="30" cy="30"/>
                  </a:xfrm>
                  <a:prstGeom prst="ellipse">
                    <a:avLst/>
                  </a:prstGeom>
                  <a:solidFill>
                    <a:srgbClr val="0000FF"/>
                  </a:solidFill>
                  <a:ln w="4763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54" name="Group 210"/>
                <p:cNvGrpSpPr>
                  <a:grpSpLocks/>
                </p:cNvGrpSpPr>
                <p:nvPr/>
              </p:nvGrpSpPr>
              <p:grpSpPr bwMode="auto">
                <a:xfrm>
                  <a:off x="2897" y="3190"/>
                  <a:ext cx="160" cy="30"/>
                  <a:chOff x="2897" y="3190"/>
                  <a:chExt cx="160" cy="30"/>
                </a:xfrm>
              </p:grpSpPr>
              <p:sp>
                <p:nvSpPr>
                  <p:cNvPr id="1062" name="Oval 211"/>
                  <p:cNvSpPr>
                    <a:spLocks noChangeArrowheads="1"/>
                  </p:cNvSpPr>
                  <p:nvPr/>
                </p:nvSpPr>
                <p:spPr bwMode="auto">
                  <a:xfrm>
                    <a:off x="3028" y="3190"/>
                    <a:ext cx="29" cy="30"/>
                  </a:xfrm>
                  <a:prstGeom prst="ellipse">
                    <a:avLst/>
                  </a:prstGeom>
                  <a:solidFill>
                    <a:srgbClr val="0000FF"/>
                  </a:solidFill>
                  <a:ln w="4763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63" name="Oval 212"/>
                  <p:cNvSpPr>
                    <a:spLocks noChangeArrowheads="1"/>
                  </p:cNvSpPr>
                  <p:nvPr/>
                </p:nvSpPr>
                <p:spPr bwMode="auto">
                  <a:xfrm>
                    <a:off x="2962" y="3190"/>
                    <a:ext cx="29" cy="30"/>
                  </a:xfrm>
                  <a:prstGeom prst="ellipse">
                    <a:avLst/>
                  </a:prstGeom>
                  <a:solidFill>
                    <a:srgbClr val="0000FF"/>
                  </a:solidFill>
                  <a:ln w="4763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64" name="Oval 213"/>
                  <p:cNvSpPr>
                    <a:spLocks noChangeArrowheads="1"/>
                  </p:cNvSpPr>
                  <p:nvPr/>
                </p:nvSpPr>
                <p:spPr bwMode="auto">
                  <a:xfrm>
                    <a:off x="2897" y="3190"/>
                    <a:ext cx="29" cy="30"/>
                  </a:xfrm>
                  <a:prstGeom prst="ellipse">
                    <a:avLst/>
                  </a:prstGeom>
                  <a:solidFill>
                    <a:srgbClr val="0000FF"/>
                  </a:solidFill>
                  <a:ln w="4763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255" name="Group 214"/>
            <p:cNvGrpSpPr>
              <a:grpSpLocks/>
            </p:cNvGrpSpPr>
            <p:nvPr/>
          </p:nvGrpSpPr>
          <p:grpSpPr bwMode="auto">
            <a:xfrm>
              <a:off x="2603" y="3086"/>
              <a:ext cx="248" cy="226"/>
              <a:chOff x="2603" y="3086"/>
              <a:chExt cx="248" cy="226"/>
            </a:xfrm>
          </p:grpSpPr>
          <p:grpSp>
            <p:nvGrpSpPr>
              <p:cNvPr id="1024" name="Group 215"/>
              <p:cNvGrpSpPr>
                <a:grpSpLocks/>
              </p:cNvGrpSpPr>
              <p:nvPr/>
            </p:nvGrpSpPr>
            <p:grpSpPr bwMode="auto">
              <a:xfrm>
                <a:off x="2603" y="3086"/>
                <a:ext cx="248" cy="119"/>
                <a:chOff x="2603" y="3086"/>
                <a:chExt cx="248" cy="119"/>
              </a:xfrm>
            </p:grpSpPr>
            <p:sp>
              <p:nvSpPr>
                <p:cNvPr id="1051" name="Arc 216"/>
                <p:cNvSpPr>
                  <a:spLocks/>
                </p:cNvSpPr>
                <p:nvPr/>
              </p:nvSpPr>
              <p:spPr bwMode="auto">
                <a:xfrm>
                  <a:off x="2603" y="3087"/>
                  <a:ext cx="248" cy="118"/>
                </a:xfrm>
                <a:custGeom>
                  <a:avLst/>
                  <a:gdLst>
                    <a:gd name="T0" fmla="*/ 0 w 43198"/>
                    <a:gd name="T1" fmla="*/ 0 h 21600"/>
                    <a:gd name="T2" fmla="*/ 0 w 43198"/>
                    <a:gd name="T3" fmla="*/ 0 h 21600"/>
                    <a:gd name="T4" fmla="*/ 0 w 43198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98"/>
                    <a:gd name="T10" fmla="*/ 0 h 21600"/>
                    <a:gd name="T11" fmla="*/ 43198 w 4319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98" h="21600" fill="none" extrusionOk="0">
                      <a:moveTo>
                        <a:pt x="-1" y="21415"/>
                      </a:moveTo>
                      <a:cubicBezTo>
                        <a:pt x="100" y="9558"/>
                        <a:pt x="9741" y="-1"/>
                        <a:pt x="21599" y="0"/>
                      </a:cubicBezTo>
                      <a:cubicBezTo>
                        <a:pt x="33456" y="0"/>
                        <a:pt x="43096" y="9558"/>
                        <a:pt x="43198" y="21414"/>
                      </a:cubicBezTo>
                    </a:path>
                    <a:path w="43198" h="21600" stroke="0" extrusionOk="0">
                      <a:moveTo>
                        <a:pt x="-1" y="21415"/>
                      </a:moveTo>
                      <a:cubicBezTo>
                        <a:pt x="100" y="9558"/>
                        <a:pt x="9741" y="-1"/>
                        <a:pt x="21599" y="0"/>
                      </a:cubicBezTo>
                      <a:cubicBezTo>
                        <a:pt x="33456" y="0"/>
                        <a:pt x="43096" y="9558"/>
                        <a:pt x="43198" y="21414"/>
                      </a:cubicBezTo>
                      <a:lnTo>
                        <a:pt x="21599" y="2160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952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2" name="Arc 217"/>
                <p:cNvSpPr>
                  <a:spLocks/>
                </p:cNvSpPr>
                <p:nvPr/>
              </p:nvSpPr>
              <p:spPr bwMode="auto">
                <a:xfrm>
                  <a:off x="2610" y="3086"/>
                  <a:ext cx="240" cy="118"/>
                </a:xfrm>
                <a:custGeom>
                  <a:avLst/>
                  <a:gdLst>
                    <a:gd name="T0" fmla="*/ 0 w 41847"/>
                    <a:gd name="T1" fmla="*/ 0 h 21600"/>
                    <a:gd name="T2" fmla="*/ 0 w 41847"/>
                    <a:gd name="T3" fmla="*/ 0 h 21600"/>
                    <a:gd name="T4" fmla="*/ 0 w 41847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1847"/>
                    <a:gd name="T10" fmla="*/ 0 h 21600"/>
                    <a:gd name="T11" fmla="*/ 41847 w 41847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1847" h="21600" fill="none" extrusionOk="0">
                      <a:moveTo>
                        <a:pt x="-1" y="14078"/>
                      </a:moveTo>
                      <a:cubicBezTo>
                        <a:pt x="3143" y="5615"/>
                        <a:pt x="11219" y="-1"/>
                        <a:pt x="20248" y="0"/>
                      </a:cubicBezTo>
                      <a:cubicBezTo>
                        <a:pt x="32105" y="0"/>
                        <a:pt x="41746" y="9559"/>
                        <a:pt x="41847" y="21416"/>
                      </a:cubicBezTo>
                    </a:path>
                    <a:path w="41847" h="21600" stroke="0" extrusionOk="0">
                      <a:moveTo>
                        <a:pt x="-1" y="14078"/>
                      </a:moveTo>
                      <a:cubicBezTo>
                        <a:pt x="3143" y="5615"/>
                        <a:pt x="11219" y="-1"/>
                        <a:pt x="20248" y="0"/>
                      </a:cubicBezTo>
                      <a:cubicBezTo>
                        <a:pt x="32105" y="0"/>
                        <a:pt x="41746" y="9559"/>
                        <a:pt x="41847" y="21416"/>
                      </a:cubicBezTo>
                      <a:lnTo>
                        <a:pt x="20248" y="2160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952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3" name="Arc 218"/>
                <p:cNvSpPr>
                  <a:spLocks/>
                </p:cNvSpPr>
                <p:nvPr/>
              </p:nvSpPr>
              <p:spPr bwMode="auto">
                <a:xfrm>
                  <a:off x="2634" y="3086"/>
                  <a:ext cx="216" cy="118"/>
                </a:xfrm>
                <a:custGeom>
                  <a:avLst/>
                  <a:gdLst>
                    <a:gd name="T0" fmla="*/ 0 w 37682"/>
                    <a:gd name="T1" fmla="*/ 0 h 21600"/>
                    <a:gd name="T2" fmla="*/ 0 w 37682"/>
                    <a:gd name="T3" fmla="*/ 0 h 21600"/>
                    <a:gd name="T4" fmla="*/ 0 w 37682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37682"/>
                    <a:gd name="T10" fmla="*/ 0 h 21600"/>
                    <a:gd name="T11" fmla="*/ 37682 w 37682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7682" h="21600" fill="none" extrusionOk="0">
                      <a:moveTo>
                        <a:pt x="-1" y="7181"/>
                      </a:moveTo>
                      <a:cubicBezTo>
                        <a:pt x="4096" y="2611"/>
                        <a:pt x="9945" y="-1"/>
                        <a:pt x="16083" y="0"/>
                      </a:cubicBezTo>
                      <a:cubicBezTo>
                        <a:pt x="27940" y="0"/>
                        <a:pt x="37580" y="9558"/>
                        <a:pt x="37682" y="21414"/>
                      </a:cubicBezTo>
                    </a:path>
                    <a:path w="37682" h="21600" stroke="0" extrusionOk="0">
                      <a:moveTo>
                        <a:pt x="-1" y="7181"/>
                      </a:moveTo>
                      <a:cubicBezTo>
                        <a:pt x="4096" y="2611"/>
                        <a:pt x="9945" y="-1"/>
                        <a:pt x="16083" y="0"/>
                      </a:cubicBezTo>
                      <a:cubicBezTo>
                        <a:pt x="27940" y="0"/>
                        <a:pt x="37580" y="9558"/>
                        <a:pt x="37682" y="21414"/>
                      </a:cubicBezTo>
                      <a:lnTo>
                        <a:pt x="16083" y="2160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952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4" name="Arc 219"/>
                <p:cNvSpPr>
                  <a:spLocks/>
                </p:cNvSpPr>
                <p:nvPr/>
              </p:nvSpPr>
              <p:spPr bwMode="auto">
                <a:xfrm>
                  <a:off x="2667" y="3086"/>
                  <a:ext cx="182" cy="118"/>
                </a:xfrm>
                <a:custGeom>
                  <a:avLst/>
                  <a:gdLst>
                    <a:gd name="T0" fmla="*/ 0 w 31858"/>
                    <a:gd name="T1" fmla="*/ 0 h 21600"/>
                    <a:gd name="T2" fmla="*/ 0 w 31858"/>
                    <a:gd name="T3" fmla="*/ 0 h 21600"/>
                    <a:gd name="T4" fmla="*/ 0 w 31858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31858"/>
                    <a:gd name="T10" fmla="*/ 0 h 21600"/>
                    <a:gd name="T11" fmla="*/ 31858 w 3185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1858" h="21600" fill="none" extrusionOk="0">
                      <a:moveTo>
                        <a:pt x="-1" y="2591"/>
                      </a:moveTo>
                      <a:cubicBezTo>
                        <a:pt x="3151" y="890"/>
                        <a:pt x="6677" y="-1"/>
                        <a:pt x="10259" y="0"/>
                      </a:cubicBezTo>
                      <a:cubicBezTo>
                        <a:pt x="22116" y="0"/>
                        <a:pt x="31756" y="9558"/>
                        <a:pt x="31858" y="21414"/>
                      </a:cubicBezTo>
                    </a:path>
                    <a:path w="31858" h="21600" stroke="0" extrusionOk="0">
                      <a:moveTo>
                        <a:pt x="-1" y="2591"/>
                      </a:moveTo>
                      <a:cubicBezTo>
                        <a:pt x="3151" y="890"/>
                        <a:pt x="6677" y="-1"/>
                        <a:pt x="10259" y="0"/>
                      </a:cubicBezTo>
                      <a:cubicBezTo>
                        <a:pt x="22116" y="0"/>
                        <a:pt x="31756" y="9558"/>
                        <a:pt x="31858" y="21414"/>
                      </a:cubicBezTo>
                      <a:lnTo>
                        <a:pt x="10259" y="2160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952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5" name="Arc 220"/>
                <p:cNvSpPr>
                  <a:spLocks/>
                </p:cNvSpPr>
                <p:nvPr/>
              </p:nvSpPr>
              <p:spPr bwMode="auto">
                <a:xfrm>
                  <a:off x="2710" y="3086"/>
                  <a:ext cx="141" cy="118"/>
                </a:xfrm>
                <a:custGeom>
                  <a:avLst/>
                  <a:gdLst>
                    <a:gd name="T0" fmla="*/ 0 w 24557"/>
                    <a:gd name="T1" fmla="*/ 0 h 21600"/>
                    <a:gd name="T2" fmla="*/ 0 w 24557"/>
                    <a:gd name="T3" fmla="*/ 0 h 21600"/>
                    <a:gd name="T4" fmla="*/ 0 w 24557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4557"/>
                    <a:gd name="T10" fmla="*/ 0 h 21600"/>
                    <a:gd name="T11" fmla="*/ 24557 w 24557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557" h="21600" fill="none" extrusionOk="0">
                      <a:moveTo>
                        <a:pt x="-1" y="203"/>
                      </a:moveTo>
                      <a:cubicBezTo>
                        <a:pt x="980" y="67"/>
                        <a:pt x="1968" y="-1"/>
                        <a:pt x="2958" y="0"/>
                      </a:cubicBezTo>
                      <a:cubicBezTo>
                        <a:pt x="14815" y="0"/>
                        <a:pt x="24455" y="9558"/>
                        <a:pt x="24557" y="21414"/>
                      </a:cubicBezTo>
                    </a:path>
                    <a:path w="24557" h="21600" stroke="0" extrusionOk="0">
                      <a:moveTo>
                        <a:pt x="-1" y="203"/>
                      </a:moveTo>
                      <a:cubicBezTo>
                        <a:pt x="980" y="67"/>
                        <a:pt x="1968" y="-1"/>
                        <a:pt x="2958" y="0"/>
                      </a:cubicBezTo>
                      <a:cubicBezTo>
                        <a:pt x="14815" y="0"/>
                        <a:pt x="24455" y="9558"/>
                        <a:pt x="24557" y="21414"/>
                      </a:cubicBezTo>
                      <a:lnTo>
                        <a:pt x="2958" y="2160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952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6" name="Arc 221"/>
                <p:cNvSpPr>
                  <a:spLocks/>
                </p:cNvSpPr>
                <p:nvPr/>
              </p:nvSpPr>
              <p:spPr bwMode="auto">
                <a:xfrm>
                  <a:off x="2727" y="3089"/>
                  <a:ext cx="117" cy="115"/>
                </a:xfrm>
                <a:custGeom>
                  <a:avLst/>
                  <a:gdLst>
                    <a:gd name="T0" fmla="*/ 0 w 20376"/>
                    <a:gd name="T1" fmla="*/ 0 h 21129"/>
                    <a:gd name="T2" fmla="*/ 0 w 20376"/>
                    <a:gd name="T3" fmla="*/ 0 h 21129"/>
                    <a:gd name="T4" fmla="*/ 0 w 20376"/>
                    <a:gd name="T5" fmla="*/ 0 h 21129"/>
                    <a:gd name="T6" fmla="*/ 0 60000 65536"/>
                    <a:gd name="T7" fmla="*/ 0 60000 65536"/>
                    <a:gd name="T8" fmla="*/ 0 60000 65536"/>
                    <a:gd name="T9" fmla="*/ 0 w 20376"/>
                    <a:gd name="T10" fmla="*/ 0 h 21129"/>
                    <a:gd name="T11" fmla="*/ 20376 w 20376"/>
                    <a:gd name="T12" fmla="*/ 21129 h 2112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0376" h="21129" fill="none" extrusionOk="0">
                      <a:moveTo>
                        <a:pt x="4486" y="0"/>
                      </a:moveTo>
                      <a:cubicBezTo>
                        <a:pt x="11855" y="1564"/>
                        <a:pt x="17876" y="6855"/>
                        <a:pt x="20375" y="13961"/>
                      </a:cubicBezTo>
                    </a:path>
                    <a:path w="20376" h="21129" stroke="0" extrusionOk="0">
                      <a:moveTo>
                        <a:pt x="4486" y="0"/>
                      </a:moveTo>
                      <a:cubicBezTo>
                        <a:pt x="11855" y="1564"/>
                        <a:pt x="17876" y="6855"/>
                        <a:pt x="20375" y="13961"/>
                      </a:cubicBezTo>
                      <a:lnTo>
                        <a:pt x="0" y="21129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952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7" name="Arc 222"/>
                <p:cNvSpPr>
                  <a:spLocks/>
                </p:cNvSpPr>
                <p:nvPr/>
              </p:nvSpPr>
              <p:spPr bwMode="auto">
                <a:xfrm>
                  <a:off x="2727" y="3103"/>
                  <a:ext cx="98" cy="101"/>
                </a:xfrm>
                <a:custGeom>
                  <a:avLst/>
                  <a:gdLst>
                    <a:gd name="T0" fmla="*/ 0 w 17097"/>
                    <a:gd name="T1" fmla="*/ 0 h 18448"/>
                    <a:gd name="T2" fmla="*/ 0 w 17097"/>
                    <a:gd name="T3" fmla="*/ 0 h 18448"/>
                    <a:gd name="T4" fmla="*/ 0 w 17097"/>
                    <a:gd name="T5" fmla="*/ 0 h 18448"/>
                    <a:gd name="T6" fmla="*/ 0 60000 65536"/>
                    <a:gd name="T7" fmla="*/ 0 60000 65536"/>
                    <a:gd name="T8" fmla="*/ 0 60000 65536"/>
                    <a:gd name="T9" fmla="*/ 0 w 17097"/>
                    <a:gd name="T10" fmla="*/ 0 h 18448"/>
                    <a:gd name="T11" fmla="*/ 17097 w 17097"/>
                    <a:gd name="T12" fmla="*/ 18448 h 1844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7097" h="18448" fill="none" extrusionOk="0">
                      <a:moveTo>
                        <a:pt x="11235" y="-1"/>
                      </a:moveTo>
                      <a:cubicBezTo>
                        <a:pt x="13493" y="1375"/>
                        <a:pt x="15480" y="3154"/>
                        <a:pt x="17097" y="5247"/>
                      </a:cubicBezTo>
                    </a:path>
                    <a:path w="17097" h="18448" stroke="0" extrusionOk="0">
                      <a:moveTo>
                        <a:pt x="11235" y="-1"/>
                      </a:moveTo>
                      <a:cubicBezTo>
                        <a:pt x="13493" y="1375"/>
                        <a:pt x="15480" y="3154"/>
                        <a:pt x="17097" y="5247"/>
                      </a:cubicBezTo>
                      <a:lnTo>
                        <a:pt x="0" y="18448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952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50" name="Oval 223"/>
              <p:cNvSpPr>
                <a:spLocks noChangeArrowheads="1"/>
              </p:cNvSpPr>
              <p:nvPr/>
            </p:nvSpPr>
            <p:spPr bwMode="auto">
              <a:xfrm>
                <a:off x="2643" y="3145"/>
                <a:ext cx="167" cy="167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26" name="Rounded Rectangle 225"/>
          <p:cNvSpPr/>
          <p:nvPr/>
        </p:nvSpPr>
        <p:spPr>
          <a:xfrm>
            <a:off x="3505200" y="3276600"/>
            <a:ext cx="990600" cy="5334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22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22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-0.05278 L 0.00521 0.40555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2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34 4.44444E-6 L -0.4875 0.02222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7" y="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Untitled-1 cop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9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075" name="Text Box 27"/>
          <p:cNvSpPr txBox="1">
            <a:spLocks noChangeArrowheads="1"/>
          </p:cNvSpPr>
          <p:nvPr/>
        </p:nvSpPr>
        <p:spPr bwMode="auto">
          <a:xfrm>
            <a:off x="609600" y="1752600"/>
            <a:ext cx="8153400" cy="438427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457200" indent="-457200" algn="ctr">
              <a:lnSpc>
                <a:spcPct val="90000"/>
              </a:lnSpc>
              <a:spcBef>
                <a:spcPts val="600"/>
              </a:spcBef>
              <a:defRPr/>
            </a:pPr>
            <a:r>
              <a:rPr lang="en-US" sz="3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FEATURES OF THE PORT</a:t>
            </a:r>
          </a:p>
          <a:p>
            <a:pPr marL="457200" indent="-457200">
              <a:lnSpc>
                <a:spcPct val="90000"/>
              </a:lnSpc>
              <a:spcBef>
                <a:spcPts val="600"/>
              </a:spcBef>
              <a:defRPr/>
            </a:pPr>
            <a:endParaRPr lang="en-US" sz="100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 algn="l">
              <a:lnSpc>
                <a:spcPct val="105000"/>
              </a:lnSpc>
              <a:spcBef>
                <a:spcPts val="600"/>
              </a:spcBef>
              <a:buClr>
                <a:srgbClr val="CC0066"/>
              </a:buClr>
              <a:buSzPct val="135000"/>
              <a:buFontTx/>
              <a:buChar char="•"/>
              <a:defRPr/>
            </a:pPr>
            <a:r>
              <a:rPr lang="en-US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Deepest Inner </a:t>
            </a:r>
            <a:r>
              <a:rPr lang="en-US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harbour</a:t>
            </a:r>
            <a:r>
              <a:rPr lang="en-US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on the west coast (15.40 </a:t>
            </a:r>
            <a:r>
              <a:rPr lang="en-US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mtrs</a:t>
            </a:r>
            <a:r>
              <a:rPr lang="en-US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depth at the entrance channel).</a:t>
            </a:r>
          </a:p>
          <a:p>
            <a:pPr marL="457200" indent="-457200" algn="l">
              <a:lnSpc>
                <a:spcPct val="105000"/>
              </a:lnSpc>
              <a:spcBef>
                <a:spcPts val="600"/>
              </a:spcBef>
              <a:buClr>
                <a:srgbClr val="CC0066"/>
              </a:buClr>
              <a:buSzPct val="135000"/>
              <a:buFontTx/>
              <a:buChar char="•"/>
              <a:defRPr/>
            </a:pPr>
            <a:r>
              <a:rPr lang="en-US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Deep draft general cargo/liquid cargo berths (14 </a:t>
            </a:r>
            <a:r>
              <a:rPr lang="en-US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mtrs</a:t>
            </a:r>
            <a:r>
              <a:rPr lang="en-US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draft).</a:t>
            </a:r>
          </a:p>
          <a:p>
            <a:pPr marL="457200" indent="-457200" algn="l">
              <a:lnSpc>
                <a:spcPct val="105000"/>
              </a:lnSpc>
              <a:spcBef>
                <a:spcPts val="600"/>
              </a:spcBef>
              <a:buClr>
                <a:srgbClr val="CC0066"/>
              </a:buClr>
              <a:buSzPct val="135000"/>
              <a:buFontTx/>
              <a:buChar char="•"/>
              <a:defRPr/>
            </a:pPr>
            <a:r>
              <a:rPr lang="en-US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First Port to secure ISPS (International Ship &amp; Port Security) compliant in India.</a:t>
            </a:r>
          </a:p>
          <a:p>
            <a:pPr marL="457200" indent="-457200" algn="l">
              <a:lnSpc>
                <a:spcPct val="105000"/>
              </a:lnSpc>
              <a:spcBef>
                <a:spcPts val="600"/>
              </a:spcBef>
              <a:buClr>
                <a:srgbClr val="CC0066"/>
              </a:buClr>
              <a:buSzPct val="135000"/>
              <a:buFontTx/>
              <a:buChar char="•"/>
              <a:defRPr/>
            </a:pPr>
            <a:r>
              <a:rPr lang="en-US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Instant access to 3 National Highways – NH 13, 17, 48</a:t>
            </a:r>
          </a:p>
          <a:p>
            <a:pPr marL="457200" indent="-457200" algn="l">
              <a:lnSpc>
                <a:spcPct val="105000"/>
              </a:lnSpc>
              <a:spcBef>
                <a:spcPts val="600"/>
              </a:spcBef>
              <a:buClr>
                <a:srgbClr val="CC0066"/>
              </a:buClr>
              <a:buSzPct val="135000"/>
              <a:buFontTx/>
              <a:buChar char="•"/>
              <a:defRPr/>
            </a:pPr>
            <a:r>
              <a:rPr lang="en-US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Instant access to Southern, </a:t>
            </a:r>
            <a:r>
              <a:rPr lang="en-US" sz="2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South-Western </a:t>
            </a:r>
            <a:r>
              <a:rPr lang="en-US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and </a:t>
            </a:r>
            <a:r>
              <a:rPr lang="en-US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Konkan</a:t>
            </a:r>
            <a:r>
              <a:rPr lang="en-US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Railways.</a:t>
            </a:r>
          </a:p>
          <a:p>
            <a:pPr marL="457200" indent="-457200" algn="l">
              <a:lnSpc>
                <a:spcPct val="105000"/>
              </a:lnSpc>
              <a:spcBef>
                <a:spcPts val="600"/>
              </a:spcBef>
              <a:buClr>
                <a:srgbClr val="CC0066"/>
              </a:buClr>
              <a:buSzPct val="135000"/>
              <a:buFontTx/>
              <a:buChar char="•"/>
              <a:defRPr/>
            </a:pPr>
            <a:r>
              <a:rPr lang="en-US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Instant access to International Air Port.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Untitled-1 cop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457200" y="2362200"/>
            <a:ext cx="8458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Rupee Foradian" pitchFamily="34" charset="0"/>
              </a:rPr>
              <a:t>Highest productivity(1450 </a:t>
            </a:r>
            <a:r>
              <a:rPr lang="en-US" sz="3000" dirty="0" err="1" smtClean="0">
                <a:solidFill>
                  <a:schemeClr val="accent2">
                    <a:lumMod val="75000"/>
                  </a:schemeClr>
                </a:solidFill>
                <a:latin typeface="Rupee Foradian" pitchFamily="34" charset="0"/>
              </a:rPr>
              <a:t>tonnes</a:t>
            </a:r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Rupee Foradian" pitchFamily="34" charset="0"/>
              </a:rPr>
              <a:t>)among </a:t>
            </a:r>
            <a:r>
              <a:rPr lang="en-US" sz="3000" dirty="0">
                <a:solidFill>
                  <a:schemeClr val="accent2">
                    <a:lumMod val="75000"/>
                  </a:schemeClr>
                </a:solidFill>
                <a:latin typeface="Rupee Foradian" pitchFamily="34" charset="0"/>
              </a:rPr>
              <a:t>Major </a:t>
            </a:r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Rupee Foradian" pitchFamily="34" charset="0"/>
              </a:rPr>
              <a:t>Ports </a:t>
            </a:r>
            <a:endParaRPr lang="en-US" sz="3000" dirty="0">
              <a:solidFill>
                <a:schemeClr val="accent2">
                  <a:lumMod val="75000"/>
                </a:schemeClr>
              </a:solidFill>
              <a:latin typeface="Rupee Foradian" pitchFamily="34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en-US" sz="3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pee Foradian" pitchFamily="34" charset="0"/>
              </a:rPr>
              <a:t>Major ports’ topper in handling LPG in India(1.63 million in  2009-10)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en-US" sz="3000" dirty="0">
                <a:solidFill>
                  <a:srgbClr val="000099"/>
                </a:solidFill>
                <a:latin typeface="Rupee Foradian" pitchFamily="34" charset="0"/>
              </a:rPr>
              <a:t>Lowest operating cost per ton among Major Ports</a:t>
            </a:r>
            <a:r>
              <a:rPr lang="en-US" sz="3000" dirty="0" smtClean="0">
                <a:solidFill>
                  <a:srgbClr val="000099"/>
                </a:solidFill>
                <a:latin typeface="Rupee Foradian" pitchFamily="34" charset="0"/>
              </a:rPr>
              <a:t>(` 41.41 </a:t>
            </a:r>
            <a:r>
              <a:rPr lang="en-US" sz="3000" dirty="0">
                <a:solidFill>
                  <a:srgbClr val="000099"/>
                </a:solidFill>
                <a:latin typeface="Rupee Foradian" pitchFamily="34" charset="0"/>
              </a:rPr>
              <a:t>in </a:t>
            </a:r>
            <a:r>
              <a:rPr lang="en-US" sz="3000" dirty="0" smtClean="0">
                <a:solidFill>
                  <a:srgbClr val="000099"/>
                </a:solidFill>
                <a:latin typeface="Rupee Foradian" pitchFamily="34" charset="0"/>
              </a:rPr>
              <a:t>2009-10).</a:t>
            </a:r>
            <a:endParaRPr lang="en-US" sz="3000" dirty="0">
              <a:solidFill>
                <a:srgbClr val="000099"/>
              </a:solidFill>
              <a:latin typeface="Rupee Foradian" pitchFamily="34" charset="0"/>
            </a:endParaRP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1752600" y="1219200"/>
            <a:ext cx="556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>
                <a:solidFill>
                  <a:srgbClr val="CC0066"/>
                </a:solidFill>
                <a:cs typeface="Arial" charset="0"/>
              </a:rPr>
              <a:t>Highlights</a:t>
            </a:r>
          </a:p>
        </p:txBody>
      </p:sp>
      <p:sp>
        <p:nvSpPr>
          <p:cNvPr id="664581" name="Line 5"/>
          <p:cNvSpPr>
            <a:spLocks noChangeShapeType="1"/>
          </p:cNvSpPr>
          <p:nvPr/>
        </p:nvSpPr>
        <p:spPr bwMode="auto">
          <a:xfrm>
            <a:off x="3429000" y="1905000"/>
            <a:ext cx="22098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629400" y="1143000"/>
            <a:ext cx="2133918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sz="6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No.</a:t>
            </a:r>
            <a:r>
              <a:rPr lang="en-US" sz="96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6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4581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Untitled-1 cop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9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Text Box 25"/>
          <p:cNvSpPr txBox="1">
            <a:spLocks noChangeArrowheads="1"/>
          </p:cNvSpPr>
          <p:nvPr/>
        </p:nvSpPr>
        <p:spPr bwMode="auto">
          <a:xfrm>
            <a:off x="533400" y="1447800"/>
            <a:ext cx="8153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dirty="0"/>
              <a:t>Port Capacity</a:t>
            </a:r>
          </a:p>
        </p:txBody>
      </p:sp>
      <p:graphicFrame>
        <p:nvGraphicFramePr>
          <p:cNvPr id="5" name="Group 2"/>
          <p:cNvGraphicFramePr>
            <a:graphicFrameLocks/>
          </p:cNvGraphicFramePr>
          <p:nvPr/>
        </p:nvGraphicFramePr>
        <p:xfrm>
          <a:off x="609600" y="2362200"/>
          <a:ext cx="8229600" cy="3586480"/>
        </p:xfrm>
        <a:graphic>
          <a:graphicData uri="http://schemas.openxmlformats.org/drawingml/2006/table">
            <a:tbl>
              <a:tblPr/>
              <a:tblGrid>
                <a:gridCol w="4886325"/>
                <a:gridCol w="3343275"/>
              </a:tblGrid>
              <a:tr h="708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           Commodity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Capacity                       in Million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Tonnes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POL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22.00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Iron Ore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 7.50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7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Other cargo including coal, fertilizer &amp; containers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14.70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Total:-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44.20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 Box 22" descr="Sphere"/>
          <p:cNvSpPr txBox="1">
            <a:spLocks noChangeArrowheads="1"/>
          </p:cNvSpPr>
          <p:nvPr/>
        </p:nvSpPr>
        <p:spPr bwMode="auto">
          <a:xfrm>
            <a:off x="609600" y="6019800"/>
            <a:ext cx="8229600" cy="523875"/>
          </a:xfrm>
          <a:prstGeom prst="rect">
            <a:avLst/>
          </a:prstGeom>
          <a:noFill/>
          <a:ln w="28575" cap="sq" algn="ctr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Addl. Capacity by 2012-13      </a:t>
            </a:r>
            <a:r>
              <a:rPr lang="en-US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</a:t>
            </a:r>
            <a:r>
              <a:rPr lang="en-US" sz="2800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12.00</a:t>
            </a:r>
            <a:r>
              <a:rPr lang="en-US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60441" name="AutoShape 23"/>
          <p:cNvSpPr>
            <a:spLocks noChangeArrowheads="1"/>
          </p:cNvSpPr>
          <p:nvPr/>
        </p:nvSpPr>
        <p:spPr bwMode="auto">
          <a:xfrm>
            <a:off x="5638800" y="6248400"/>
            <a:ext cx="914400" cy="152400"/>
          </a:xfrm>
          <a:prstGeom prst="rightArrow">
            <a:avLst>
              <a:gd name="adj1" fmla="val 50000"/>
              <a:gd name="adj2" fmla="val 2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305800" cy="5105400"/>
          </a:xfrm>
        </p:spPr>
        <p:txBody>
          <a:bodyPr/>
          <a:lstStyle/>
          <a:p>
            <a:pPr>
              <a:buFontTx/>
              <a:buBlip>
                <a:blip r:embed="rId2"/>
              </a:buBlip>
              <a:defRPr/>
            </a:pPr>
            <a:endParaRPr lang="en-US" sz="2800" b="1" dirty="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Blip>
                <a:blip r:embed="rId2"/>
              </a:buBlip>
              <a:defRPr/>
            </a:pPr>
            <a:r>
              <a:rPr lang="en-US" sz="28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break up of cargo is :</a:t>
            </a:r>
          </a:p>
          <a:p>
            <a:pPr>
              <a:buFontTx/>
              <a:buNone/>
              <a:defRPr/>
            </a:pP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	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Liquid Cargo		: 	45%</a:t>
            </a:r>
          </a:p>
          <a:p>
            <a:pPr>
              <a:buFontTx/>
              <a:buNone/>
              <a:defRPr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	Dry Bulk Cargo		:	25%</a:t>
            </a:r>
          </a:p>
          <a:p>
            <a:pPr>
              <a:buFontTx/>
              <a:buNone/>
              <a:defRPr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	General Cargo		:	25%</a:t>
            </a:r>
          </a:p>
          <a:p>
            <a:pPr>
              <a:buFontTx/>
              <a:buNone/>
              <a:defRPr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	Others			:	  5%</a:t>
            </a:r>
          </a:p>
          <a:p>
            <a:pPr>
              <a:buFontTx/>
              <a:buChar char="•"/>
              <a:defRPr/>
            </a:pPr>
            <a:endParaRPr lang="en-US" sz="2800" b="1" dirty="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Blip>
                <a:blip r:embed="rId2"/>
              </a:buBlip>
              <a:defRPr/>
            </a:pPr>
            <a:r>
              <a:rPr lang="en-US" sz="28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Growth of World Port Traffic is about 4.1%.</a:t>
            </a:r>
          </a:p>
        </p:txBody>
      </p:sp>
      <p:sp>
        <p:nvSpPr>
          <p:cNvPr id="5" name="Rectangle 4"/>
          <p:cNvSpPr/>
          <p:nvPr/>
        </p:nvSpPr>
        <p:spPr>
          <a:xfrm>
            <a:off x="2362200" y="609600"/>
            <a:ext cx="4136069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800" b="1" cap="none" spc="0" dirty="0" smtClean="0">
                <a:ln w="11430"/>
                <a:solidFill>
                  <a:srgbClr val="6600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W   RLD PORTS</a:t>
            </a:r>
            <a:endParaRPr lang="en-US" sz="3800" b="1" cap="none" spc="0" dirty="0">
              <a:ln w="11430"/>
              <a:solidFill>
                <a:srgbClr val="660033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5" descr="Earth-14-jun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685800"/>
            <a:ext cx="457200" cy="533400"/>
          </a:xfrm>
          <a:prstGeom prst="rect">
            <a:avLst/>
          </a:prstGeom>
        </p:spPr>
      </p:pic>
    </p:spTree>
  </p:cSld>
  <p:clrMapOvr>
    <a:masterClrMapping/>
  </p:clrMapOvr>
  <p:transition advClick="0">
    <p:wheel spokes="2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 descr="Untitled-1 cop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609600" y="11430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>
                <a:solidFill>
                  <a:schemeClr val="accent2"/>
                </a:solidFill>
              </a:rPr>
              <a:t>Traffic over the years</a:t>
            </a:r>
            <a:endParaRPr lang="en-US" sz="3200">
              <a:solidFill>
                <a:schemeClr val="tx2"/>
              </a:solidFill>
            </a:endParaRPr>
          </a:p>
        </p:txBody>
      </p:sp>
      <p:graphicFrame>
        <p:nvGraphicFramePr>
          <p:cNvPr id="3074" name="Object 12"/>
          <p:cNvGraphicFramePr>
            <a:graphicFrameLocks noChangeAspect="1"/>
          </p:cNvGraphicFramePr>
          <p:nvPr>
            <p:ph/>
          </p:nvPr>
        </p:nvGraphicFramePr>
        <p:xfrm>
          <a:off x="228600" y="1905000"/>
          <a:ext cx="8686800" cy="4598988"/>
        </p:xfrm>
        <a:graphic>
          <a:graphicData uri="http://schemas.openxmlformats.org/presentationml/2006/ole">
            <p:oleObj spid="_x0000_s99330" name="Chart" r:id="rId4" imgW="7772424" imgH="4114993" progId="MSGraph.Chart.8">
              <p:embed followColorScheme="full"/>
            </p:oleObj>
          </a:graphicData>
        </a:graphic>
      </p:graphicFrame>
      <p:cxnSp>
        <p:nvCxnSpPr>
          <p:cNvPr id="22" name="Straight Arrow Connector 21"/>
          <p:cNvCxnSpPr/>
          <p:nvPr/>
        </p:nvCxnSpPr>
        <p:spPr>
          <a:xfrm rot="16200000" flipH="1">
            <a:off x="3200400" y="5334000"/>
            <a:ext cx="9906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2974975" y="2513013"/>
            <a:ext cx="5084763" cy="2673350"/>
          </a:xfrm>
          <a:custGeom>
            <a:avLst/>
            <a:gdLst>
              <a:gd name="connsiteX0" fmla="*/ 0 w 5084837"/>
              <a:gd name="connsiteY0" fmla="*/ 2624666 h 2673047"/>
              <a:gd name="connsiteX1" fmla="*/ 493485 w 5084837"/>
              <a:gd name="connsiteY1" fmla="*/ 2610152 h 2673047"/>
              <a:gd name="connsiteX2" fmla="*/ 1335314 w 5084837"/>
              <a:gd name="connsiteY2" fmla="*/ 2247295 h 2673047"/>
              <a:gd name="connsiteX3" fmla="*/ 1857828 w 5084837"/>
              <a:gd name="connsiteY3" fmla="*/ 2087638 h 2673047"/>
              <a:gd name="connsiteX4" fmla="*/ 2293257 w 5084837"/>
              <a:gd name="connsiteY4" fmla="*/ 2058609 h 2673047"/>
              <a:gd name="connsiteX5" fmla="*/ 2714171 w 5084837"/>
              <a:gd name="connsiteY5" fmla="*/ 1376438 h 2673047"/>
              <a:gd name="connsiteX6" fmla="*/ 3193142 w 5084837"/>
              <a:gd name="connsiteY6" fmla="*/ 200780 h 2673047"/>
              <a:gd name="connsiteX7" fmla="*/ 3657600 w 5084837"/>
              <a:gd name="connsiteY7" fmla="*/ 389466 h 2673047"/>
              <a:gd name="connsiteX8" fmla="*/ 4107542 w 5084837"/>
              <a:gd name="connsiteY8" fmla="*/ 84666 h 2673047"/>
              <a:gd name="connsiteX9" fmla="*/ 4644571 w 5084837"/>
              <a:gd name="connsiteY9" fmla="*/ 12095 h 2673047"/>
              <a:gd name="connsiteX10" fmla="*/ 5021942 w 5084837"/>
              <a:gd name="connsiteY10" fmla="*/ 157238 h 2673047"/>
              <a:gd name="connsiteX11" fmla="*/ 5021942 w 5084837"/>
              <a:gd name="connsiteY11" fmla="*/ 128209 h 2673047"/>
              <a:gd name="connsiteX12" fmla="*/ 5021942 w 5084837"/>
              <a:gd name="connsiteY12" fmla="*/ 128209 h 267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084837" h="2673047">
                <a:moveTo>
                  <a:pt x="0" y="2624666"/>
                </a:moveTo>
                <a:cubicBezTo>
                  <a:pt x="135466" y="2648856"/>
                  <a:pt x="270933" y="2673047"/>
                  <a:pt x="493485" y="2610152"/>
                </a:cubicBezTo>
                <a:cubicBezTo>
                  <a:pt x="716037" y="2547257"/>
                  <a:pt x="1107924" y="2334381"/>
                  <a:pt x="1335314" y="2247295"/>
                </a:cubicBezTo>
                <a:cubicBezTo>
                  <a:pt x="1562704" y="2160209"/>
                  <a:pt x="1698171" y="2119086"/>
                  <a:pt x="1857828" y="2087638"/>
                </a:cubicBezTo>
                <a:cubicBezTo>
                  <a:pt x="2017485" y="2056190"/>
                  <a:pt x="2150533" y="2177142"/>
                  <a:pt x="2293257" y="2058609"/>
                </a:cubicBezTo>
                <a:cubicBezTo>
                  <a:pt x="2435981" y="1940076"/>
                  <a:pt x="2564190" y="1686076"/>
                  <a:pt x="2714171" y="1376438"/>
                </a:cubicBezTo>
                <a:cubicBezTo>
                  <a:pt x="2864152" y="1066800"/>
                  <a:pt x="3035904" y="365275"/>
                  <a:pt x="3193142" y="200780"/>
                </a:cubicBezTo>
                <a:cubicBezTo>
                  <a:pt x="3350380" y="36285"/>
                  <a:pt x="3505200" y="408818"/>
                  <a:pt x="3657600" y="389466"/>
                </a:cubicBezTo>
                <a:cubicBezTo>
                  <a:pt x="3810000" y="370114"/>
                  <a:pt x="3943047" y="147561"/>
                  <a:pt x="4107542" y="84666"/>
                </a:cubicBezTo>
                <a:cubicBezTo>
                  <a:pt x="4272037" y="21771"/>
                  <a:pt x="4492171" y="0"/>
                  <a:pt x="4644571" y="12095"/>
                </a:cubicBezTo>
                <a:cubicBezTo>
                  <a:pt x="4796971" y="24190"/>
                  <a:pt x="4959047" y="137886"/>
                  <a:pt x="5021942" y="157238"/>
                </a:cubicBezTo>
                <a:cubicBezTo>
                  <a:pt x="5084837" y="176590"/>
                  <a:pt x="5021942" y="128209"/>
                  <a:pt x="5021942" y="128209"/>
                </a:cubicBezTo>
                <a:lnTo>
                  <a:pt x="5021942" y="128209"/>
                </a:lnTo>
              </a:path>
            </a:pathLst>
          </a:cu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 descr="Untitled-1 cop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838200" y="15240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b="1" dirty="0">
                <a:solidFill>
                  <a:srgbClr val="6600FF"/>
                </a:solidFill>
              </a:rPr>
              <a:t>     CARGO </a:t>
            </a:r>
            <a:r>
              <a:rPr lang="en-US" sz="2400" b="1" dirty="0" smtClean="0">
                <a:solidFill>
                  <a:srgbClr val="6600FF"/>
                </a:solidFill>
              </a:rPr>
              <a:t>PROFILE - 2009-10 </a:t>
            </a:r>
            <a:endParaRPr lang="en-US" sz="2400" b="1" dirty="0">
              <a:solidFill>
                <a:srgbClr val="6600FF"/>
              </a:solidFill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1219200" y="1828800"/>
          <a:ext cx="6400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Untitled-1 cop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46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9171" name="Text Box 3"/>
          <p:cNvSpPr txBox="1">
            <a:spLocks noChangeArrowheads="1"/>
          </p:cNvSpPr>
          <p:nvPr/>
        </p:nvSpPr>
        <p:spPr bwMode="auto">
          <a:xfrm>
            <a:off x="762000" y="2514600"/>
            <a:ext cx="3886200" cy="3662363"/>
          </a:xfrm>
          <a:prstGeom prst="rect">
            <a:avLst/>
          </a:prstGeom>
          <a:noFill/>
          <a:ln w="28575" cap="sq">
            <a:solidFill>
              <a:srgbClr val="800080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Crude oil &amp;Products</a:t>
            </a:r>
          </a:p>
          <a:p>
            <a:pPr marL="342900" indent="-342900" eaLnBrk="0" hangingPunct="0">
              <a:lnSpc>
                <a:spcPct val="60000"/>
              </a:lnSpc>
              <a:spcBef>
                <a:spcPct val="5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LPG</a:t>
            </a:r>
          </a:p>
          <a:p>
            <a:pPr marL="342900" indent="-342900" eaLnBrk="0" hangingPunct="0">
              <a:lnSpc>
                <a:spcPct val="60000"/>
              </a:lnSpc>
              <a:spcBef>
                <a:spcPct val="5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Edible oil</a:t>
            </a:r>
          </a:p>
          <a:p>
            <a:pPr marL="342900" indent="-342900" eaLnBrk="0" hangingPunct="0">
              <a:lnSpc>
                <a:spcPct val="60000"/>
              </a:lnSpc>
              <a:spcBef>
                <a:spcPct val="5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Liq.Chemicals</a:t>
            </a:r>
            <a:endParaRPr 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0" hangingPunct="0">
              <a:lnSpc>
                <a:spcPct val="60000"/>
              </a:lnSpc>
              <a:spcBef>
                <a:spcPct val="5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Coal</a:t>
            </a:r>
          </a:p>
          <a:p>
            <a:pPr marL="342900" indent="-342900" eaLnBrk="0" hangingPunct="0">
              <a:lnSpc>
                <a:spcPct val="60000"/>
              </a:lnSpc>
              <a:spcBef>
                <a:spcPct val="5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Fert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raw materials</a:t>
            </a:r>
          </a:p>
          <a:p>
            <a:pPr marL="342900" indent="-342900" eaLnBrk="0" hangingPunct="0">
              <a:lnSpc>
                <a:spcPct val="60000"/>
              </a:lnSpc>
              <a:spcBef>
                <a:spcPct val="5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Finished fertilizers</a:t>
            </a:r>
          </a:p>
          <a:p>
            <a:pPr marL="342900" indent="-342900" eaLnBrk="0" hangingPunct="0">
              <a:lnSpc>
                <a:spcPct val="60000"/>
              </a:lnSpc>
              <a:spcBef>
                <a:spcPct val="5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Timber logs</a:t>
            </a:r>
          </a:p>
          <a:p>
            <a:pPr marL="342900" indent="-342900" eaLnBrk="0" hangingPunct="0">
              <a:lnSpc>
                <a:spcPct val="60000"/>
              </a:lnSpc>
              <a:spcBef>
                <a:spcPct val="5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Containerised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cargo   </a:t>
            </a:r>
            <a:endParaRPr lang="en-US" sz="2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9172" name="Text Box 4"/>
          <p:cNvSpPr txBox="1">
            <a:spLocks noChangeArrowheads="1"/>
          </p:cNvSpPr>
          <p:nvPr/>
        </p:nvSpPr>
        <p:spPr bwMode="auto">
          <a:xfrm>
            <a:off x="4876800" y="2514600"/>
            <a:ext cx="3733800" cy="3708400"/>
          </a:xfrm>
          <a:prstGeom prst="rect">
            <a:avLst/>
          </a:prstGeom>
          <a:noFill/>
          <a:ln w="28575" cap="sq">
            <a:solidFill>
              <a:srgbClr val="800080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US" sz="24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Iron ore concent-rates/pellets        (KIOCL)</a:t>
            </a:r>
          </a:p>
          <a:p>
            <a:pPr marL="342900" indent="-342900" eaLnBrk="0" hangingPunct="0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US" sz="24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 Products(MRPL)</a:t>
            </a:r>
          </a:p>
          <a:p>
            <a:pPr marL="342900" indent="-342900" eaLnBrk="0" hangingPunct="0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US" sz="24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Granite stone</a:t>
            </a:r>
          </a:p>
          <a:p>
            <a:pPr marL="342900" indent="-342900" eaLnBrk="0" hangingPunct="0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US" sz="24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Containerised cargoes</a:t>
            </a:r>
          </a:p>
          <a:p>
            <a:pPr marL="342900" indent="-342900" eaLnBrk="0" hangingPunct="0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US" sz="24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Iron ore fines/lumps</a:t>
            </a:r>
          </a:p>
          <a:p>
            <a:pPr marL="342900" indent="-342900" eaLnBrk="0" hangingPunct="0">
              <a:lnSpc>
                <a:spcPct val="85000"/>
              </a:lnSpc>
              <a:spcBef>
                <a:spcPct val="50000"/>
              </a:spcBef>
              <a:buFontTx/>
              <a:buAutoNum type="arabicPeriod"/>
              <a:defRPr/>
            </a:pPr>
            <a:endParaRPr lang="en-US" sz="900" b="1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0" hangingPunct="0">
              <a:lnSpc>
                <a:spcPct val="85000"/>
              </a:lnSpc>
              <a:spcBef>
                <a:spcPct val="50000"/>
              </a:spcBef>
              <a:defRPr/>
            </a:pPr>
            <a:endParaRPr lang="en-US" sz="900" b="1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9173" name="Text Box 5"/>
          <p:cNvSpPr txBox="1">
            <a:spLocks noChangeArrowheads="1"/>
          </p:cNvSpPr>
          <p:nvPr/>
        </p:nvSpPr>
        <p:spPr bwMode="auto">
          <a:xfrm>
            <a:off x="1066800" y="2057400"/>
            <a:ext cx="3048000" cy="4270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200" b="1" u="sng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INWARD</a:t>
            </a:r>
          </a:p>
        </p:txBody>
      </p:sp>
      <p:sp>
        <p:nvSpPr>
          <p:cNvPr id="519174" name="Text Box 6"/>
          <p:cNvSpPr txBox="1">
            <a:spLocks noChangeArrowheads="1"/>
          </p:cNvSpPr>
          <p:nvPr/>
        </p:nvSpPr>
        <p:spPr bwMode="auto">
          <a:xfrm>
            <a:off x="5029200" y="2057400"/>
            <a:ext cx="2743200" cy="4270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2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OUTWARD</a:t>
            </a:r>
          </a:p>
        </p:txBody>
      </p:sp>
      <p:sp>
        <p:nvSpPr>
          <p:cNvPr id="519175" name="Text Box 7" descr="Sphere"/>
          <p:cNvSpPr txBox="1">
            <a:spLocks noChangeArrowheads="1"/>
          </p:cNvSpPr>
          <p:nvPr/>
        </p:nvSpPr>
        <p:spPr bwMode="auto">
          <a:xfrm>
            <a:off x="990600" y="1219200"/>
            <a:ext cx="7239000" cy="57943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3200" b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Cargoes moving through the Port</a:t>
            </a:r>
          </a:p>
        </p:txBody>
      </p:sp>
      <p:sp>
        <p:nvSpPr>
          <p:cNvPr id="32776" name="Line 8"/>
          <p:cNvSpPr>
            <a:spLocks noChangeShapeType="1"/>
          </p:cNvSpPr>
          <p:nvPr/>
        </p:nvSpPr>
        <p:spPr bwMode="auto">
          <a:xfrm>
            <a:off x="1524000" y="1752600"/>
            <a:ext cx="632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SC0494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95400" y="228600"/>
            <a:ext cx="7120005" cy="461665"/>
          </a:xfrm>
          <a:prstGeom prst="rect">
            <a:avLst/>
          </a:prstGeom>
          <a:solidFill>
            <a:srgbClr val="FFFF00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E820DE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1088 TEUs Wax Candles exported in 2010-11</a:t>
            </a:r>
            <a:endParaRPr lang="en-US" sz="2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E820DE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4" descr="IMG_708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1" y="0"/>
            <a:ext cx="109835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9" descr="Bottom half sparkled 3' Ball candl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0"/>
            <a:ext cx="154151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10" descr="Pear candl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1" y="0"/>
            <a:ext cx="2133600" cy="157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0" name="Picture 11" descr="Leaf candle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1"/>
            <a:ext cx="138020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1" name="Picture 12" descr="2 tone Fluted Candle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0"/>
            <a:ext cx="1219200" cy="1582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W:\Candle Photos\2010 -2011\October\Trade Fair\Delhi 17-20\PS\DSCN761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1524000"/>
            <a:ext cx="3962399" cy="1675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W:\Candle Photos\2010 -2011\October\Trade Fair\Delhi 17-20\PS\DSCN761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62400" y="1524000"/>
            <a:ext cx="228987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7" descr="DSCN4407.gif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15200" y="0"/>
            <a:ext cx="1828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8" descr="DSCN7413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19400" y="4419600"/>
            <a:ext cx="133894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 descr="DSCN7154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4495800"/>
            <a:ext cx="279063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8" descr="3 Oz Metallic Cup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248400" y="1600200"/>
            <a:ext cx="147088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9" descr="IMGP552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692922" y="1524000"/>
            <a:ext cx="1451078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0" descr="9 Oz Metallic Cup (1)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114800" y="4419600"/>
            <a:ext cx="1778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 descr="IMG_9964.jp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276600" y="3048000"/>
            <a:ext cx="5867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9" descr="F:\Candle Photos\Tins\Colored Shot Glass in Large Copper Holder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" y="3048000"/>
            <a:ext cx="3581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 descr="F:\Candle Photos\New Development\New Developments\10.6 Oz Filled Copper Tins.jp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943600" y="4419600"/>
            <a:ext cx="3200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SC037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762000" y="304800"/>
            <a:ext cx="7848600" cy="457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>
                <a:solidFill>
                  <a:srgbClr val="FFFF00"/>
                </a:solidFill>
                <a:cs typeface="Arial" charset="0"/>
              </a:rPr>
              <a:t>Gherkins ready for export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4" descr="DSC043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81000" y="533400"/>
            <a:ext cx="8000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Garment Unit at Hassan</a:t>
            </a:r>
            <a:endParaRPr lang="en-US" sz="28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Untitled-1 cop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77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WordArt 3"/>
          <p:cNvSpPr>
            <a:spLocks noChangeArrowheads="1" noChangeShapeType="1" noTextEdit="1"/>
          </p:cNvSpPr>
          <p:nvPr/>
        </p:nvSpPr>
        <p:spPr bwMode="auto">
          <a:xfrm>
            <a:off x="2362200" y="3124200"/>
            <a:ext cx="4495800" cy="129381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  <a:scene3d>
              <a:camera prst="legacyObliqueTopLeft"/>
              <a:lightRig rig="legacyFlat3" dir="t"/>
            </a:scene3d>
            <a:sp3d extrusionH="430200" prstMaterial="legacyMatte">
              <a:extrusionClr>
                <a:srgbClr val="FFFF00"/>
              </a:extrusionClr>
            </a:sp3d>
          </a:bodyPr>
          <a:lstStyle/>
          <a:p>
            <a:pPr algn="ctr"/>
            <a:r>
              <a:rPr lang="en-US" sz="3600" kern="10" dirty="0" smtClean="0">
                <a:ln w="9525">
                  <a:round/>
                  <a:headEnd/>
                  <a:tailEnd/>
                </a:ln>
                <a:solidFill>
                  <a:srgbClr val="FF0066"/>
                </a:solidFill>
                <a:latin typeface="Times New Roman"/>
                <a:cs typeface="Times New Roman"/>
              </a:rPr>
              <a:t>Records/Achievements</a:t>
            </a:r>
            <a:endParaRPr lang="en-US" sz="3600" kern="10" dirty="0">
              <a:ln w="9525">
                <a:round/>
                <a:headEnd/>
                <a:tailEnd/>
              </a:ln>
              <a:solidFill>
                <a:srgbClr val="FF0066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SC0802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33350"/>
            <a:ext cx="9144000" cy="699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304800" y="1066800"/>
          <a:ext cx="7715250" cy="4838700"/>
        </p:xfrm>
        <a:graphic>
          <a:graphicData uri="http://schemas.openxmlformats.org/presentationml/2006/ole">
            <p:oleObj spid="_x0000_s101378" name="Chart" r:id="rId5" imgW="6543779" imgH="4095742" progId="MSGraph.Chart.8">
              <p:embed followColorScheme="full"/>
            </p:oleObj>
          </a:graphicData>
        </a:graphic>
      </p:graphicFrame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1524000" y="381000"/>
            <a:ext cx="7010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C00000"/>
                </a:solidFill>
              </a:rPr>
              <a:t>Upward growth in Container Traffic</a:t>
            </a:r>
          </a:p>
        </p:txBody>
      </p:sp>
      <p:sp>
        <p:nvSpPr>
          <p:cNvPr id="4101" name="TextBox 4"/>
          <p:cNvSpPr txBox="1">
            <a:spLocks noChangeArrowheads="1"/>
          </p:cNvSpPr>
          <p:nvPr/>
        </p:nvSpPr>
        <p:spPr bwMode="auto">
          <a:xfrm>
            <a:off x="5486400" y="990600"/>
            <a:ext cx="1219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663300"/>
                </a:solidFill>
              </a:rPr>
              <a:t>In TEUs</a:t>
            </a:r>
          </a:p>
        </p:txBody>
      </p:sp>
      <p:sp>
        <p:nvSpPr>
          <p:cNvPr id="7" name="TextBox 6"/>
          <p:cNvSpPr txBox="1"/>
          <p:nvPr/>
        </p:nvSpPr>
        <p:spPr>
          <a:xfrm rot="5400000">
            <a:off x="6128266" y="3168134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As on date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098" grpId="0"/>
      <p:bldP spid="7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rlyarie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457200" y="-304800"/>
            <a:ext cx="10363200" cy="777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22" name="Object 2"/>
          <p:cNvGraphicFramePr>
            <a:graphicFrameLocks noChangeAspect="1"/>
          </p:cNvGraphicFramePr>
          <p:nvPr>
            <p:ph/>
          </p:nvPr>
        </p:nvGraphicFramePr>
        <p:xfrm>
          <a:off x="1143000" y="838200"/>
          <a:ext cx="5943600" cy="4270375"/>
        </p:xfrm>
        <a:graphic>
          <a:graphicData uri="http://schemas.openxmlformats.org/presentationml/2006/ole">
            <p:oleObj spid="_x0000_s100354" name="Chart" r:id="rId5" imgW="6096193" imgH="4067251" progId="MSGraph.Chart.8">
              <p:embed followColorScheme="full"/>
            </p:oleObj>
          </a:graphicData>
        </a:graphic>
      </p:graphicFrame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 rot="318430">
            <a:off x="1447800" y="0"/>
            <a:ext cx="5838825" cy="965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 Growth in Railbound Traffic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581400" y="6400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FF00"/>
                </a:solidFill>
              </a:rPr>
              <a:t>In Lakh tonnes</a:t>
            </a:r>
          </a:p>
        </p:txBody>
      </p:sp>
      <p:pic>
        <p:nvPicPr>
          <p:cNvPr id="5126" name="Picture 4" descr="rly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04800" y="49530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2" descr="DSC0170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1800" y="4743450"/>
            <a:ext cx="31750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1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09800" y="3276600"/>
            <a:ext cx="51074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solidFill>
                  <a:srgbClr val="6600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MAJOR PORTS OF INDIA</a:t>
            </a:r>
            <a:endParaRPr lang="en-US" sz="3200" b="1" cap="none" spc="0" dirty="0">
              <a:ln w="11430"/>
              <a:solidFill>
                <a:srgbClr val="660033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2971800"/>
            <a:ext cx="7772400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663300"/>
                </a:solidFill>
              </a:rPr>
              <a:t>Record Coffee Export of 1,07,054 </a:t>
            </a:r>
            <a:r>
              <a:rPr lang="en-US" sz="2000" b="1" dirty="0" err="1" smtClean="0">
                <a:solidFill>
                  <a:srgbClr val="663300"/>
                </a:solidFill>
              </a:rPr>
              <a:t>Tonnes</a:t>
            </a:r>
            <a:r>
              <a:rPr lang="en-US" sz="2000" b="1" dirty="0" smtClean="0">
                <a:solidFill>
                  <a:srgbClr val="663300"/>
                </a:solidFill>
              </a:rPr>
              <a:t>(5098TEUs) through New Mangalore Port</a:t>
            </a:r>
          </a:p>
          <a:p>
            <a:pPr algn="ctr"/>
            <a:r>
              <a:rPr lang="en-US" sz="2000" b="1" dirty="0" smtClean="0">
                <a:solidFill>
                  <a:srgbClr val="663300"/>
                </a:solidFill>
              </a:rPr>
              <a:t> in 2010-11(as </a:t>
            </a:r>
            <a:r>
              <a:rPr lang="en-US" sz="2000" b="1" dirty="0" err="1" smtClean="0">
                <a:solidFill>
                  <a:srgbClr val="663300"/>
                </a:solidFill>
              </a:rPr>
              <a:t>ondate</a:t>
            </a:r>
            <a:r>
              <a:rPr lang="en-US" sz="2000" b="1" dirty="0" smtClean="0">
                <a:solidFill>
                  <a:srgbClr val="663300"/>
                </a:solidFill>
              </a:rPr>
              <a:t>)</a:t>
            </a:r>
            <a:endParaRPr lang="en-US" sz="2000" b="1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0" y="6521450"/>
            <a:ext cx="8763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 b="1">
                <a:solidFill>
                  <a:srgbClr val="FF3300"/>
                </a:solidFill>
                <a:latin typeface="Times New Roman" pitchFamily="18" charset="0"/>
              </a:rPr>
              <a:t>                    </a:t>
            </a:r>
            <a:r>
              <a:rPr lang="en-US" sz="1600" b="1">
                <a:solidFill>
                  <a:srgbClr val="FFFF00"/>
                </a:solidFill>
                <a:latin typeface="Times New Roman" pitchFamily="18" charset="0"/>
              </a:rPr>
              <a:t>New Mangalore Port Trust – ISO 9001:2000 &amp; ISPS Code Compliant Port</a:t>
            </a:r>
          </a:p>
        </p:txBody>
      </p:sp>
      <p:pic>
        <p:nvPicPr>
          <p:cNvPr id="19459" name="Picture 3" descr="l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8276" name="Text Box 4" descr="Sphere"/>
          <p:cNvSpPr txBox="1">
            <a:spLocks noChangeArrowheads="1"/>
          </p:cNvSpPr>
          <p:nvPr/>
        </p:nvSpPr>
        <p:spPr bwMode="auto">
          <a:xfrm>
            <a:off x="838200" y="381000"/>
            <a:ext cx="8077200" cy="1108075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Record qty of </a:t>
            </a:r>
            <a:r>
              <a:rPr 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16.31 </a:t>
            </a:r>
            <a:r>
              <a:rPr lang="en-US" sz="2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lakh</a:t>
            </a:r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tonnes</a:t>
            </a:r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</a:t>
            </a:r>
            <a:r>
              <a:rPr lang="en-US" sz="2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LPG</a:t>
            </a:r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handled during 2009-10 as against 15.67 </a:t>
            </a:r>
            <a:r>
              <a:rPr lang="en-US" sz="2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lakh</a:t>
            </a:r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tonnes</a:t>
            </a:r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handled                      during 2008-09</a:t>
            </a:r>
          </a:p>
        </p:txBody>
      </p:sp>
      <p:sp>
        <p:nvSpPr>
          <p:cNvPr id="438277" name="AutoShape 5"/>
          <p:cNvSpPr>
            <a:spLocks noChangeArrowheads="1"/>
          </p:cNvSpPr>
          <p:nvPr/>
        </p:nvSpPr>
        <p:spPr bwMode="auto">
          <a:xfrm>
            <a:off x="7391400" y="1676400"/>
            <a:ext cx="1600200" cy="1371600"/>
          </a:xfrm>
          <a:prstGeom prst="star24">
            <a:avLst>
              <a:gd name="adj" fmla="val 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7696200" y="2057400"/>
            <a:ext cx="990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FF0000"/>
                </a:solidFill>
              </a:rPr>
              <a:t>4.07% </a:t>
            </a:r>
            <a:r>
              <a:rPr lang="en-US" b="1" dirty="0">
                <a:solidFill>
                  <a:srgbClr val="FF0000"/>
                </a:solidFill>
              </a:rPr>
              <a:t>Growth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382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8277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Untitled-1 cop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WordArt 3"/>
          <p:cNvSpPr>
            <a:spLocks noChangeArrowheads="1" noChangeShapeType="1" noTextEdit="1"/>
          </p:cNvSpPr>
          <p:nvPr/>
        </p:nvSpPr>
        <p:spPr bwMode="auto">
          <a:xfrm>
            <a:off x="2590800" y="3124200"/>
            <a:ext cx="4191000" cy="129381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  <a:scene3d>
              <a:camera prst="legacyObliqueTopLeft"/>
              <a:lightRig rig="legacyFlat3" dir="t"/>
            </a:scene3d>
            <a:sp3d extrusionH="430200" prstMaterial="legacyMatte">
              <a:extrusionClr>
                <a:srgbClr val="FFFF00"/>
              </a:extrusionClr>
            </a:sp3d>
          </a:bodyPr>
          <a:lstStyle/>
          <a:p>
            <a:pPr algn="ctr"/>
            <a:r>
              <a:rPr lang="en-US" sz="3600" kern="10" dirty="0" smtClean="0">
                <a:ln w="9525">
                  <a:round/>
                  <a:headEnd/>
                  <a:tailEnd/>
                </a:ln>
                <a:solidFill>
                  <a:srgbClr val="FF0066"/>
                </a:solidFill>
                <a:latin typeface="Times New Roman"/>
                <a:cs typeface="Times New Roman"/>
              </a:rPr>
              <a:t>Infrastructure Addition</a:t>
            </a:r>
            <a:endParaRPr lang="en-US" sz="3600" kern="10" dirty="0">
              <a:ln w="9525">
                <a:round/>
                <a:headEnd/>
                <a:tailEnd/>
              </a:ln>
              <a:solidFill>
                <a:srgbClr val="FF0066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73E499E-FBD1-47AC-852B-F547400F3D4D}" type="slidenum">
              <a:rPr lang="en-US" smtClean="0"/>
              <a:pPr/>
              <a:t>73</a:t>
            </a:fld>
            <a:endParaRPr lang="en-US" smtClean="0"/>
          </a:p>
        </p:txBody>
      </p:sp>
      <p:pic>
        <p:nvPicPr>
          <p:cNvPr id="38915" name="Picture 4" descr="cruise loung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WordArt 7"/>
          <p:cNvSpPr>
            <a:spLocks noChangeArrowheads="1" noChangeShapeType="1" noTextEdit="1"/>
          </p:cNvSpPr>
          <p:nvPr/>
        </p:nvSpPr>
        <p:spPr bwMode="auto">
          <a:xfrm>
            <a:off x="1143000" y="609600"/>
            <a:ext cx="7010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Modern Cruise Passenger Lounge </a:t>
            </a:r>
          </a:p>
        </p:txBody>
      </p:sp>
      <p:pic>
        <p:nvPicPr>
          <p:cNvPr id="6" name="Picture 5" descr="cruise loung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1066800"/>
            <a:ext cx="80772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Mangalore – The Cruise destination</a:t>
            </a:r>
          </a:p>
        </p:txBody>
      </p:sp>
      <p:pic>
        <p:nvPicPr>
          <p:cNvPr id="40963" name="Picture 6" descr="aida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6" descr="Copy of touris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TextBox 8"/>
          <p:cNvSpPr txBox="1">
            <a:spLocks noChangeArrowheads="1"/>
          </p:cNvSpPr>
          <p:nvPr/>
        </p:nvSpPr>
        <p:spPr bwMode="auto">
          <a:xfrm>
            <a:off x="1600200" y="1219200"/>
            <a:ext cx="640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               Mangalore – The Cruise Destination</a:t>
            </a:r>
          </a:p>
        </p:txBody>
      </p:sp>
      <p:sp>
        <p:nvSpPr>
          <p:cNvPr id="40966" name="TextBox 7"/>
          <p:cNvSpPr txBox="1">
            <a:spLocks noChangeArrowheads="1"/>
          </p:cNvSpPr>
          <p:nvPr/>
        </p:nvSpPr>
        <p:spPr bwMode="auto">
          <a:xfrm>
            <a:off x="0" y="6096000"/>
            <a:ext cx="9144000" cy="40011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/>
            <a:r>
              <a:rPr lang="en-US" sz="2000" dirty="0"/>
              <a:t> </a:t>
            </a:r>
            <a:r>
              <a:rPr lang="en-US" sz="2000" dirty="0" smtClean="0">
                <a:solidFill>
                  <a:srgbClr val="FF0066"/>
                </a:solidFill>
              </a:rPr>
              <a:t>11 </a:t>
            </a:r>
            <a:r>
              <a:rPr lang="en-US" sz="2000" dirty="0">
                <a:solidFill>
                  <a:srgbClr val="FF0066"/>
                </a:solidFill>
              </a:rPr>
              <a:t>cruise vessels  handled during the current year – </a:t>
            </a:r>
            <a:r>
              <a:rPr lang="en-US" sz="2000" dirty="0" smtClean="0">
                <a:solidFill>
                  <a:srgbClr val="FF0066"/>
                </a:solidFill>
              </a:rPr>
              <a:t>3 </a:t>
            </a:r>
            <a:r>
              <a:rPr lang="en-US" sz="2000" dirty="0">
                <a:solidFill>
                  <a:srgbClr val="FF0066"/>
                </a:solidFill>
              </a:rPr>
              <a:t>more are </a:t>
            </a:r>
            <a:r>
              <a:rPr lang="en-US" sz="2000" dirty="0" smtClean="0">
                <a:solidFill>
                  <a:srgbClr val="FF0066"/>
                </a:solidFill>
              </a:rPr>
              <a:t>scheduled</a:t>
            </a:r>
            <a:endParaRPr lang="en-US" sz="2000" dirty="0">
              <a:solidFill>
                <a:srgbClr val="FF0066"/>
              </a:solidFill>
            </a:endParaRPr>
          </a:p>
        </p:txBody>
      </p:sp>
      <p:pic>
        <p:nvPicPr>
          <p:cNvPr id="11" name="Picture 3" descr="aida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" descr="suzlonship 0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3" descr="Sphere"/>
          <p:cNvSpPr txBox="1">
            <a:spLocks noChangeArrowheads="1"/>
          </p:cNvSpPr>
          <p:nvPr/>
        </p:nvSpPr>
        <p:spPr bwMode="auto">
          <a:xfrm>
            <a:off x="914400" y="304800"/>
            <a:ext cx="7543800" cy="457200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Windmill blades export to USA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 descr="heav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Box 3"/>
          <p:cNvSpPr txBox="1">
            <a:spLocks noChangeArrowheads="1"/>
          </p:cNvSpPr>
          <p:nvPr/>
        </p:nvSpPr>
        <p:spPr bwMode="auto">
          <a:xfrm>
            <a:off x="2590800" y="6019800"/>
            <a:ext cx="609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000099"/>
                </a:solidFill>
              </a:rPr>
              <a:t>Project Cargo for Oil Refinery</a:t>
            </a:r>
          </a:p>
        </p:txBody>
      </p:sp>
      <p:pic>
        <p:nvPicPr>
          <p:cNvPr id="5" name="Picture 4" descr="refiner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v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19200" y="304800"/>
            <a:ext cx="70103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Project Cargo for Ship Yard</a:t>
            </a:r>
            <a:endParaRPr lang="en-US" sz="2800" b="1" cap="none" spc="0" dirty="0">
              <a:ln w="11430"/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" name="Picture 10" descr="heavy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7162800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0075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200" y="3810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8kms road </a:t>
            </a:r>
            <a:r>
              <a:rPr lang="en-US" dirty="0" err="1" smtClean="0"/>
              <a:t>concretised</a:t>
            </a:r>
            <a:r>
              <a:rPr lang="en-US" dirty="0" smtClean="0"/>
              <a:t> inside the port area at a cost of Rs.30 </a:t>
            </a:r>
            <a:r>
              <a:rPr lang="en-US" dirty="0" err="1" smtClean="0"/>
              <a:t>crores</a:t>
            </a:r>
            <a:endParaRPr lang="en-US" dirty="0"/>
          </a:p>
        </p:txBody>
      </p:sp>
      <p:pic>
        <p:nvPicPr>
          <p:cNvPr id="7" name="Picture 6" descr="DSC0134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Untitled-1 cop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620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0131" name="Text Box 3"/>
          <p:cNvSpPr txBox="1">
            <a:spLocks noChangeArrowheads="1"/>
          </p:cNvSpPr>
          <p:nvPr/>
        </p:nvSpPr>
        <p:spPr bwMode="auto">
          <a:xfrm>
            <a:off x="1219200" y="4800600"/>
            <a:ext cx="6858000" cy="4270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50000"/>
              </a:spcBef>
              <a:buClr>
                <a:srgbClr val="9933FF"/>
              </a:buClr>
              <a:buSzPct val="125000"/>
              <a:buFont typeface="Wingdings" pitchFamily="2" charset="2"/>
              <a:buChar char="Ä"/>
              <a:defRPr/>
            </a:pPr>
            <a:endParaRPr lang="en-US" sz="220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60132" name="Text Box 4" descr="Sphere"/>
          <p:cNvSpPr txBox="1">
            <a:spLocks noChangeArrowheads="1"/>
          </p:cNvSpPr>
          <p:nvPr/>
        </p:nvSpPr>
        <p:spPr bwMode="auto">
          <a:xfrm>
            <a:off x="1219200" y="4343400"/>
            <a:ext cx="2438400" cy="457200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en-US" sz="24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60135" name="Rectangle 7"/>
          <p:cNvSpPr>
            <a:spLocks noChangeArrowheads="1"/>
          </p:cNvSpPr>
          <p:nvPr/>
        </p:nvSpPr>
        <p:spPr bwMode="auto">
          <a:xfrm>
            <a:off x="1219200" y="13716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60136" name="Rectangle 8"/>
          <p:cNvSpPr>
            <a:spLocks noChangeArrowheads="1"/>
          </p:cNvSpPr>
          <p:nvPr/>
        </p:nvSpPr>
        <p:spPr bwMode="auto">
          <a:xfrm>
            <a:off x="838200" y="2362200"/>
            <a:ext cx="7696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ts val="0"/>
              </a:spcBef>
              <a:buFontTx/>
              <a:buChar char="•"/>
              <a:defRPr/>
            </a:pPr>
            <a:r>
              <a:rPr lang="en-US" sz="19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pee Foradian" pitchFamily="34" charset="0"/>
              </a:rPr>
              <a:t>Coal handling facility for UPCL at a cost of ` 230 </a:t>
            </a:r>
            <a:r>
              <a:rPr lang="en-US" sz="19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pee Foradian" pitchFamily="34" charset="0"/>
              </a:rPr>
              <a:t>crore</a:t>
            </a:r>
            <a:r>
              <a:rPr lang="en-US" sz="19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pee Foradian" pitchFamily="34" charset="0"/>
              </a:rPr>
              <a:t>(BOT) – The work is in final stage of completion. </a:t>
            </a:r>
          </a:p>
          <a:p>
            <a:pPr marL="342900" indent="-342900" algn="just">
              <a:spcBef>
                <a:spcPts val="0"/>
              </a:spcBef>
              <a:buFontTx/>
              <a:buChar char="•"/>
              <a:defRPr/>
            </a:pPr>
            <a:r>
              <a:rPr lang="en-US" sz="19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pee Foradian" pitchFamily="34" charset="0"/>
              </a:rPr>
              <a:t>Setting up of </a:t>
            </a:r>
            <a:r>
              <a:rPr lang="en-US" sz="19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pee Foradian" pitchFamily="34" charset="0"/>
              </a:rPr>
              <a:t>Mechanised</a:t>
            </a:r>
            <a:r>
              <a:rPr lang="en-US" sz="19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pee Foradian" pitchFamily="34" charset="0"/>
              </a:rPr>
              <a:t> Iron Ore handling facilities at Berth No.14 at a cost of ` 296 </a:t>
            </a:r>
            <a:r>
              <a:rPr lang="en-US" sz="19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pee Foradian" pitchFamily="34" charset="0"/>
              </a:rPr>
              <a:t>crore</a:t>
            </a:r>
            <a:r>
              <a:rPr lang="en-US" sz="19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pee Foradian" pitchFamily="34" charset="0"/>
              </a:rPr>
              <a:t>(BOT) . Work entrusted to M/s SICAL Logistics Ltd. – expected to commence shortly.</a:t>
            </a:r>
          </a:p>
          <a:p>
            <a:pPr marL="342900" indent="-342900" algn="just">
              <a:spcBef>
                <a:spcPts val="0"/>
              </a:spcBef>
              <a:buFontTx/>
              <a:buChar char="•"/>
              <a:defRPr/>
            </a:pPr>
            <a:r>
              <a:rPr lang="en-US" sz="1900" dirty="0" smtClean="0">
                <a:solidFill>
                  <a:srgbClr val="002060"/>
                </a:solidFill>
                <a:latin typeface="Rupee Foradian" pitchFamily="34" charset="0"/>
              </a:rPr>
              <a:t>The work for the ORACLE based ERP Solution and Port Operation &amp; Hospital Management System (Non-ERP) for </a:t>
            </a:r>
            <a:r>
              <a:rPr lang="en-US" sz="1900" dirty="0" err="1" smtClean="0">
                <a:solidFill>
                  <a:srgbClr val="002060"/>
                </a:solidFill>
                <a:latin typeface="Rupee Foradian" pitchFamily="34" charset="0"/>
              </a:rPr>
              <a:t>iPOMIS</a:t>
            </a:r>
            <a:r>
              <a:rPr lang="en-US" sz="1900" dirty="0" smtClean="0">
                <a:solidFill>
                  <a:srgbClr val="002060"/>
                </a:solidFill>
                <a:latin typeface="Rupee Foradian" pitchFamily="34" charset="0"/>
              </a:rPr>
              <a:t> entrusted to TCS is under progress.</a:t>
            </a:r>
          </a:p>
          <a:p>
            <a:pPr marL="342900" indent="-342900" algn="just">
              <a:spcBef>
                <a:spcPts val="0"/>
              </a:spcBef>
              <a:buFontTx/>
              <a:buChar char="•"/>
              <a:defRPr/>
            </a:pPr>
            <a:r>
              <a:rPr lang="en-US" sz="19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pee Foradian" pitchFamily="34" charset="0"/>
              </a:rPr>
              <a:t>Container Terminal at a cost of  ` 276 </a:t>
            </a:r>
            <a:r>
              <a:rPr lang="en-US" sz="19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pee Foradian" pitchFamily="34" charset="0"/>
              </a:rPr>
              <a:t>Crore</a:t>
            </a:r>
            <a:r>
              <a:rPr lang="en-US" sz="19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pee Foradian" pitchFamily="34" charset="0"/>
              </a:rPr>
              <a:t>(BOT)</a:t>
            </a:r>
            <a:endParaRPr lang="en-US" sz="1900" dirty="0" smtClean="0">
              <a:solidFill>
                <a:srgbClr val="002060"/>
              </a:solidFill>
              <a:latin typeface="Rupee Foradian" pitchFamily="34" charset="0"/>
            </a:endParaRPr>
          </a:p>
          <a:p>
            <a:pPr marL="342900" indent="-342900" algn="just">
              <a:spcBef>
                <a:spcPts val="0"/>
              </a:spcBef>
              <a:buFontTx/>
              <a:buChar char="•"/>
              <a:defRPr/>
            </a:pPr>
            <a:r>
              <a:rPr lang="en-US" sz="19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pee Foradian" pitchFamily="34" charset="0"/>
              </a:rPr>
              <a:t>Additional POL berth(No.13) ` 79 </a:t>
            </a:r>
            <a:r>
              <a:rPr lang="en-US" sz="19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pee Foradian" pitchFamily="34" charset="0"/>
              </a:rPr>
              <a:t>Crore</a:t>
            </a:r>
            <a:r>
              <a:rPr lang="en-US" sz="19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pee Foradian" pitchFamily="34" charset="0"/>
              </a:rPr>
              <a:t> . Work commenced</a:t>
            </a:r>
          </a:p>
          <a:p>
            <a:pPr marL="342900" indent="-342900" algn="just">
              <a:spcBef>
                <a:spcPct val="20000"/>
              </a:spcBef>
              <a:defRPr/>
            </a:pPr>
            <a:endParaRPr lang="en-US" sz="2000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33600" y="1371600"/>
            <a:ext cx="5715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Development Projects</a:t>
            </a:r>
            <a:endParaRPr lang="en-US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AutoShape 3"/>
          <p:cNvSpPr>
            <a:spLocks noChangeArrowheads="1"/>
          </p:cNvSpPr>
          <p:nvPr/>
        </p:nvSpPr>
        <p:spPr bwMode="auto">
          <a:xfrm>
            <a:off x="3352800" y="3276600"/>
            <a:ext cx="152400" cy="152400"/>
          </a:xfrm>
          <a:prstGeom prst="sun">
            <a:avLst>
              <a:gd name="adj" fmla="val 25000"/>
            </a:avLst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44" name="AutoShape 4"/>
          <p:cNvSpPr>
            <a:spLocks noChangeArrowheads="1"/>
          </p:cNvSpPr>
          <p:nvPr/>
        </p:nvSpPr>
        <p:spPr bwMode="auto">
          <a:xfrm>
            <a:off x="3810000" y="3581400"/>
            <a:ext cx="152400" cy="152400"/>
          </a:xfrm>
          <a:prstGeom prst="sun">
            <a:avLst>
              <a:gd name="adj" fmla="val 25000"/>
            </a:avLst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45" name="AutoShape 5"/>
          <p:cNvSpPr>
            <a:spLocks noChangeArrowheads="1"/>
          </p:cNvSpPr>
          <p:nvPr/>
        </p:nvSpPr>
        <p:spPr bwMode="auto">
          <a:xfrm>
            <a:off x="3886200" y="3810000"/>
            <a:ext cx="152400" cy="152400"/>
          </a:xfrm>
          <a:prstGeom prst="sun">
            <a:avLst>
              <a:gd name="adj" fmla="val 25000"/>
            </a:avLst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46" name="AutoShape 6"/>
          <p:cNvSpPr>
            <a:spLocks noChangeArrowheads="1"/>
          </p:cNvSpPr>
          <p:nvPr/>
        </p:nvSpPr>
        <p:spPr bwMode="auto">
          <a:xfrm>
            <a:off x="3886200" y="4267200"/>
            <a:ext cx="152400" cy="152400"/>
          </a:xfrm>
          <a:prstGeom prst="sun">
            <a:avLst>
              <a:gd name="adj" fmla="val 25000"/>
            </a:avLst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47" name="AutoShape 7"/>
          <p:cNvSpPr>
            <a:spLocks noChangeArrowheads="1"/>
          </p:cNvSpPr>
          <p:nvPr/>
        </p:nvSpPr>
        <p:spPr bwMode="auto">
          <a:xfrm>
            <a:off x="4114800" y="4724400"/>
            <a:ext cx="152400" cy="152400"/>
          </a:xfrm>
          <a:prstGeom prst="sun">
            <a:avLst>
              <a:gd name="adj" fmla="val 25000"/>
            </a:avLst>
          </a:prstGeom>
          <a:solidFill>
            <a:srgbClr val="FF0000"/>
          </a:solidFill>
          <a:ln w="9525">
            <a:solidFill>
              <a:srgbClr val="FF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>
            <a:off x="4343400" y="5181600"/>
            <a:ext cx="152400" cy="152400"/>
          </a:xfrm>
          <a:prstGeom prst="sun">
            <a:avLst>
              <a:gd name="adj" fmla="val 25000"/>
            </a:avLst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49" name="AutoShape 9"/>
          <p:cNvSpPr>
            <a:spLocks noChangeArrowheads="1"/>
          </p:cNvSpPr>
          <p:nvPr/>
        </p:nvSpPr>
        <p:spPr bwMode="auto">
          <a:xfrm>
            <a:off x="4724400" y="5334000"/>
            <a:ext cx="152400" cy="152400"/>
          </a:xfrm>
          <a:prstGeom prst="sun">
            <a:avLst>
              <a:gd name="adj" fmla="val 25000"/>
            </a:avLst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50" name="AutoShape 10"/>
          <p:cNvSpPr>
            <a:spLocks noChangeArrowheads="1"/>
          </p:cNvSpPr>
          <p:nvPr/>
        </p:nvSpPr>
        <p:spPr bwMode="auto">
          <a:xfrm>
            <a:off x="4876800" y="4953000"/>
            <a:ext cx="152400" cy="152400"/>
          </a:xfrm>
          <a:prstGeom prst="sun">
            <a:avLst>
              <a:gd name="adj" fmla="val 25000"/>
            </a:avLst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51" name="AutoShape 11"/>
          <p:cNvSpPr>
            <a:spLocks noChangeArrowheads="1"/>
          </p:cNvSpPr>
          <p:nvPr/>
        </p:nvSpPr>
        <p:spPr bwMode="auto">
          <a:xfrm>
            <a:off x="5105400" y="4267200"/>
            <a:ext cx="152400" cy="152400"/>
          </a:xfrm>
          <a:prstGeom prst="sun">
            <a:avLst>
              <a:gd name="adj" fmla="val 25000"/>
            </a:avLst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52" name="AutoShape 12"/>
          <p:cNvSpPr>
            <a:spLocks noChangeArrowheads="1"/>
          </p:cNvSpPr>
          <p:nvPr/>
        </p:nvSpPr>
        <p:spPr bwMode="auto">
          <a:xfrm>
            <a:off x="5791200" y="3581400"/>
            <a:ext cx="152400" cy="152400"/>
          </a:xfrm>
          <a:prstGeom prst="sun">
            <a:avLst>
              <a:gd name="adj" fmla="val 25000"/>
            </a:avLst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53" name="AutoShape 13"/>
          <p:cNvSpPr>
            <a:spLocks noChangeArrowheads="1"/>
          </p:cNvSpPr>
          <p:nvPr/>
        </p:nvSpPr>
        <p:spPr bwMode="auto">
          <a:xfrm>
            <a:off x="6324600" y="3352800"/>
            <a:ext cx="152400" cy="152400"/>
          </a:xfrm>
          <a:prstGeom prst="sun">
            <a:avLst>
              <a:gd name="adj" fmla="val 25000"/>
            </a:avLst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54" name="AutoShape 14"/>
          <p:cNvSpPr>
            <a:spLocks noChangeArrowheads="1"/>
          </p:cNvSpPr>
          <p:nvPr/>
        </p:nvSpPr>
        <p:spPr bwMode="auto">
          <a:xfrm>
            <a:off x="6324600" y="3124200"/>
            <a:ext cx="152400" cy="152400"/>
          </a:xfrm>
          <a:prstGeom prst="sun">
            <a:avLst>
              <a:gd name="adj" fmla="val 25000"/>
            </a:avLst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55" name="AutoShape 15"/>
          <p:cNvSpPr>
            <a:spLocks noChangeArrowheads="1"/>
          </p:cNvSpPr>
          <p:nvPr/>
        </p:nvSpPr>
        <p:spPr bwMode="auto">
          <a:xfrm>
            <a:off x="4876800" y="4800600"/>
            <a:ext cx="152400" cy="152400"/>
          </a:xfrm>
          <a:prstGeom prst="sun">
            <a:avLst>
              <a:gd name="adj" fmla="val 25000"/>
            </a:avLst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2514600" y="3276600"/>
            <a:ext cx="914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Kandla Port</a:t>
            </a:r>
          </a:p>
        </p:txBody>
      </p:sp>
      <p:sp>
        <p:nvSpPr>
          <p:cNvPr id="35857" name="Text Box 17"/>
          <p:cNvSpPr txBox="1">
            <a:spLocks noChangeArrowheads="1"/>
          </p:cNvSpPr>
          <p:nvPr/>
        </p:nvSpPr>
        <p:spPr bwMode="auto">
          <a:xfrm>
            <a:off x="2895600" y="3581400"/>
            <a:ext cx="1219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Mumbai Port</a:t>
            </a:r>
          </a:p>
        </p:txBody>
      </p:sp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2667000" y="3886200"/>
            <a:ext cx="1447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Jawahalal Nehru Port</a:t>
            </a:r>
          </a:p>
        </p:txBody>
      </p:sp>
      <p:sp>
        <p:nvSpPr>
          <p:cNvPr id="35859" name="Text Box 19"/>
          <p:cNvSpPr txBox="1">
            <a:spLocks noChangeArrowheads="1"/>
          </p:cNvSpPr>
          <p:nvPr/>
        </p:nvSpPr>
        <p:spPr bwMode="auto">
          <a:xfrm>
            <a:off x="2895600" y="4343400"/>
            <a:ext cx="1066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Mormugao Port</a:t>
            </a:r>
          </a:p>
        </p:txBody>
      </p:sp>
      <p:sp>
        <p:nvSpPr>
          <p:cNvPr id="35860" name="Text Box 20"/>
          <p:cNvSpPr txBox="1">
            <a:spLocks noChangeArrowheads="1"/>
          </p:cNvSpPr>
          <p:nvPr/>
        </p:nvSpPr>
        <p:spPr bwMode="auto">
          <a:xfrm>
            <a:off x="2133600" y="4800600"/>
            <a:ext cx="205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Mangalore Port</a:t>
            </a:r>
          </a:p>
        </p:txBody>
      </p:sp>
      <p:sp>
        <p:nvSpPr>
          <p:cNvPr id="35861" name="Text Box 21"/>
          <p:cNvSpPr txBox="1">
            <a:spLocks noChangeArrowheads="1"/>
          </p:cNvSpPr>
          <p:nvPr/>
        </p:nvSpPr>
        <p:spPr bwMode="auto">
          <a:xfrm>
            <a:off x="3505200" y="5105400"/>
            <a:ext cx="914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Cochin Port</a:t>
            </a:r>
          </a:p>
        </p:txBody>
      </p:sp>
      <p:sp>
        <p:nvSpPr>
          <p:cNvPr id="35862" name="Text Box 22"/>
          <p:cNvSpPr txBox="1">
            <a:spLocks noChangeArrowheads="1"/>
          </p:cNvSpPr>
          <p:nvPr/>
        </p:nvSpPr>
        <p:spPr bwMode="auto">
          <a:xfrm>
            <a:off x="4953000" y="5334000"/>
            <a:ext cx="1143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Tuticorin Port</a:t>
            </a:r>
          </a:p>
        </p:txBody>
      </p:sp>
      <p:sp>
        <p:nvSpPr>
          <p:cNvPr id="35863" name="Text Box 23"/>
          <p:cNvSpPr txBox="1">
            <a:spLocks noChangeArrowheads="1"/>
          </p:cNvSpPr>
          <p:nvPr/>
        </p:nvSpPr>
        <p:spPr bwMode="auto">
          <a:xfrm>
            <a:off x="5105400" y="4953000"/>
            <a:ext cx="914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Chennai Port</a:t>
            </a:r>
          </a:p>
        </p:txBody>
      </p:sp>
      <p:sp>
        <p:nvSpPr>
          <p:cNvPr id="35864" name="Text Box 24"/>
          <p:cNvSpPr txBox="1">
            <a:spLocks noChangeArrowheads="1"/>
          </p:cNvSpPr>
          <p:nvPr/>
        </p:nvSpPr>
        <p:spPr bwMode="auto">
          <a:xfrm>
            <a:off x="5181600" y="4343400"/>
            <a:ext cx="167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Visakhpatnam Port</a:t>
            </a:r>
          </a:p>
        </p:txBody>
      </p:sp>
      <p:sp>
        <p:nvSpPr>
          <p:cNvPr id="35865" name="Text Box 25"/>
          <p:cNvSpPr txBox="1">
            <a:spLocks noChangeArrowheads="1"/>
          </p:cNvSpPr>
          <p:nvPr/>
        </p:nvSpPr>
        <p:spPr bwMode="auto">
          <a:xfrm>
            <a:off x="5715000" y="3733800"/>
            <a:ext cx="914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ParadipPort</a:t>
            </a:r>
          </a:p>
        </p:txBody>
      </p:sp>
      <p:sp>
        <p:nvSpPr>
          <p:cNvPr id="35866" name="Text Box 26"/>
          <p:cNvSpPr txBox="1">
            <a:spLocks noChangeArrowheads="1"/>
          </p:cNvSpPr>
          <p:nvPr/>
        </p:nvSpPr>
        <p:spPr bwMode="auto">
          <a:xfrm>
            <a:off x="6248400" y="3429000"/>
            <a:ext cx="914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Haldia Port</a:t>
            </a:r>
          </a:p>
        </p:txBody>
      </p:sp>
      <p:sp>
        <p:nvSpPr>
          <p:cNvPr id="35867" name="Text Box 27"/>
          <p:cNvSpPr txBox="1">
            <a:spLocks noChangeArrowheads="1"/>
          </p:cNvSpPr>
          <p:nvPr/>
        </p:nvSpPr>
        <p:spPr bwMode="auto">
          <a:xfrm>
            <a:off x="6400800" y="3124200"/>
            <a:ext cx="1066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Kolkata Port</a:t>
            </a:r>
          </a:p>
        </p:txBody>
      </p:sp>
      <p:sp>
        <p:nvSpPr>
          <p:cNvPr id="35868" name="Text Box 28"/>
          <p:cNvSpPr txBox="1">
            <a:spLocks noChangeArrowheads="1"/>
          </p:cNvSpPr>
          <p:nvPr/>
        </p:nvSpPr>
        <p:spPr bwMode="auto">
          <a:xfrm>
            <a:off x="5029200" y="4724400"/>
            <a:ext cx="914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Ennore Port</a:t>
            </a:r>
          </a:p>
        </p:txBody>
      </p:sp>
      <p:pic>
        <p:nvPicPr>
          <p:cNvPr id="11292" name="Picture 29" descr="map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41375"/>
            <a:ext cx="9144000" cy="601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92460">
            <a:off x="2752725" y="3136900"/>
            <a:ext cx="288925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92460">
            <a:off x="2143125" y="1993900"/>
            <a:ext cx="288925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92460">
            <a:off x="4654550" y="4657725"/>
            <a:ext cx="217488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92460">
            <a:off x="2752725" y="3365500"/>
            <a:ext cx="288925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92460">
            <a:off x="3057525" y="3975100"/>
            <a:ext cx="288925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92460">
            <a:off x="3590925" y="5422900"/>
            <a:ext cx="288925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92460">
            <a:off x="3971925" y="5651500"/>
            <a:ext cx="288925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92460">
            <a:off x="5191125" y="3517900"/>
            <a:ext cx="288925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1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92460">
            <a:off x="6335713" y="2681288"/>
            <a:ext cx="3635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92460">
            <a:off x="6638925" y="2374900"/>
            <a:ext cx="288925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3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1307540" flipV="1">
            <a:off x="3273425" y="4608513"/>
            <a:ext cx="400050" cy="5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92460">
            <a:off x="4505325" y="4737100"/>
            <a:ext cx="288925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5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292460">
            <a:off x="3289300" y="4664075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06" name="TextBox 44"/>
          <p:cNvSpPr txBox="1">
            <a:spLocks noChangeArrowheads="1"/>
          </p:cNvSpPr>
          <p:nvPr/>
        </p:nvSpPr>
        <p:spPr bwMode="auto">
          <a:xfrm>
            <a:off x="5029200" y="4267200"/>
            <a:ext cx="1600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Krishnapatnam</a:t>
            </a:r>
          </a:p>
        </p:txBody>
      </p:sp>
      <p:sp>
        <p:nvSpPr>
          <p:cNvPr id="46" name="5-Point Star 45"/>
          <p:cNvSpPr/>
          <p:nvPr/>
        </p:nvSpPr>
        <p:spPr>
          <a:xfrm flipV="1">
            <a:off x="4800600" y="4343400"/>
            <a:ext cx="76200" cy="76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308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292460">
            <a:off x="6867525" y="2222500"/>
            <a:ext cx="293688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tbhaviro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WordArt 11"/>
          <p:cNvSpPr>
            <a:spLocks noChangeArrowheads="1" noChangeShapeType="1" noTextEdit="1"/>
          </p:cNvSpPr>
          <p:nvPr/>
        </p:nvSpPr>
        <p:spPr bwMode="auto">
          <a:xfrm>
            <a:off x="5638800" y="5486401"/>
            <a:ext cx="2895600" cy="6095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CC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Thank you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676400" y="3352800"/>
            <a:ext cx="606409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Wish You All Good Luck</a:t>
            </a:r>
            <a:endParaRPr lang="en-US" sz="4000" b="1" cap="none" spc="0" dirty="0">
              <a:ln w="11430"/>
              <a:solidFill>
                <a:srgbClr val="00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685800" y="1676400"/>
            <a:ext cx="8229600" cy="318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sz="2400" b="1" dirty="0" smtClean="0">
                <a:solidFill>
                  <a:srgbClr val="002060"/>
                </a:solidFill>
              </a:rPr>
              <a:t> Coastline </a:t>
            </a:r>
            <a:r>
              <a:rPr lang="en-US" sz="2400" b="1" dirty="0">
                <a:solidFill>
                  <a:srgbClr val="002060"/>
                </a:solidFill>
              </a:rPr>
              <a:t>- 7,517 </a:t>
            </a:r>
            <a:r>
              <a:rPr lang="en-US" sz="2400" b="1" dirty="0" err="1">
                <a:solidFill>
                  <a:srgbClr val="002060"/>
                </a:solidFill>
              </a:rPr>
              <a:t>Kms</a:t>
            </a:r>
            <a:r>
              <a:rPr lang="en-US" dirty="0">
                <a:solidFill>
                  <a:schemeClr val="tx2">
                    <a:lumMod val="95000"/>
                    <a:lumOff val="5000"/>
                  </a:schemeClr>
                </a:solidFill>
              </a:rPr>
              <a:t>.</a:t>
            </a:r>
          </a:p>
          <a:p>
            <a:pPr>
              <a:lnSpc>
                <a:spcPct val="150000"/>
              </a:lnSpc>
              <a:spcBef>
                <a:spcPct val="50000"/>
              </a:spcBef>
              <a:buFont typeface="Webdings" pitchFamily="18" charset="2"/>
              <a:buChar char="a"/>
              <a:defRPr/>
            </a:pPr>
            <a:r>
              <a:rPr lang="en-US" sz="22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12 Major Ports    -   530.35 Million </a:t>
            </a:r>
            <a:r>
              <a:rPr lang="en-US" sz="2200" dirty="0" err="1">
                <a:solidFill>
                  <a:schemeClr val="tx2">
                    <a:lumMod val="95000"/>
                    <a:lumOff val="5000"/>
                  </a:schemeClr>
                </a:solidFill>
              </a:rPr>
              <a:t>tonnes</a:t>
            </a:r>
            <a:r>
              <a:rPr lang="en-US" sz="22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 handled  in 2008-09	            </a:t>
            </a:r>
            <a:r>
              <a:rPr lang="en-US" sz="22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      </a:t>
            </a:r>
            <a:r>
              <a:rPr lang="en-US" sz="22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-   (560.68 Million </a:t>
            </a:r>
            <a:r>
              <a:rPr lang="en-US" sz="2200" dirty="0" err="1">
                <a:solidFill>
                  <a:schemeClr val="tx2">
                    <a:lumMod val="95000"/>
                    <a:lumOff val="5000"/>
                  </a:schemeClr>
                </a:solidFill>
              </a:rPr>
              <a:t>tonnes</a:t>
            </a:r>
            <a:r>
              <a:rPr lang="en-US" sz="22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 in 2009-10)</a:t>
            </a:r>
          </a:p>
          <a:p>
            <a:pPr lvl="5"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sz="22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Coastal </a:t>
            </a:r>
            <a:r>
              <a:rPr lang="en-US" sz="22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cargo 103.45 Million </a:t>
            </a:r>
            <a:r>
              <a:rPr lang="en-US" sz="2200" dirty="0" err="1">
                <a:solidFill>
                  <a:schemeClr val="tx2">
                    <a:lumMod val="95000"/>
                    <a:lumOff val="5000"/>
                  </a:schemeClr>
                </a:solidFill>
              </a:rPr>
              <a:t>tonnes</a:t>
            </a:r>
            <a:r>
              <a:rPr lang="en-US" sz="22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 in 08-09</a:t>
            </a:r>
          </a:p>
          <a:p>
            <a:pPr>
              <a:lnSpc>
                <a:spcPct val="150000"/>
              </a:lnSpc>
              <a:spcBef>
                <a:spcPct val="50000"/>
              </a:spcBef>
              <a:buFont typeface="Webdings" pitchFamily="18" charset="2"/>
              <a:buChar char="a"/>
              <a:defRPr/>
            </a:pPr>
            <a:r>
              <a:rPr lang="en-US" sz="22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195 </a:t>
            </a:r>
            <a:r>
              <a:rPr lang="en-US" sz="22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Non-Major Ports  -  202.22 Million </a:t>
            </a:r>
            <a:r>
              <a:rPr lang="en-US" sz="2200" dirty="0" err="1">
                <a:solidFill>
                  <a:schemeClr val="tx2">
                    <a:lumMod val="95000"/>
                    <a:lumOff val="5000"/>
                  </a:schemeClr>
                </a:solidFill>
              </a:rPr>
              <a:t>tonnes</a:t>
            </a:r>
            <a:r>
              <a:rPr lang="en-US" sz="22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 in 2009-10 </a:t>
            </a:r>
          </a:p>
        </p:txBody>
      </p:sp>
      <p:sp>
        <p:nvSpPr>
          <p:cNvPr id="329731" name="Text Box 3" descr="Sphere"/>
          <p:cNvSpPr txBox="1">
            <a:spLocks noChangeArrowheads="1"/>
          </p:cNvSpPr>
          <p:nvPr/>
        </p:nvSpPr>
        <p:spPr bwMode="auto">
          <a:xfrm>
            <a:off x="914400" y="5410200"/>
            <a:ext cx="7315200" cy="860425"/>
          </a:xfrm>
          <a:prstGeom prst="rect">
            <a:avLst/>
          </a:prstGeom>
          <a:noFill/>
          <a:ln w="381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Maritime transport ::  95% by volume, 70% by value of    International Trade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762000"/>
            <a:ext cx="7685694" cy="5232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India – A Leading Nation in Maritime History</a:t>
            </a:r>
            <a:endParaRPr lang="en-US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4775</TotalTime>
  <Words>1450</Words>
  <Application>Microsoft PowerPoint</Application>
  <PresentationFormat>On-screen Show (4:3)</PresentationFormat>
  <Paragraphs>579</Paragraphs>
  <Slides>80</Slides>
  <Notes>14</Notes>
  <HiddenSlides>0</HiddenSlides>
  <MMClips>3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80</vt:i4>
      </vt:variant>
    </vt:vector>
  </HeadingPairs>
  <TitlesOfParts>
    <vt:vector size="83" baseType="lpstr">
      <vt:lpstr>Default Design</vt:lpstr>
      <vt:lpstr>Chart</vt:lpstr>
      <vt:lpstr>Clip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Storage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.</dc:creator>
  <cp:lastModifiedBy>suresh babu</cp:lastModifiedBy>
  <cp:revision>580</cp:revision>
  <dcterms:created xsi:type="dcterms:W3CDTF">2005-01-01T20:30:26Z</dcterms:created>
  <dcterms:modified xsi:type="dcterms:W3CDTF">2011-03-10T12:44:01Z</dcterms:modified>
</cp:coreProperties>
</file>