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771" y="4038600"/>
            <a:ext cx="9144000" cy="2621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TOPIC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TE27A65A0t00"/>
              </a:rPr>
              <a:t>High-Voltage Shore Connections: Technology, Regulations, Standards and Business Cases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  <a:p>
            <a:pPr algn="ctr"/>
            <a:endParaRPr lang="en-US" sz="1600" b="1" dirty="0" smtClean="0">
              <a:latin typeface="Bradley Hand ITC" pitchFamily="66" charset="0"/>
            </a:endParaRPr>
          </a:p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By:</a:t>
            </a:r>
          </a:p>
          <a:p>
            <a:pPr algn="ctr"/>
            <a:r>
              <a:rPr lang="en-US" sz="2400" b="1" dirty="0" smtClean="0">
                <a:latin typeface="Bradley Hand ITC" pitchFamily="66" charset="0"/>
              </a:rPr>
              <a:t>Cadet </a:t>
            </a:r>
            <a:r>
              <a:rPr lang="en-US" sz="2400" b="1" dirty="0">
                <a:latin typeface="Bradley Hand ITC" pitchFamily="66" charset="0"/>
              </a:rPr>
              <a:t>Anubhav </a:t>
            </a:r>
            <a:r>
              <a:rPr lang="en-US" sz="2400" b="1" dirty="0" smtClean="0">
                <a:latin typeface="Bradley Hand ITC" pitchFamily="66" charset="0"/>
              </a:rPr>
              <a:t>Kumar, Cadet Ankit  Kumar  Singh &amp; Cadet Sudama Kumar</a:t>
            </a:r>
          </a:p>
        </p:txBody>
      </p:sp>
      <p:sp>
        <p:nvSpPr>
          <p:cNvPr id="2" name="Rectangle 1"/>
          <p:cNvSpPr/>
          <p:nvPr/>
        </p:nvSpPr>
        <p:spPr>
          <a:xfrm>
            <a:off x="3099669" y="1921700"/>
            <a:ext cx="294664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TRANSTECH ’14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590800"/>
            <a:ext cx="9144000" cy="1245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Sub </a:t>
            </a:r>
            <a:r>
              <a:rPr lang="en-US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Themes:</a:t>
            </a:r>
            <a:endParaRPr lang="en-US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en-US" sz="2000" b="1" dirty="0">
                <a:solidFill>
                  <a:srgbClr val="000000"/>
                </a:solidFill>
                <a:latin typeface="Segoe Script" pitchFamily="34" charset="0"/>
                <a:ea typeface="Calibri"/>
                <a:cs typeface="Times New Roman"/>
              </a:rPr>
              <a:t>High Voltage Applications in Industries and Transportation</a:t>
            </a:r>
            <a:endParaRPr lang="en-US" sz="1600" b="1" dirty="0"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0410" y="444668"/>
            <a:ext cx="56132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Segoe Script" pitchFamily="34" charset="0"/>
                <a:ea typeface="Calibri"/>
              </a:rPr>
              <a:t>Marine Engineering &amp; Research Institute, Indian Maritime University-Mumbai Campus, Mumbai</a:t>
            </a:r>
            <a:endParaRPr lang="en-US" sz="2000" dirty="0">
              <a:latin typeface="Segoe Script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38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52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34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9144000" cy="5129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6.   Shore-based 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power supply has an advantage to other emissions abatement technologies in that it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reduces both noise and vibration in port areas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en-US" sz="22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7.  Finally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shore-based power supply is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easily scalable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; infrastructure investments last for decades with relatively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little maintenance, and long-term revenues.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en-US" sz="22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8.  </a:t>
            </a:r>
            <a:r>
              <a:rPr lang="en-US" sz="2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Safety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and efficiency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concerns in port operations cannot be neglected in a study of shore based power supply. e.g.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container terminals, with large, rolling gantry cranes,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there are issues about the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placement of cables 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and shore-side infrastructure. </a:t>
            </a:r>
            <a:endParaRPr lang="en-US" sz="22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9.    In 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ports,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space </a:t>
            </a:r>
            <a:r>
              <a:rPr lang="en-US" sz="2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constraints </a:t>
            </a:r>
            <a:r>
              <a:rPr lang="en-US" sz="2200" dirty="0" smtClean="0">
                <a:latin typeface="Times New Roman"/>
                <a:ea typeface="Calibri"/>
                <a:cs typeface="Times New Roman"/>
              </a:rPr>
              <a:t>again creates difficulty in installation activities. </a:t>
            </a:r>
            <a:endParaRPr lang="en-US" sz="2200" dirty="0"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294198"/>
            <a:ext cx="1699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Contd….</a:t>
            </a:r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7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10749"/>
            <a:ext cx="82296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Standardization of high-voltage shore connection systems</a:t>
            </a:r>
            <a:endParaRPr lang="en-US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636" y="1447800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four bodies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that standardize shore connection regulations are :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International Electro technical Commission (IEC)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International Organization for Standardization (ISO)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International Maritime Organization (IMO)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final authority – the Institute of Electrical and Electronics Engineers (IEEE)</a:t>
            </a:r>
            <a:endParaRPr lang="en-US" dirty="0"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55" y="3733800"/>
            <a:ext cx="91440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standards made applies to the specification, installation and testing of high-voltage shore connection systems and plants and addresses: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high-voltage shore distribution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system,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shore-to-ship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connection,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Transformers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,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Ship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distribution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systems, and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Control, monitoring, interlocking and power management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systems.</a:t>
            </a:r>
            <a:endParaRPr lang="en-US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7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927" y="1752600"/>
            <a:ext cx="9144000" cy="5104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 smtClean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power needs and capacities of ships differ so much that a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single standard would be unfeasible. </a:t>
            </a:r>
            <a:endParaRPr lang="en-US" sz="20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As a result, the standards work eventually settled on four separate, but linked, standards – 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For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Ro-Ro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ships, 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For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container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ships, 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For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cruise ships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and </a:t>
            </a: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For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tankers. </a:t>
            </a:r>
            <a:endParaRPr lang="en-US" sz="20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There are two main standard voltages for connection –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11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kilovolts and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6.6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kilovolts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.</a:t>
            </a:r>
            <a:endParaRPr lang="en-US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 </a:t>
            </a:r>
            <a:endParaRPr lang="en-US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 </a:t>
            </a:r>
            <a:endParaRPr lang="en-US" dirty="0"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611226"/>
            <a:ext cx="1699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Contd….</a:t>
            </a:r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04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176856"/>
            <a:ext cx="4976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TE27A65A0t00"/>
              </a:rPr>
              <a:t>Business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TE27A65A0t00"/>
              </a:rPr>
              <a:t>Case Arguments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5806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Segoe Script" pitchFamily="34" charset="0"/>
              </a:rPr>
              <a:t> Ship owners point of view : </a:t>
            </a:r>
            <a:endParaRPr lang="en-US" sz="2800" b="1" i="1" dirty="0">
              <a:latin typeface="Segoe Scrip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90500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dirty="0">
                <a:latin typeface="Times-Roman"/>
              </a:rPr>
              <a:t>For </a:t>
            </a:r>
            <a:r>
              <a:rPr lang="en-US" dirty="0" smtClean="0">
                <a:solidFill>
                  <a:srgbClr val="FF0000"/>
                </a:solidFill>
                <a:latin typeface="Times-Roman"/>
              </a:rPr>
              <a:t>cruise ship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owners </a:t>
            </a:r>
            <a:r>
              <a:rPr lang="en-US" dirty="0">
                <a:latin typeface="Times-Roman"/>
              </a:rPr>
              <a:t>transiting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major cruise terminals </a:t>
            </a:r>
            <a:r>
              <a:rPr lang="en-US" dirty="0">
                <a:latin typeface="Times-Roman"/>
              </a:rPr>
              <a:t>on the US west coast (where </a:t>
            </a:r>
            <a:r>
              <a:rPr lang="en-US" dirty="0" smtClean="0">
                <a:latin typeface="Times-Roman"/>
              </a:rPr>
              <a:t>environmental awareness </a:t>
            </a:r>
            <a:r>
              <a:rPr lang="en-US" dirty="0">
                <a:latin typeface="Times-Roman"/>
              </a:rPr>
              <a:t>is high and many ports are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equipped for shore-based </a:t>
            </a:r>
            <a:r>
              <a:rPr lang="en-US" dirty="0">
                <a:latin typeface="Times-Roman"/>
              </a:rPr>
              <a:t>power), the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business case </a:t>
            </a:r>
            <a:r>
              <a:rPr lang="en-US" dirty="0" smtClean="0">
                <a:solidFill>
                  <a:srgbClr val="FF0000"/>
                </a:solidFill>
                <a:latin typeface="Times-Roman"/>
              </a:rPr>
              <a:t>is more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positive</a:t>
            </a:r>
            <a:r>
              <a:rPr lang="en-US" dirty="0">
                <a:latin typeface="Times-Roman"/>
              </a:rPr>
              <a:t> for investing in the ship-board infrastructure. </a:t>
            </a:r>
            <a:endParaRPr lang="en-US" dirty="0" smtClean="0">
              <a:latin typeface="Times-Roman"/>
            </a:endParaRPr>
          </a:p>
          <a:p>
            <a:pPr algn="just"/>
            <a:endParaRPr lang="en-US" dirty="0">
              <a:latin typeface="Times-Roman"/>
            </a:endParaRPr>
          </a:p>
          <a:p>
            <a:pPr algn="just"/>
            <a:endParaRPr lang="en-US" dirty="0" smtClean="0">
              <a:latin typeface="Times-Roman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>
                <a:latin typeface="Times-Roman"/>
              </a:rPr>
              <a:t>To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container </a:t>
            </a:r>
            <a:r>
              <a:rPr lang="en-US" dirty="0" smtClean="0">
                <a:solidFill>
                  <a:srgbClr val="FF0000"/>
                </a:solidFill>
                <a:latin typeface="Times-Roman"/>
              </a:rPr>
              <a:t>ship owners </a:t>
            </a:r>
            <a:r>
              <a:rPr lang="en-US" dirty="0">
                <a:latin typeface="Times-Roman"/>
              </a:rPr>
              <a:t>that </a:t>
            </a:r>
            <a:r>
              <a:rPr lang="en-US" dirty="0" smtClean="0">
                <a:latin typeface="Times-Roman"/>
              </a:rPr>
              <a:t>call at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dozens of ports </a:t>
            </a:r>
            <a:r>
              <a:rPr lang="en-US" dirty="0">
                <a:latin typeface="Times-Roman"/>
              </a:rPr>
              <a:t>(most of which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lack shore-based </a:t>
            </a:r>
            <a:r>
              <a:rPr lang="en-US" dirty="0">
                <a:latin typeface="Times-Roman"/>
              </a:rPr>
              <a:t>connections), the business case </a:t>
            </a:r>
            <a:r>
              <a:rPr lang="en-US" dirty="0" smtClean="0">
                <a:latin typeface="Times-Roman"/>
              </a:rPr>
              <a:t>is obviously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less rosy.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64820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-Roman"/>
              </a:rPr>
              <a:t>Ships with high power demands</a:t>
            </a:r>
            <a:r>
              <a:rPr lang="en-US" dirty="0">
                <a:latin typeface="Times-Roman"/>
              </a:rPr>
              <a:t>, such as cruise ships, LNG carriers, refrigerated ships </a:t>
            </a:r>
            <a:r>
              <a:rPr lang="en-US" dirty="0" smtClean="0">
                <a:latin typeface="Times-Roman"/>
              </a:rPr>
              <a:t>and ferries</a:t>
            </a:r>
            <a:r>
              <a:rPr lang="en-US" dirty="0">
                <a:latin typeface="Times-Roman"/>
              </a:rPr>
              <a:t>, have a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clearer business case</a:t>
            </a:r>
            <a:r>
              <a:rPr lang="en-US" dirty="0">
                <a:latin typeface="Times-Roman"/>
              </a:rPr>
              <a:t> than ships with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smaller power demands</a:t>
            </a:r>
            <a:r>
              <a:rPr lang="en-US" dirty="0" smtClean="0">
                <a:solidFill>
                  <a:srgbClr val="FF0000"/>
                </a:solidFill>
                <a:latin typeface="Times-Roman"/>
              </a:rPr>
              <a:t>.</a:t>
            </a:r>
          </a:p>
          <a:p>
            <a:pPr algn="just"/>
            <a:endParaRPr lang="en-US" dirty="0" smtClean="0">
              <a:latin typeface="Times-Roman"/>
            </a:endParaRPr>
          </a:p>
          <a:p>
            <a:pPr algn="just"/>
            <a:endParaRPr lang="en-US" dirty="0">
              <a:latin typeface="Times-Roman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>
                <a:latin typeface="Times-Roman"/>
              </a:rPr>
              <a:t>The </a:t>
            </a:r>
            <a:r>
              <a:rPr lang="en-US" dirty="0">
                <a:latin typeface="Times-Roman"/>
              </a:rPr>
              <a:t>former </a:t>
            </a:r>
            <a:r>
              <a:rPr lang="en-US" dirty="0" smtClean="0">
                <a:latin typeface="Times-Roman"/>
              </a:rPr>
              <a:t>are also </a:t>
            </a:r>
            <a:r>
              <a:rPr lang="en-US" dirty="0">
                <a:latin typeface="Times-Roman"/>
              </a:rPr>
              <a:t>frequently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diesel-electric powered, </a:t>
            </a:r>
            <a:r>
              <a:rPr lang="en-US" dirty="0">
                <a:latin typeface="Times-Roman"/>
              </a:rPr>
              <a:t>which enables ship installation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without a large </a:t>
            </a:r>
            <a:r>
              <a:rPr lang="en-US" dirty="0" smtClean="0">
                <a:solidFill>
                  <a:srgbClr val="FF0000"/>
                </a:solidFill>
                <a:latin typeface="Times-Roman"/>
              </a:rPr>
              <a:t>and costly </a:t>
            </a:r>
            <a:r>
              <a:rPr lang="en-US" dirty="0">
                <a:solidFill>
                  <a:srgbClr val="FF0000"/>
                </a:solidFill>
                <a:latin typeface="Times-Roman"/>
              </a:rPr>
              <a:t>extra shipboard transformer.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981200"/>
            <a:ext cx="4953000" cy="2260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Thank you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Any Doubts?</a:t>
            </a:r>
          </a:p>
        </p:txBody>
      </p:sp>
    </p:spTree>
    <p:extLst>
      <p:ext uri="{BB962C8B-B14F-4D97-AF65-F5344CB8AC3E}">
        <p14:creationId xmlns:p14="http://schemas.microsoft.com/office/powerpoint/2010/main" val="22039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228600"/>
            <a:ext cx="4918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Shore connection technology</a:t>
            </a:r>
          </a:p>
        </p:txBody>
      </p:sp>
      <p:sp>
        <p:nvSpPr>
          <p:cNvPr id="3" name="Rectangle 2"/>
          <p:cNvSpPr/>
          <p:nvPr/>
        </p:nvSpPr>
        <p:spPr>
          <a:xfrm>
            <a:off x="88065" y="1066800"/>
            <a:ext cx="442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en-US" sz="2400" b="1" u="sng" dirty="0" smtClean="0">
                <a:latin typeface="Segoe Script" pitchFamily="34" charset="0"/>
              </a:rPr>
              <a:t> </a:t>
            </a:r>
            <a:r>
              <a:rPr lang="en-US" sz="2400" b="1" u="sng" dirty="0">
                <a:latin typeface="Segoe Script" pitchFamily="34" charset="0"/>
              </a:rPr>
              <a:t>Shore-side technology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542320"/>
            <a:ext cx="9144000" cy="5114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endParaRPr lang="en-US" sz="19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Enabling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vessel’s power </a:t>
            </a:r>
            <a:r>
              <a:rPr lang="en-US" sz="19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supply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transformer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for each ship’s power </a:t>
            </a:r>
            <a:r>
              <a:rPr lang="en-US" sz="1900" dirty="0" smtClean="0">
                <a:latin typeface="Times New Roman"/>
                <a:ea typeface="Calibri"/>
                <a:cs typeface="Times New Roman"/>
              </a:rPr>
              <a:t>supply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Switchgear equipment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such as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breaker and dis connector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for each ship’s power </a:t>
            </a:r>
            <a:r>
              <a:rPr lang="en-US" sz="1900" dirty="0" smtClean="0">
                <a:latin typeface="Times New Roman"/>
                <a:ea typeface="Calibri"/>
                <a:cs typeface="Times New Roman"/>
              </a:rPr>
              <a:t>supply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An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automated earthing switch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for each ship’s power </a:t>
            </a:r>
            <a:r>
              <a:rPr lang="en-US" sz="1900" dirty="0" smtClean="0">
                <a:latin typeface="Times New Roman"/>
                <a:ea typeface="Calibri"/>
                <a:cs typeface="Times New Roman"/>
              </a:rPr>
              <a:t>supply</a:t>
            </a:r>
            <a:endParaRPr lang="en-US" sz="19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 smtClean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A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frequency converter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, if power frequency needs to be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stepped </a:t>
            </a:r>
            <a:r>
              <a:rPr lang="en-US" sz="19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up from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50 Hz to 60 Hz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or,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vice-versa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, stepped </a:t>
            </a:r>
            <a:r>
              <a:rPr lang="en-US" sz="1900" dirty="0" smtClean="0">
                <a:latin typeface="Times New Roman"/>
                <a:ea typeface="Calibri"/>
                <a:cs typeface="Times New Roman"/>
              </a:rPr>
              <a:t>down.</a:t>
            </a:r>
            <a:endParaRPr lang="en-US" sz="1900" dirty="0" smtClean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Communications equipment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to link the ship and </a:t>
            </a:r>
            <a:r>
              <a:rPr lang="en-US" sz="1900" dirty="0" smtClean="0">
                <a:latin typeface="Times New Roman"/>
                <a:ea typeface="Calibri"/>
                <a:cs typeface="Times New Roman"/>
              </a:rPr>
              <a:t>shore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1900" dirty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US" sz="19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9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Protection relays </a:t>
            </a:r>
            <a:r>
              <a:rPr lang="en-US" sz="1900" dirty="0">
                <a:latin typeface="Times New Roman"/>
                <a:ea typeface="Calibri"/>
                <a:cs typeface="Times New Roman"/>
              </a:rPr>
              <a:t>in order to assure safety for cable-handlers</a:t>
            </a:r>
            <a:endParaRPr lang="en-US" sz="19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21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7298" y="228600"/>
            <a:ext cx="4849404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What a Transformer does?</a:t>
            </a:r>
            <a:endPara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137973"/>
            <a:ext cx="4571999" cy="5720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The transformer serves two purposes : </a:t>
            </a:r>
            <a:endParaRPr lang="en-US" sz="20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endParaRPr lang="en-US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It provides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galvanic separation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(a non-metallic direct connection between the onshore power supply grid and the ship’s internal system), so that an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earthing fault in the ship will not endanger the land grid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or vice-versa.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2000" dirty="0" smtClean="0"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2000" dirty="0"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2000" dirty="0" smtClean="0">
                <a:latin typeface="Times New Roman"/>
                <a:ea typeface="Calibri"/>
              </a:rPr>
              <a:t>The </a:t>
            </a:r>
            <a:r>
              <a:rPr lang="en-US" sz="2000" dirty="0">
                <a:latin typeface="Times New Roman"/>
                <a:ea typeface="Calibri"/>
              </a:rPr>
              <a:t>transformer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</a:rPr>
              <a:t>steps down the voltage supply</a:t>
            </a:r>
            <a:r>
              <a:rPr lang="en-US" sz="2000" dirty="0">
                <a:latin typeface="Times New Roman"/>
                <a:ea typeface="Calibri"/>
              </a:rPr>
              <a:t> from a voltage level optimized for distribution (20 kilovolts, for example) to one of the two voltage levels standardised for shore-based power connections: 11 or 6.6 kilovolts.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09613"/>
            <a:ext cx="4343400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1"/>
            <a:ext cx="4343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05401"/>
            <a:ext cx="4343400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20666" y="6326128"/>
            <a:ext cx="358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/>
              <a:t>50 Hz quay-side transformer in port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3940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36" y="152400"/>
            <a:ext cx="8991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2. Why do we </a:t>
            </a:r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need Switch gear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equipment </a:t>
            </a:r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and Automated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Earthing?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027" y="1295400"/>
            <a:ext cx="912321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Times New Roman"/>
                <a:ea typeface="Calibri"/>
                <a:cs typeface="Times New Roman"/>
              </a:rPr>
              <a:t>1. This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switch ensures that there is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no power in the cables between the ship and shore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, while they are being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handled and connected.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endParaRPr lang="en-US" sz="2000" dirty="0">
              <a:ea typeface="Calibri"/>
              <a:cs typeface="Times New Roman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latin typeface="Times New Roman"/>
              <a:ea typeface="Calibri"/>
              <a:cs typeface="Times New Roman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Times New Roman"/>
                <a:ea typeface="Calibri"/>
                <a:cs typeface="Times New Roman"/>
              </a:rPr>
              <a:t>2. As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the highest area of risk associated with shore-based power connections is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injury to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personnel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manipulating the cables and systems, this system is critical.</a:t>
            </a:r>
            <a:endParaRPr lang="en-US" sz="2000" dirty="0">
              <a:ea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5473" y="3508217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3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. Communications </a:t>
            </a:r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equipment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: </a:t>
            </a:r>
            <a:endPara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164186"/>
            <a:ext cx="9102436" cy="219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Allowing personnel on land to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coordinate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the connection of cables </a:t>
            </a:r>
            <a:r>
              <a:rPr lang="en-US" sz="20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20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And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synchronizing the electrical load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to the ship and off again. </a:t>
            </a:r>
            <a:endParaRPr lang="en-US" sz="2000" dirty="0" smtClean="0"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20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latin typeface="Times New Roman"/>
                <a:ea typeface="Calibri"/>
                <a:cs typeface="Times New Roman"/>
              </a:rPr>
              <a:t>This can be arranged by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two computers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– one on the ship and one on shore – with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Ethernet communication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and a </a:t>
            </a:r>
            <a:r>
              <a:rPr lang="en-US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fiber optic line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incorporated in the cable connection.</a:t>
            </a:r>
            <a:endParaRPr lang="en-US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82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0645" y="704758"/>
            <a:ext cx="54088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4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. Use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of S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tatic Frequency Converter :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Calibri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" y="1828800"/>
            <a:ext cx="9130145" cy="416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latin typeface="Times New Roman"/>
                <a:ea typeface="Calibri"/>
                <a:cs typeface="Times New Roman"/>
              </a:rPr>
              <a:t>The majority of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ships operate with 60 Hz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supply, whereas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local power grids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in many parts of the world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use 50 Hz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 As a result, most shore-based power connections will require a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frequency conversion.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endParaRPr lang="en-US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en-US" dirty="0">
                <a:latin typeface="Times New Roman"/>
                <a:ea typeface="Calibri"/>
                <a:cs typeface="Times New Roman"/>
              </a:rPr>
              <a:t> </a:t>
            </a:r>
            <a:endParaRPr lang="en-US" sz="16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Static frequency converters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provide an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economic solution to connect any ship to any grid independent of the required frequency. </a:t>
            </a:r>
            <a:endParaRPr lang="en-US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16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latin typeface="Times New Roman"/>
                <a:ea typeface="Calibri"/>
                <a:cs typeface="Times New Roman"/>
              </a:rPr>
              <a:t>Depending on the port’s layout, a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centralized solution with one converter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may serve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multiple ships and berths.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endParaRPr lang="en-US" dirty="0" smtClean="0"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16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latin typeface="Times New Roman"/>
                <a:ea typeface="Calibri"/>
                <a:cs typeface="Times New Roman"/>
              </a:rPr>
              <a:t>These converters can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fit into any substation building or container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because of their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small footprint.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endParaRPr lang="en-US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en-US" dirty="0">
                <a:latin typeface="Times New Roman"/>
                <a:ea typeface="Calibri"/>
                <a:cs typeface="Times New Roman"/>
              </a:rPr>
              <a:t> </a:t>
            </a:r>
            <a:endParaRPr lang="en-US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118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13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4" y="3581400"/>
            <a:ext cx="9178636" cy="1922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856" y="6008040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/>
              <a:t>Medium-sized centralized solution with one or more converters in order to provide power to</a:t>
            </a:r>
          </a:p>
          <a:p>
            <a:r>
              <a:rPr lang="en-US" b="1" i="1" u="sng" dirty="0"/>
              <a:t>quay-side transformers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2504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45" y="154026"/>
            <a:ext cx="4943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Segoe Script" pitchFamily="34" charset="0"/>
              </a:rPr>
              <a:t>b)  Ship-side </a:t>
            </a:r>
            <a:r>
              <a:rPr lang="en-US" sz="2800" b="1" dirty="0">
                <a:latin typeface="Segoe Script" pitchFamily="34" charset="0"/>
              </a:rPr>
              <a:t>technology</a:t>
            </a:r>
            <a:endParaRPr lang="en-US" sz="2800" dirty="0">
              <a:latin typeface="Segoe Scrip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747"/>
            <a:ext cx="9144000" cy="24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3136200"/>
            <a:ext cx="91440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445" y="571359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/>
              <a:t>The Shore Connection System is arranged with the Shore Connection Panel located </a:t>
            </a:r>
            <a:r>
              <a:rPr lang="en-US" i="1" dirty="0" smtClean="0"/>
              <a:t>outside the </a:t>
            </a:r>
            <a:r>
              <a:rPr lang="en-US" i="1" dirty="0"/>
              <a:t>main switchboard room with cable connectors mounted in the front. An </a:t>
            </a:r>
            <a:r>
              <a:rPr lang="en-US" i="1" dirty="0" smtClean="0"/>
              <a:t>onboard transformer </a:t>
            </a:r>
            <a:r>
              <a:rPr lang="en-US" i="1" dirty="0"/>
              <a:t>steps down the power from high to low voltage.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9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51820"/>
            <a:ext cx="1699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  <a:cs typeface="Times New Roman"/>
              </a:rPr>
              <a:t>Contd….</a:t>
            </a:r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828800"/>
            <a:ext cx="914400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The shore connection panel contains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A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circuit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breaker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protection relay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physical electrical connection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(plugs and grounding cable) and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control interface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with the ship’s integrated automation system, or power management system. </a:t>
            </a:r>
          </a:p>
          <a:p>
            <a:pPr algn="just">
              <a:lnSpc>
                <a:spcPct val="115000"/>
              </a:lnSpc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-1" y="4150974"/>
            <a:ext cx="9143999" cy="196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latin typeface="Times New Roman"/>
                <a:ea typeface="Calibri"/>
                <a:cs typeface="Times New Roman"/>
              </a:rPr>
              <a:t>These systems allow the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incoming power to be synchronized with the ship’s diesel auxiliary engines before the load is transferred. </a:t>
            </a:r>
            <a:endParaRPr lang="en-US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16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dirty="0">
                <a:latin typeface="Times New Roman"/>
                <a:ea typeface="Calibri"/>
                <a:cs typeface="Times New Roman"/>
              </a:rPr>
              <a:t>On ships that use conventional mechanical propulsion , the ship’s low-voltage auxiliary power system – typically 400 to 690 volts – requires a transformer to receive the 11 kV or 6.6 kV power supply from shore. </a:t>
            </a:r>
            <a:endParaRPr lang="en-US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19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309265"/>
            <a:ext cx="6643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Calibri"/>
              </a:rPr>
              <a:t>Pros &amp; Cons Of Shore Based Electricity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311857"/>
            <a:ext cx="914400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Times New Roman"/>
                <a:ea typeface="Calibri"/>
                <a:cs typeface="Times New Roman"/>
              </a:rPr>
              <a:t>It is difficult to decide on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long - term return on investment 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because of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fluctuations in regulations and prices of HFO</a:t>
            </a:r>
            <a:r>
              <a:rPr lang="en-US" sz="22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Times New Roman"/>
                <a:ea typeface="Calibri"/>
                <a:cs typeface="Times New Roman"/>
              </a:rPr>
              <a:t>The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production of electricity 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at shore can easily be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optimized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 and made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environmentally friendly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 as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number of producers are reduced</a:t>
            </a:r>
            <a:r>
              <a:rPr lang="en-US" sz="22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Times New Roman"/>
                <a:ea typeface="Calibri"/>
                <a:cs typeface="Times New Roman"/>
              </a:rPr>
              <a:t>There is an 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advantage of jurisdiction 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for shore-based power supply i.e. it enables ports to establish a more efficient and powerful overall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electrical supply as a utility</a:t>
            </a:r>
            <a:r>
              <a:rPr lang="en-US" sz="2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ea typeface="Calibri"/>
              <a:cs typeface="Times New Roman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Times New Roman"/>
                <a:ea typeface="Calibri"/>
                <a:cs typeface="Times New Roman"/>
              </a:rPr>
              <a:t>Use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frequency converter 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provides both a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stabilizing effect on the local grid 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and an </a:t>
            </a:r>
            <a:r>
              <a:rPr lang="en-US" sz="2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improved power factor</a:t>
            </a:r>
            <a:r>
              <a:rPr lang="en-US" sz="2200" dirty="0">
                <a:latin typeface="Times New Roman"/>
                <a:ea typeface="Calibri"/>
                <a:cs typeface="Times New Roman"/>
              </a:rPr>
              <a:t>. </a:t>
            </a:r>
            <a:endParaRPr lang="en-US" sz="2200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35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1057</Words>
  <Application>Microsoft Office PowerPoint</Application>
  <PresentationFormat>On-screen Show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Anubhav Kumar</dc:creator>
  <cp:lastModifiedBy>Anubhav Kumar</cp:lastModifiedBy>
  <cp:revision>36</cp:revision>
  <dcterms:created xsi:type="dcterms:W3CDTF">2006-08-16T00:00:00Z</dcterms:created>
  <dcterms:modified xsi:type="dcterms:W3CDTF">2014-03-07T04:54:15Z</dcterms:modified>
</cp:coreProperties>
</file>