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9"/>
  </p:notesMasterIdLst>
  <p:handoutMasterIdLst>
    <p:handoutMasterId r:id="rId30"/>
  </p:handoutMasterIdLst>
  <p:sldIdLst>
    <p:sldId id="256" r:id="rId2"/>
    <p:sldId id="257" r:id="rId3"/>
    <p:sldId id="258" r:id="rId4"/>
    <p:sldId id="259" r:id="rId5"/>
    <p:sldId id="272" r:id="rId6"/>
    <p:sldId id="260" r:id="rId7"/>
    <p:sldId id="273" r:id="rId8"/>
    <p:sldId id="261" r:id="rId9"/>
    <p:sldId id="262" r:id="rId10"/>
    <p:sldId id="263" r:id="rId11"/>
    <p:sldId id="270" r:id="rId12"/>
    <p:sldId id="264" r:id="rId13"/>
    <p:sldId id="286" r:id="rId14"/>
    <p:sldId id="268" r:id="rId15"/>
    <p:sldId id="267" r:id="rId16"/>
    <p:sldId id="287" r:id="rId17"/>
    <p:sldId id="265" r:id="rId18"/>
    <p:sldId id="279" r:id="rId19"/>
    <p:sldId id="274" r:id="rId20"/>
    <p:sldId id="281" r:id="rId21"/>
    <p:sldId id="282" r:id="rId22"/>
    <p:sldId id="283" r:id="rId23"/>
    <p:sldId id="290" r:id="rId24"/>
    <p:sldId id="291" r:id="rId25"/>
    <p:sldId id="285" r:id="rId26"/>
    <p:sldId id="288" r:id="rId27"/>
    <p:sldId id="292"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showPr>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3" autoAdjust="0"/>
    <p:restoredTop sz="94624" autoAdjust="0"/>
  </p:normalViewPr>
  <p:slideViewPr>
    <p:cSldViewPr>
      <p:cViewPr varScale="1">
        <p:scale>
          <a:sx n="69" d="100"/>
          <a:sy n="69" d="100"/>
        </p:scale>
        <p:origin x="-1446" y="-102"/>
      </p:cViewPr>
      <p:guideLst>
        <p:guide orient="horz" pos="2160"/>
        <p:guide pos="2880"/>
      </p:guideLst>
    </p:cSldViewPr>
  </p:slideViewPr>
  <p:outlineViewPr>
    <p:cViewPr>
      <p:scale>
        <a:sx n="33" d="100"/>
        <a:sy n="33" d="100"/>
      </p:scale>
      <p:origin x="0" y="5592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48114DB-CD94-4BFE-9ABF-C316BE66745C}" type="datetime5">
              <a:rPr lang="en-US" smtClean="0"/>
              <a:pPr/>
              <a:t>11-Mar-11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11/03/2011</a:t>
            </a: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5245F8E-2BF0-453D-8DDF-0213FAFF7AEA}" type="slidenum">
              <a:rPr lang="en-US" smtClean="0"/>
              <a:pPr/>
              <a:t>‹#›</a:t>
            </a:fld>
            <a:endParaRPr lang="en-US"/>
          </a:p>
        </p:txBody>
      </p:sp>
    </p:spTree>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4A888C-34C9-42D4-AC73-BCC96E282664}" type="datetime5">
              <a:rPr lang="en-US" smtClean="0"/>
              <a:pPr/>
              <a:t>11-Mar-11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11/03/2011</a:t>
            </a: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52D0A7-1E4C-4A29-A783-911BEFE059E3}" type="slidenum">
              <a:rPr lang="en-US" smtClean="0"/>
              <a:pPr/>
              <a:t>‹#›</a:t>
            </a:fld>
            <a:endParaRPr lang="en-US"/>
          </a:p>
        </p:txBody>
      </p:sp>
    </p:spTree>
  </p:cSld>
  <p:clrMap bg1="lt1" tx1="dk1" bg2="lt2" tx2="dk2" accent1="accent1" accent2="accent2" accent3="accent3" accent4="accent4" accent5="accent5" accent6="accent6" hlink="hlink" folHlink="folHlink"/>
  <p:hf hd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652D0A7-1E4C-4A29-A783-911BEFE059E3}" type="slidenum">
              <a:rPr lang="en-US" smtClean="0"/>
              <a:pPr/>
              <a:t>1</a:t>
            </a:fld>
            <a:endParaRPr lang="en-US" dirty="0"/>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74266523-9A54-44F3-A9E6-3BAE97E0555C}" type="datetime5">
              <a:rPr lang="en-US" smtClean="0"/>
              <a:pPr/>
              <a:t>11-Mar-11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652D0A7-1E4C-4A29-A783-911BEFE059E3}" type="slidenum">
              <a:rPr lang="en-US" smtClean="0"/>
              <a:pPr/>
              <a:t>2</a:t>
            </a:fld>
            <a:endParaRPr lang="en-US" dirty="0"/>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E18A1F8F-EDE9-40DD-A40A-53C55A371A79}" type="datetime5">
              <a:rPr lang="en-US" smtClean="0"/>
              <a:pPr/>
              <a:t>11-Mar-11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652D0A7-1E4C-4A29-A783-911BEFE059E3}" type="slidenum">
              <a:rPr lang="en-US" smtClean="0"/>
              <a:pPr/>
              <a:t>3</a:t>
            </a:fld>
            <a:endParaRPr lang="en-US" dirty="0"/>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C6B07FE4-A711-4ED7-8EE2-AB356D0FA1D4}" type="datetime5">
              <a:rPr lang="en-US" smtClean="0"/>
              <a:pPr/>
              <a:t>11-Mar-11</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r>
              <a:rPr lang="en-US" baseline="0" dirty="0" smtClean="0"/>
              <a:t>The port of Swinoujsce entrance</a:t>
            </a:r>
          </a:p>
          <a:p>
            <a:endParaRPr lang="en-US" baseline="0" dirty="0" smtClean="0"/>
          </a:p>
        </p:txBody>
      </p:sp>
      <p:sp>
        <p:nvSpPr>
          <p:cNvPr id="4" name="Slide Number Placeholder 3"/>
          <p:cNvSpPr>
            <a:spLocks noGrp="1"/>
          </p:cNvSpPr>
          <p:nvPr>
            <p:ph type="sldNum" sz="quarter" idx="10"/>
          </p:nvPr>
        </p:nvSpPr>
        <p:spPr/>
        <p:txBody>
          <a:bodyPr/>
          <a:lstStyle/>
          <a:p>
            <a:fld id="{5652D0A7-1E4C-4A29-A783-911BEFE059E3}" type="slidenum">
              <a:rPr lang="en-US" smtClean="0"/>
              <a:pPr/>
              <a:t>4</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86F8B318-09F0-4ED2-B98C-2A9192150E5C}" type="datetime5">
              <a:rPr lang="en-US" smtClean="0"/>
              <a:pPr/>
              <a:t>11-Mar-11</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r>
              <a:rPr lang="en-US" dirty="0" smtClean="0"/>
              <a:t>///get </a:t>
            </a:r>
            <a:r>
              <a:rPr lang="en-US" dirty="0" err="1" smtClean="0"/>
              <a:t>labellings</a:t>
            </a:r>
            <a:endParaRPr lang="en-US" dirty="0" smtClean="0"/>
          </a:p>
          <a:p>
            <a:r>
              <a:rPr lang="en-US" dirty="0" smtClean="0"/>
              <a:t>Of the picture!!</a:t>
            </a:r>
            <a:endParaRPr lang="en-US" dirty="0"/>
          </a:p>
        </p:txBody>
      </p:sp>
      <p:sp>
        <p:nvSpPr>
          <p:cNvPr id="4" name="Slide Number Placeholder 3"/>
          <p:cNvSpPr>
            <a:spLocks noGrp="1"/>
          </p:cNvSpPr>
          <p:nvPr>
            <p:ph type="sldNum" sz="quarter" idx="10"/>
          </p:nvPr>
        </p:nvSpPr>
        <p:spPr/>
        <p:txBody>
          <a:bodyPr/>
          <a:lstStyle/>
          <a:p>
            <a:fld id="{5652D0A7-1E4C-4A29-A783-911BEFE059E3}" type="slidenum">
              <a:rPr lang="en-US" smtClean="0"/>
              <a:pPr/>
              <a:t>5</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6E85152B-A7AF-4BFA-BEFF-8D3171BC6DF3}" type="datetime5">
              <a:rPr lang="en-US" smtClean="0"/>
              <a:pPr/>
              <a:t>11-Mar-11</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6</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A392D3F1-DE12-4C52-AADC-0A137383360C}" type="datetime5">
              <a:rPr lang="en-US" smtClean="0"/>
              <a:pPr/>
              <a:t>11-Mar-11</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r>
              <a:rPr lang="en-US" dirty="0" smtClean="0"/>
              <a:t>Ground reaction</a:t>
            </a:r>
            <a:r>
              <a:rPr lang="en-US" baseline="0" dirty="0" smtClean="0"/>
              <a:t> pressure acts when ship presses against the ground. So, the type of bottom also matters a lot in calculating the ship impact when she is aground. If the under keel clearance and type of bottom is known then the assessment of the ship  impact  on ground can be done more precisely.</a:t>
            </a:r>
          </a:p>
          <a:p>
            <a:r>
              <a:rPr lang="en-US" baseline="0" dirty="0" smtClean="0"/>
              <a:t>The passive earth pressure increases with the pressure on the </a:t>
            </a:r>
            <a:r>
              <a:rPr lang="en-US" baseline="0" dirty="0" err="1" smtClean="0"/>
              <a:t>hull.The</a:t>
            </a:r>
            <a:r>
              <a:rPr lang="en-US" baseline="0" dirty="0" smtClean="0"/>
              <a:t> pressure will be larger if the ship grounds at a higher speed, on penetrating ground i.e. stony and if the hull material is soft ,not made to take that sort of pressure. Hence, assessment can be improved if  we know the prevailing situation about the ship as well as the environment.</a:t>
            </a:r>
            <a:endParaRPr lang="en-US" dirty="0"/>
          </a:p>
        </p:txBody>
      </p:sp>
      <p:sp>
        <p:nvSpPr>
          <p:cNvPr id="4" name="Slide Number Placeholder 3"/>
          <p:cNvSpPr>
            <a:spLocks noGrp="1"/>
          </p:cNvSpPr>
          <p:nvPr>
            <p:ph type="sldNum" sz="quarter" idx="10"/>
          </p:nvPr>
        </p:nvSpPr>
        <p:spPr/>
        <p:txBody>
          <a:bodyPr/>
          <a:lstStyle/>
          <a:p>
            <a:fld id="{5652D0A7-1E4C-4A29-A783-911BEFE059E3}" type="slidenum">
              <a:rPr lang="en-US" smtClean="0"/>
              <a:pPr/>
              <a:t>7</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F2DC4F4C-054A-4C23-ACE6-3D908787E80A}" type="datetime5">
              <a:rPr lang="en-US" smtClean="0"/>
              <a:pPr/>
              <a:t>11-Mar-11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8</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928BD272-7057-4FC6-BCAB-6D452BC1CF86}" type="datetime5">
              <a:rPr lang="en-US" smtClean="0"/>
              <a:pPr/>
              <a:t>11-Mar-11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9</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6A033A52-E9FE-4187-9A2A-B660CF3649B2}" type="datetime5">
              <a:rPr lang="en-US" smtClean="0"/>
              <a:pPr/>
              <a:t>11-Mar-11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10</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A4ABF212-6CB7-44E4-93D0-3532EDD92237}" type="datetime5">
              <a:rPr lang="en-US" smtClean="0"/>
              <a:pPr/>
              <a:t>11-Mar-11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11</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94919B83-2228-4CA3-99D6-43F6840A60EA}" type="datetime5">
              <a:rPr lang="en-US" smtClean="0"/>
              <a:pPr/>
              <a:t>11-Mar-11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[2] Marine Transportation Research Board [MTRB], 1976. Human Error in Merchant Marine Safety, Washington, DC, National Academy of Science. AD/A-028 371.</a:t>
            </a:r>
            <a:br>
              <a:rPr lang="en-US" sz="120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[3] National Research Council [NRC],1990. Crew Size and Maritime Safety. Washington, DC: National Academy Press.</a:t>
            </a:r>
            <a:br>
              <a:rPr lang="en-US" sz="120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[4] McCallum, M.C., </a:t>
            </a:r>
            <a:r>
              <a:rPr lang="en-US" sz="1200" kern="1200" dirty="0" err="1" smtClean="0">
                <a:solidFill>
                  <a:schemeClr val="tx1"/>
                </a:solidFill>
                <a:latin typeface="+mn-lt"/>
                <a:ea typeface="+mn-ea"/>
                <a:cs typeface="+mn-cs"/>
              </a:rPr>
              <a:t>Raby</a:t>
            </a:r>
            <a:r>
              <a:rPr lang="en-US" sz="1200" kern="1200" dirty="0" smtClean="0">
                <a:solidFill>
                  <a:schemeClr val="tx1"/>
                </a:solidFill>
                <a:latin typeface="+mn-lt"/>
                <a:ea typeface="+mn-ea"/>
                <a:cs typeface="+mn-cs"/>
              </a:rPr>
              <a:t>, M., and </a:t>
            </a:r>
            <a:r>
              <a:rPr lang="en-US" sz="1200" kern="1200" dirty="0" err="1" smtClean="0">
                <a:solidFill>
                  <a:schemeClr val="tx1"/>
                </a:solidFill>
                <a:latin typeface="+mn-lt"/>
                <a:ea typeface="+mn-ea"/>
                <a:cs typeface="+mn-cs"/>
              </a:rPr>
              <a:t>Rothblum</a:t>
            </a:r>
            <a:r>
              <a:rPr lang="en-US" sz="1200" kern="1200" dirty="0" smtClean="0">
                <a:solidFill>
                  <a:schemeClr val="tx1"/>
                </a:solidFill>
                <a:latin typeface="+mn-lt"/>
                <a:ea typeface="+mn-ea"/>
                <a:cs typeface="+mn-cs"/>
              </a:rPr>
              <a:t>, A.M., 1996. Procedures for Investigating and Reporting Human Factors and Fatigue Contributions to Marine Casualties. Washington, D.C., US Dept. of Transportation, US Coast Guard Report No. CG-D-09-97. </a:t>
            </a:r>
            <a:endParaRPr lang="en-US" dirty="0"/>
          </a:p>
        </p:txBody>
      </p:sp>
      <p:sp>
        <p:nvSpPr>
          <p:cNvPr id="4" name="Slide Number Placeholder 3"/>
          <p:cNvSpPr>
            <a:spLocks noGrp="1"/>
          </p:cNvSpPr>
          <p:nvPr>
            <p:ph type="sldNum" sz="quarter" idx="10"/>
          </p:nvPr>
        </p:nvSpPr>
        <p:spPr/>
        <p:txBody>
          <a:bodyPr/>
          <a:lstStyle/>
          <a:p>
            <a:fld id="{5652D0A7-1E4C-4A29-A783-911BEFE059E3}" type="slidenum">
              <a:rPr lang="en-US" smtClean="0"/>
              <a:pPr/>
              <a:t>12</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762B8910-CF31-4F15-B916-1E963FB5E7E4}" type="datetime5">
              <a:rPr lang="en-US" smtClean="0"/>
              <a:pPr/>
              <a:t>11-Mar-11</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13</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34556033-0C70-4A97-A058-B0EFCF2D54C2}" type="datetime5">
              <a:rPr lang="en-US" smtClean="0"/>
              <a:pPr/>
              <a:t>11-Mar-11</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14</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D785E331-C545-4614-A059-08620DC82CDC}" type="datetime5">
              <a:rPr lang="en-US" smtClean="0"/>
              <a:pPr/>
              <a:t>11-Mar-11</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r>
              <a:rPr lang="en-US" dirty="0" smtClean="0"/>
              <a:t>www.modern-technology.net</a:t>
            </a:r>
            <a:endParaRPr lang="en-US" dirty="0"/>
          </a:p>
        </p:txBody>
      </p:sp>
      <p:sp>
        <p:nvSpPr>
          <p:cNvPr id="4" name="Slide Number Placeholder 3"/>
          <p:cNvSpPr>
            <a:spLocks noGrp="1"/>
          </p:cNvSpPr>
          <p:nvPr>
            <p:ph type="sldNum" sz="quarter" idx="10"/>
          </p:nvPr>
        </p:nvSpPr>
        <p:spPr/>
        <p:txBody>
          <a:bodyPr/>
          <a:lstStyle/>
          <a:p>
            <a:fld id="{5652D0A7-1E4C-4A29-A783-911BEFE059E3}" type="slidenum">
              <a:rPr lang="en-US" smtClean="0"/>
              <a:pPr/>
              <a:t>15</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66EEC0AA-A8E9-42A8-A8F3-9A8F211E0A8E}" type="datetime5">
              <a:rPr lang="en-US" smtClean="0"/>
              <a:pPr/>
              <a:t>11-Mar-11</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16</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015BB606-45D6-41D8-8655-AC4943775E95}" type="datetime5">
              <a:rPr lang="en-US" smtClean="0"/>
              <a:pPr/>
              <a:t>11-Mar-11</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r>
              <a:rPr lang="en-US" dirty="0" smtClean="0"/>
              <a:t>//diesel</a:t>
            </a:r>
            <a:r>
              <a:rPr lang="en-US" baseline="0" dirty="0" smtClean="0"/>
              <a:t> facts 09/2010</a:t>
            </a:r>
            <a:endParaRPr lang="en-US" dirty="0"/>
          </a:p>
        </p:txBody>
      </p:sp>
      <p:sp>
        <p:nvSpPr>
          <p:cNvPr id="4" name="Slide Number Placeholder 3"/>
          <p:cNvSpPr>
            <a:spLocks noGrp="1"/>
          </p:cNvSpPr>
          <p:nvPr>
            <p:ph type="sldNum" sz="quarter" idx="10"/>
          </p:nvPr>
        </p:nvSpPr>
        <p:spPr/>
        <p:txBody>
          <a:bodyPr/>
          <a:lstStyle/>
          <a:p>
            <a:fld id="{5652D0A7-1E4C-4A29-A783-911BEFE059E3}" type="slidenum">
              <a:rPr lang="en-US" smtClean="0"/>
              <a:pPr/>
              <a:t>17</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0114A666-FD7D-42C1-915D-30AE65B1977D}" type="datetime5">
              <a:rPr lang="en-US" smtClean="0"/>
              <a:pPr/>
              <a:t>11-Mar-11</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18</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31CE6197-C287-4833-8E73-3EA1BCD9CDD4}" type="datetime5">
              <a:rPr lang="en-US" smtClean="0"/>
              <a:pPr/>
              <a:t>11-Mar-11</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19</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344056D3-A6D2-4FA5-BE52-C23AD580D977}" type="datetime5">
              <a:rPr lang="en-US" smtClean="0"/>
              <a:pPr/>
              <a:t>11-Mar-11</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20</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750D73A0-FC1D-4461-BBBA-1642247232C5}" type="datetime5">
              <a:rPr lang="en-US" smtClean="0"/>
              <a:pPr/>
              <a:t>11-Mar-11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21</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7FD2623A-C6BF-47B9-804A-BFC8FE462279}" type="datetime5">
              <a:rPr lang="en-US" smtClean="0"/>
              <a:pPr/>
              <a:t>11-Mar-11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22</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4873E460-C9E8-4590-B28C-9DB69FCD6F37}" type="datetime5">
              <a:rPr lang="en-US" smtClean="0"/>
              <a:pPr/>
              <a:t>11-Mar-11</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23</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443CBD6B-2261-4360-A4E7-9A1C0BE11E97}" type="datetime5">
              <a:rPr lang="en-US" smtClean="0"/>
              <a:pPr/>
              <a:t>11-Mar-11</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24</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C69403A8-7A22-456E-9D9B-0BBA1827A68E}" type="datetime5">
              <a:rPr lang="en-US" smtClean="0"/>
              <a:pPr/>
              <a:t>11-Mar-11</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25</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8A640612-64DC-4CA9-9162-AFB399064D49}" type="datetime5">
              <a:rPr lang="en-US" smtClean="0"/>
              <a:pPr/>
              <a:t>11-Mar-11</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26</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2CB559BB-88F6-4D99-9E1F-439E3C2CBBEF}" type="datetime5">
              <a:rPr lang="en-US" smtClean="0"/>
              <a:pPr/>
              <a:t>11-Mar-11</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652D0A7-1E4C-4A29-A783-911BEFE059E3}" type="slidenum">
              <a:rPr lang="en-US" smtClean="0"/>
              <a:pPr/>
              <a:t>27</a:t>
            </a:fld>
            <a:endParaRPr lang="en-US"/>
          </a:p>
        </p:txBody>
      </p:sp>
      <p:sp>
        <p:nvSpPr>
          <p:cNvPr id="5" name="Footer Placeholder 4"/>
          <p:cNvSpPr>
            <a:spLocks noGrp="1"/>
          </p:cNvSpPr>
          <p:nvPr>
            <p:ph type="ftr" sz="quarter" idx="11"/>
          </p:nvPr>
        </p:nvSpPr>
        <p:spPr/>
        <p:txBody>
          <a:bodyPr/>
          <a:lstStyle/>
          <a:p>
            <a:r>
              <a:rPr lang="en-US" smtClean="0"/>
              <a:t>11/03/2011</a:t>
            </a:r>
            <a:endParaRPr lang="en-US"/>
          </a:p>
        </p:txBody>
      </p:sp>
      <p:sp>
        <p:nvSpPr>
          <p:cNvPr id="6" name="Date Placeholder 5"/>
          <p:cNvSpPr>
            <a:spLocks noGrp="1"/>
          </p:cNvSpPr>
          <p:nvPr>
            <p:ph type="dt" idx="12"/>
          </p:nvPr>
        </p:nvSpPr>
        <p:spPr/>
        <p:txBody>
          <a:bodyPr/>
          <a:lstStyle/>
          <a:p>
            <a:fld id="{9EABC36E-53AA-4A05-A849-598E995606EC}" type="datetime5">
              <a:rPr lang="en-US" smtClean="0"/>
              <a:pPr/>
              <a:t>11-Mar-11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49" y="5349903"/>
            <a:ext cx="862965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2"/>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r>
              <a:rPr lang="en-US" smtClean="0"/>
              <a:t>3/11/2011</a:t>
            </a:r>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456C1903-FE72-44C7-9C33-64629E9E767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r>
              <a:rPr lang="en-US" smtClean="0"/>
              <a:t>3/11/2011</a:t>
            </a:r>
            <a:endParaRPr lang="en-US"/>
          </a:p>
        </p:txBody>
      </p:sp>
      <p:sp>
        <p:nvSpPr>
          <p:cNvPr id="19" name="Footer Placeholder 18"/>
          <p:cNvSpPr>
            <a:spLocks noGrp="1"/>
          </p:cNvSpPr>
          <p:nvPr>
            <p:ph type="ftr" sz="quarter" idx="11"/>
          </p:nvPr>
        </p:nvSpPr>
        <p:spPr>
          <a:xfrm>
            <a:off x="3581400" y="76201"/>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456C1903-FE72-44C7-9C33-64629E9E767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49" y="3444903"/>
            <a:ext cx="862965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r>
              <a:rPr lang="en-US" smtClean="0"/>
              <a:t>3/11/2011</a:t>
            </a:r>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456C1903-FE72-44C7-9C33-64629E9E7672}" type="slidenum">
              <a:rPr lang="en-US" smtClean="0"/>
              <a:pPr/>
              <a:t>‹#›</a:t>
            </a:fld>
            <a:endParaRPr lang="en-US"/>
          </a:p>
        </p:txBody>
      </p:sp>
      <p:sp>
        <p:nvSpPr>
          <p:cNvPr id="8" name="Title 7"/>
          <p:cNvSpPr>
            <a:spLocks noGrp="1"/>
          </p:cNvSpPr>
          <p:nvPr>
            <p:ph type="title"/>
          </p:nvPr>
        </p:nvSpPr>
        <p:spPr>
          <a:xfrm>
            <a:off x="180475" y="2947086"/>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r>
              <a:rPr lang="en-US" smtClean="0"/>
              <a:t>3/11/2011</a:t>
            </a:r>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456C1903-FE72-44C7-9C33-64629E9E767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1"/>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5"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6"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5" y="1316038"/>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1" y="1316038"/>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r>
              <a:rPr lang="en-US" smtClean="0"/>
              <a:t>3/11/2011</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456C1903-FE72-44C7-9C33-64629E9E7672}" type="slidenum">
              <a:rPr lang="en-US" smtClean="0"/>
              <a:pPr/>
              <a:t>‹#›</a:t>
            </a:fld>
            <a:endParaRPr lang="en-US"/>
          </a:p>
        </p:txBody>
      </p:sp>
      <p:sp>
        <p:nvSpPr>
          <p:cNvPr id="11" name="Straight Connector 10"/>
          <p:cNvSpPr>
            <a:spLocks noChangeShapeType="1"/>
          </p:cNvSpPr>
          <p:nvPr/>
        </p:nvSpPr>
        <p:spPr bwMode="auto">
          <a:xfrm>
            <a:off x="514349" y="6019801"/>
            <a:ext cx="862965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r>
              <a:rPr lang="en-US" smtClean="0"/>
              <a:t>3/11/2011</a:t>
            </a:r>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C1903-FE72-44C7-9C33-64629E9E767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smtClean="0"/>
              <a:t>3/11/2011</a:t>
            </a:r>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6C1903-FE72-44C7-9C33-64629E9E767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49" y="5849118"/>
            <a:ext cx="862965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1"/>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1"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1"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r>
              <a:rPr lang="en-US" smtClean="0"/>
              <a:t>3/11/2011</a:t>
            </a:r>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6C1903-FE72-44C7-9C33-64629E9E767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r>
              <a:rPr lang="en-US" smtClean="0"/>
              <a:t>3/11/2011</a:t>
            </a:r>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456C1903-FE72-44C7-9C33-64629E9E7672}"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9"/>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r>
              <a:rPr lang="en-US" smtClean="0"/>
              <a:t>3/11/2011</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C1903-FE72-44C7-9C33-64629E9E767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7"/>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7"/>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r>
              <a:rPr lang="en-US" smtClean="0"/>
              <a:t>3/11/2011</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C1903-FE72-44C7-9C33-64629E9E767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49" y="1050899"/>
            <a:ext cx="862965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3"/>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1"/>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r>
              <a:rPr lang="en-US" smtClean="0"/>
              <a:t>3/11/2011</a:t>
            </a:r>
            <a:endParaRPr lang="en-US"/>
          </a:p>
        </p:txBody>
      </p:sp>
      <p:sp>
        <p:nvSpPr>
          <p:cNvPr id="28" name="Footer Placeholder 27"/>
          <p:cNvSpPr>
            <a:spLocks noGrp="1"/>
          </p:cNvSpPr>
          <p:nvPr>
            <p:ph type="ftr" sz="quarter" idx="3"/>
          </p:nvPr>
        </p:nvSpPr>
        <p:spPr>
          <a:xfrm>
            <a:off x="3124200" y="76201"/>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1"/>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456C1903-FE72-44C7-9C33-64629E9E7672}"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49" y="1050899"/>
            <a:ext cx="862965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49" y="1057987"/>
            <a:ext cx="862965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NAVIGATION IN RESTRICTED AND CONGESTED AREAS</a:t>
            </a:r>
            <a:endParaRPr lang="en-US" dirty="0"/>
          </a:p>
        </p:txBody>
      </p:sp>
      <p:sp>
        <p:nvSpPr>
          <p:cNvPr id="3" name="Subtitle 2"/>
          <p:cNvSpPr>
            <a:spLocks noGrp="1"/>
          </p:cNvSpPr>
          <p:nvPr>
            <p:ph type="subTitle" idx="1"/>
          </p:nvPr>
        </p:nvSpPr>
        <p:spPr>
          <a:xfrm>
            <a:off x="381000" y="3352800"/>
            <a:ext cx="8458200" cy="1447800"/>
          </a:xfrm>
        </p:spPr>
        <p:txBody>
          <a:bodyPr>
            <a:normAutofit/>
          </a:bodyPr>
          <a:lstStyle/>
          <a:p>
            <a:r>
              <a:rPr lang="en-US" dirty="0" smtClean="0"/>
              <a:t>CDT. SURAJ THOMBRE</a:t>
            </a:r>
          </a:p>
          <a:p>
            <a:r>
              <a:rPr lang="en-US" dirty="0" smtClean="0"/>
              <a:t>CDT.ARADHYA WARDHAN</a:t>
            </a:r>
          </a:p>
          <a:p>
            <a:r>
              <a:rPr lang="en-US" dirty="0" smtClean="0"/>
              <a:t>TOLANI MARITIME INSTITUTE</a:t>
            </a:r>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CONGESTED AND RESTRICTED AREAS</a:t>
            </a:r>
            <a:endParaRPr lang="en-US" dirty="0"/>
          </a:p>
        </p:txBody>
      </p:sp>
      <p:sp>
        <p:nvSpPr>
          <p:cNvPr id="3" name="Content Placeholder 2"/>
          <p:cNvSpPr>
            <a:spLocks noGrp="1"/>
          </p:cNvSpPr>
          <p:nvPr>
            <p:ph idx="1"/>
          </p:nvPr>
        </p:nvSpPr>
        <p:spPr/>
        <p:txBody>
          <a:bodyPr>
            <a:normAutofit/>
          </a:bodyPr>
          <a:lstStyle/>
          <a:p>
            <a:r>
              <a:rPr lang="en-US" dirty="0" smtClean="0"/>
              <a:t>High traffic density.</a:t>
            </a:r>
          </a:p>
          <a:p>
            <a:r>
              <a:rPr lang="en-US" dirty="0" smtClean="0"/>
              <a:t>Shallow water, narrow channels</a:t>
            </a:r>
          </a:p>
          <a:p>
            <a:r>
              <a:rPr lang="en-US" dirty="0" smtClean="0"/>
              <a:t>Environment, Existence of marine life</a:t>
            </a:r>
          </a:p>
          <a:p>
            <a:r>
              <a:rPr lang="en-US" dirty="0" smtClean="0"/>
              <a:t>Repeated risk of collision</a:t>
            </a:r>
          </a:p>
          <a:p>
            <a:r>
              <a:rPr lang="en-US" dirty="0" smtClean="0"/>
              <a:t>Navigational hazards</a:t>
            </a:r>
          </a:p>
          <a:p>
            <a:r>
              <a:rPr lang="en-US" dirty="0" smtClean="0"/>
              <a:t>Compliance with regulations/authorities</a:t>
            </a:r>
          </a:p>
          <a:p>
            <a:pPr>
              <a:buNone/>
            </a:pPr>
            <a:r>
              <a:rPr lang="en-US" dirty="0" smtClean="0"/>
              <a:t> for e.g. Singapore strait, South china sea etc</a:t>
            </a:r>
          </a:p>
          <a:p>
            <a:pPr>
              <a:buNone/>
            </a:pPr>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singapore st.bmp"/>
          <p:cNvPicPr>
            <a:picLocks noGrp="1" noChangeAspect="1"/>
          </p:cNvPicPr>
          <p:nvPr>
            <p:ph idx="1"/>
          </p:nvPr>
        </p:nvPicPr>
        <p:blipFill>
          <a:blip r:embed="rId3" cstate="print"/>
          <a:stretch>
            <a:fillRect/>
          </a:stretch>
        </p:blipFill>
        <p:spPr>
          <a:xfrm>
            <a:off x="0" y="0"/>
            <a:ext cx="9144000" cy="6857999"/>
          </a:xfrm>
        </p:spPr>
      </p:pic>
      <p:sp>
        <p:nvSpPr>
          <p:cNvPr id="6" name="Slide Number Placeholder 5"/>
          <p:cNvSpPr>
            <a:spLocks noGrp="1"/>
          </p:cNvSpPr>
          <p:nvPr>
            <p:ph type="sldNum" sz="quarter" idx="12"/>
          </p:nvPr>
        </p:nvSpPr>
        <p:spPr/>
        <p:txBody>
          <a:bodyPr/>
          <a:lstStyle/>
          <a:p>
            <a:fld id="{456C1903-FE72-44C7-9C33-64629E9E7672}"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singapore st2.bmp"/>
          <p:cNvPicPr>
            <a:picLocks noGrp="1" noChangeAspect="1"/>
          </p:cNvPicPr>
          <p:nvPr>
            <p:ph idx="1"/>
          </p:nvPr>
        </p:nvPicPr>
        <p:blipFill>
          <a:blip r:embed="rId3" cstate="print"/>
          <a:stretch>
            <a:fillRect/>
          </a:stretch>
        </p:blipFill>
        <p:spPr>
          <a:xfrm>
            <a:off x="152400" y="228600"/>
            <a:ext cx="8839200" cy="6297930"/>
          </a:xfrm>
          <a:prstGeom prst="rect">
            <a:avLst/>
          </a:prstGeom>
          <a:ln>
            <a:noFill/>
          </a:ln>
          <a:effectLst>
            <a:outerShdw blurRad="292100" dist="139700" dir="2700000" algn="tl" rotWithShape="0">
              <a:srgbClr val="333333">
                <a:alpha val="65000"/>
              </a:srgbClr>
            </a:outerShdw>
          </a:effectLst>
        </p:spPr>
      </p:pic>
      <p:sp>
        <p:nvSpPr>
          <p:cNvPr id="6" name="Slide Number Placeholder 5"/>
          <p:cNvSpPr>
            <a:spLocks noGrp="1"/>
          </p:cNvSpPr>
          <p:nvPr>
            <p:ph type="sldNum" sz="quarter" idx="12"/>
          </p:nvPr>
        </p:nvSpPr>
        <p:spPr/>
        <p:txBody>
          <a:bodyPr/>
          <a:lstStyle/>
          <a:p>
            <a:fld id="{456C1903-FE72-44C7-9C33-64629E9E7672}"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winoujscie_Landsat.jpeg"/>
          <p:cNvPicPr>
            <a:picLocks noChangeAspect="1"/>
          </p:cNvPicPr>
          <p:nvPr/>
        </p:nvPicPr>
        <p:blipFill>
          <a:blip r:embed="rId3" cstate="print"/>
          <a:stretch>
            <a:fillRect/>
          </a:stretch>
        </p:blipFill>
        <p:spPr>
          <a:xfrm>
            <a:off x="381000" y="304800"/>
            <a:ext cx="8305800" cy="6172200"/>
          </a:xfrm>
          <a:prstGeom prst="rect">
            <a:avLst/>
          </a:prstGeom>
        </p:spPr>
      </p:pic>
      <p:sp>
        <p:nvSpPr>
          <p:cNvPr id="4" name="Slide Number Placeholder 3"/>
          <p:cNvSpPr>
            <a:spLocks noGrp="1"/>
          </p:cNvSpPr>
          <p:nvPr>
            <p:ph type="sldNum" sz="quarter" idx="12"/>
          </p:nvPr>
        </p:nvSpPr>
        <p:spPr/>
        <p:txBody>
          <a:bodyPr/>
          <a:lstStyle/>
          <a:p>
            <a:fld id="{456C1903-FE72-44C7-9C33-64629E9E7672}"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Effects of such restrictions </a:t>
            </a:r>
            <a:endParaRPr lang="en-US" dirty="0"/>
          </a:p>
        </p:txBody>
      </p:sp>
      <p:sp>
        <p:nvSpPr>
          <p:cNvPr id="3" name="Content Placeholder 2"/>
          <p:cNvSpPr>
            <a:spLocks noGrp="1"/>
          </p:cNvSpPr>
          <p:nvPr>
            <p:ph idx="1"/>
          </p:nvPr>
        </p:nvSpPr>
        <p:spPr/>
        <p:txBody>
          <a:bodyPr>
            <a:normAutofit lnSpcReduction="10000"/>
          </a:bodyPr>
          <a:lstStyle/>
          <a:p>
            <a:r>
              <a:rPr lang="en-US" dirty="0" smtClean="0"/>
              <a:t>Hampered Ship maneuverability.</a:t>
            </a:r>
          </a:p>
          <a:p>
            <a:r>
              <a:rPr lang="en-US" dirty="0" smtClean="0"/>
              <a:t>Collision / grounding.</a:t>
            </a:r>
          </a:p>
          <a:p>
            <a:r>
              <a:rPr lang="en-US" dirty="0" smtClean="0"/>
              <a:t>Oil spill / environmental pollution.</a:t>
            </a:r>
          </a:p>
          <a:p>
            <a:r>
              <a:rPr lang="en-US" dirty="0" smtClean="0"/>
              <a:t>Limited loading and unloading.</a:t>
            </a:r>
          </a:p>
          <a:p>
            <a:r>
              <a:rPr lang="en-US" dirty="0" smtClean="0"/>
              <a:t>Lower ship owners’ profits.</a:t>
            </a:r>
          </a:p>
          <a:p>
            <a:pPr>
              <a:buNone/>
            </a:pPr>
            <a:endParaRPr lang="en-US" dirty="0" smtClean="0"/>
          </a:p>
          <a:p>
            <a:pPr>
              <a:buNone/>
            </a:pPr>
            <a:r>
              <a:rPr lang="en-US" dirty="0" smtClean="0"/>
              <a:t>Have led to </a:t>
            </a:r>
            <a:r>
              <a:rPr lang="en-US" dirty="0" smtClean="0">
                <a:solidFill>
                  <a:srgbClr val="FF0000"/>
                </a:solidFill>
              </a:rPr>
              <a:t>development of navigational aids </a:t>
            </a:r>
          </a:p>
          <a:p>
            <a:pPr>
              <a:buNone/>
            </a:pPr>
            <a:r>
              <a:rPr lang="en-US" dirty="0" smtClean="0">
                <a:solidFill>
                  <a:srgbClr val="FF0000"/>
                </a:solidFill>
              </a:rPr>
              <a:t>and better ship designs</a:t>
            </a:r>
            <a:r>
              <a:rPr lang="en-US" dirty="0" smtClean="0"/>
              <a:t> to cope up with changes.</a:t>
            </a:r>
          </a:p>
          <a:p>
            <a:pPr>
              <a:buNone/>
            </a:pPr>
            <a:endParaRPr lang="en-US" dirty="0" smtClean="0"/>
          </a:p>
          <a:p>
            <a:pPr>
              <a:buNone/>
            </a:pPr>
            <a:endParaRPr lang="en-US" dirty="0" smtClean="0"/>
          </a:p>
          <a:p>
            <a:pPr>
              <a:buNone/>
            </a:pPr>
            <a:endParaRPr lang="en-US" dirty="0" smtClean="0"/>
          </a:p>
        </p:txBody>
      </p:sp>
      <p:sp>
        <p:nvSpPr>
          <p:cNvPr id="5" name="Slide Number Placeholder 4"/>
          <p:cNvSpPr>
            <a:spLocks noGrp="1"/>
          </p:cNvSpPr>
          <p:nvPr>
            <p:ph type="sldNum" sz="quarter" idx="12"/>
          </p:nvPr>
        </p:nvSpPr>
        <p:spPr/>
        <p:txBody>
          <a:bodyPr/>
          <a:lstStyle/>
          <a:p>
            <a:fld id="{456C1903-FE72-44C7-9C33-64629E9E7672}"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Ships hull damage assessment</a:t>
            </a:r>
            <a:endParaRPr lang="en-US" dirty="0"/>
          </a:p>
        </p:txBody>
      </p:sp>
      <p:sp>
        <p:nvSpPr>
          <p:cNvPr id="3" name="Content Placeholder 2"/>
          <p:cNvSpPr>
            <a:spLocks noGrp="1"/>
          </p:cNvSpPr>
          <p:nvPr>
            <p:ph idx="1"/>
          </p:nvPr>
        </p:nvSpPr>
        <p:spPr/>
        <p:txBody>
          <a:bodyPr>
            <a:normAutofit/>
          </a:bodyPr>
          <a:lstStyle/>
          <a:p>
            <a:pPr>
              <a:buNone/>
            </a:pPr>
            <a:r>
              <a:rPr lang="en-US" dirty="0" smtClean="0"/>
              <a:t>The relationship combining the absorbed energy and the degree of damage has been empirically worked out by </a:t>
            </a:r>
            <a:r>
              <a:rPr lang="en-US" dirty="0" err="1" smtClean="0"/>
              <a:t>Minorsky</a:t>
            </a:r>
            <a:endParaRPr lang="en-US" dirty="0" smtClean="0"/>
          </a:p>
          <a:p>
            <a:pPr>
              <a:buNone/>
            </a:pPr>
            <a:r>
              <a:rPr lang="en-US" i="1" dirty="0" smtClean="0"/>
              <a:t>                 E</a:t>
            </a:r>
            <a:r>
              <a:rPr lang="en-US" dirty="0" smtClean="0"/>
              <a:t>= 47.2⋅</a:t>
            </a:r>
            <a:r>
              <a:rPr lang="en-US" i="1" dirty="0" smtClean="0"/>
              <a:t>R </a:t>
            </a:r>
            <a:r>
              <a:rPr lang="en-US" dirty="0" smtClean="0"/>
              <a:t>−37.2 </a:t>
            </a:r>
          </a:p>
          <a:p>
            <a:pPr>
              <a:buNone/>
            </a:pPr>
            <a:r>
              <a:rPr lang="en-US" dirty="0" smtClean="0"/>
              <a:t>Where:</a:t>
            </a:r>
          </a:p>
          <a:p>
            <a:pPr>
              <a:buNone/>
            </a:pPr>
            <a:r>
              <a:rPr lang="en-US" i="1" dirty="0" smtClean="0"/>
              <a:t>    E </a:t>
            </a:r>
            <a:r>
              <a:rPr lang="en-US" dirty="0" smtClean="0"/>
              <a:t>– Energy absorbed by the hull during  impact                	[MNm],</a:t>
            </a:r>
          </a:p>
          <a:p>
            <a:pPr>
              <a:buNone/>
            </a:pPr>
            <a:r>
              <a:rPr lang="en-US" i="1" dirty="0" smtClean="0"/>
              <a:t>    R </a:t>
            </a:r>
            <a:r>
              <a:rPr lang="en-US" dirty="0" smtClean="0"/>
              <a:t>– degree of damage of hull material [m</a:t>
            </a:r>
            <a:r>
              <a:rPr lang="en-US" baseline="30000" dirty="0" smtClean="0"/>
              <a:t>3</a:t>
            </a:r>
            <a:r>
              <a:rPr lang="en-US" dirty="0" smtClean="0"/>
              <a:t>]</a:t>
            </a:r>
          </a:p>
          <a:p>
            <a:pPr>
              <a:buNone/>
            </a:pPr>
            <a:endParaRPr lang="en-US" dirty="0" smtClean="0"/>
          </a:p>
          <a:p>
            <a:pPr>
              <a:buNone/>
            </a:pPr>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914400"/>
          </a:xfrm>
        </p:spPr>
        <p:txBody>
          <a:bodyPr>
            <a:normAutofit fontScale="90000"/>
          </a:bodyPr>
          <a:lstStyle/>
          <a:p>
            <a:r>
              <a:rPr lang="en-US" dirty="0" smtClean="0"/>
              <a:t>HOW IS NAVIGATION DONE IN SUCH CIRCUMSTANCES?</a:t>
            </a:r>
            <a:endParaRPr lang="en-US" dirty="0"/>
          </a:p>
        </p:txBody>
      </p:sp>
      <p:sp>
        <p:nvSpPr>
          <p:cNvPr id="4" name="Content Placeholder 3"/>
          <p:cNvSpPr>
            <a:spLocks noGrp="1"/>
          </p:cNvSpPr>
          <p:nvPr>
            <p:ph idx="1"/>
          </p:nvPr>
        </p:nvSpPr>
        <p:spPr>
          <a:xfrm>
            <a:off x="304800" y="1295401"/>
            <a:ext cx="8686800" cy="4784726"/>
          </a:xfrm>
        </p:spPr>
        <p:txBody>
          <a:bodyPr>
            <a:noAutofit/>
          </a:bodyPr>
          <a:lstStyle/>
          <a:p>
            <a:r>
              <a:rPr lang="en-US" sz="3000" dirty="0" smtClean="0"/>
              <a:t>Early exit from such areas, if possible.</a:t>
            </a:r>
          </a:p>
          <a:p>
            <a:r>
              <a:rPr lang="en-US" sz="3000" dirty="0" smtClean="0"/>
              <a:t>Placing additional Lookout(s).</a:t>
            </a:r>
          </a:p>
          <a:p>
            <a:r>
              <a:rPr lang="en-US" sz="3000" dirty="0" smtClean="0"/>
              <a:t>Call Master when in doubt.</a:t>
            </a:r>
          </a:p>
          <a:p>
            <a:r>
              <a:rPr lang="en-US" sz="3000" dirty="0" smtClean="0"/>
              <a:t>Changeover to manual steering.</a:t>
            </a:r>
          </a:p>
          <a:p>
            <a:r>
              <a:rPr lang="en-US" sz="3000" dirty="0" smtClean="0"/>
              <a:t>Contact with Engineers.</a:t>
            </a:r>
          </a:p>
          <a:p>
            <a:r>
              <a:rPr lang="en-US" sz="3000" dirty="0" smtClean="0"/>
              <a:t> Safe speed.</a:t>
            </a:r>
          </a:p>
          <a:p>
            <a:r>
              <a:rPr lang="en-US" sz="3000" dirty="0" smtClean="0"/>
              <a:t>Running in Parallel of Power units of Steering gears.  </a:t>
            </a:r>
          </a:p>
          <a:p>
            <a:pPr>
              <a:buNone/>
            </a:pPr>
            <a:r>
              <a:rPr lang="en-US" sz="3000" dirty="0" smtClean="0"/>
              <a:t>Navigation has become more reliable because of many navigational aids such as..</a:t>
            </a:r>
            <a:endParaRPr lang="en-US" sz="3000" dirty="0"/>
          </a:p>
        </p:txBody>
      </p:sp>
      <p:sp>
        <p:nvSpPr>
          <p:cNvPr id="6" name="Slide Number Placeholder 5"/>
          <p:cNvSpPr>
            <a:spLocks noGrp="1"/>
          </p:cNvSpPr>
          <p:nvPr>
            <p:ph type="sldNum" sz="quarter" idx="12"/>
          </p:nvPr>
        </p:nvSpPr>
        <p:spPr/>
        <p:txBody>
          <a:bodyPr/>
          <a:lstStyle/>
          <a:p>
            <a:fld id="{456C1903-FE72-44C7-9C33-64629E9E7672}"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Paperless navigation</a:t>
            </a:r>
            <a:endParaRPr lang="en-US" dirty="0"/>
          </a:p>
        </p:txBody>
      </p:sp>
      <p:sp>
        <p:nvSpPr>
          <p:cNvPr id="3" name="Content Placeholder 2"/>
          <p:cNvSpPr>
            <a:spLocks noGrp="1"/>
          </p:cNvSpPr>
          <p:nvPr>
            <p:ph idx="1"/>
          </p:nvPr>
        </p:nvSpPr>
        <p:spPr/>
        <p:txBody>
          <a:bodyPr>
            <a:normAutofit/>
          </a:bodyPr>
          <a:lstStyle/>
          <a:p>
            <a:r>
              <a:rPr lang="en-US" dirty="0" smtClean="0"/>
              <a:t>Cost savings and safer navigation.</a:t>
            </a:r>
          </a:p>
          <a:p>
            <a:r>
              <a:rPr lang="en-US" dirty="0" smtClean="0"/>
              <a:t>The amendments to SOLAS regulation V/19  the carriage of Electronic Chart Display and Information Systems (ECDIS) becomes mandatory.</a:t>
            </a:r>
          </a:p>
          <a:p>
            <a:r>
              <a:rPr lang="en-US" dirty="0" smtClean="0"/>
              <a:t>ECDIS has a risk reducing effect on grounding and collision related risks of around 36%. </a:t>
            </a:r>
          </a:p>
          <a:p>
            <a:endParaRPr lang="en-US" dirty="0" smtClean="0"/>
          </a:p>
          <a:p>
            <a:pPr>
              <a:buNone/>
            </a:pPr>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1600200"/>
            <a:ext cx="4724400" cy="1143000"/>
          </a:xfrm>
        </p:spPr>
        <p:txBody>
          <a:bodyPr/>
          <a:lstStyle/>
          <a:p>
            <a:endParaRPr lang="en-US" dirty="0"/>
          </a:p>
        </p:txBody>
      </p:sp>
      <p:pic>
        <p:nvPicPr>
          <p:cNvPr id="4" name="Content Placeholder 3" descr="Paperless navigation as a smart option"/>
          <p:cNvPicPr>
            <a:picLocks noGrp="1"/>
          </p:cNvPicPr>
          <p:nvPr>
            <p:ph idx="1"/>
          </p:nvPr>
        </p:nvPicPr>
        <p:blipFill>
          <a:blip r:embed="rId3" cstate="print"/>
          <a:srcRect/>
          <a:stretch>
            <a:fillRect/>
          </a:stretch>
        </p:blipFill>
        <p:spPr bwMode="auto">
          <a:xfrm>
            <a:off x="381000" y="381000"/>
            <a:ext cx="8305800" cy="617220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456C1903-FE72-44C7-9C33-64629E9E7672}"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dirty="0" smtClean="0"/>
              <a:t>Why does a ship runs aground?</a:t>
            </a:r>
            <a:endParaRPr lang="en-US" dirty="0"/>
          </a:p>
        </p:txBody>
      </p:sp>
      <p:sp>
        <p:nvSpPr>
          <p:cNvPr id="3" name="Content Placeholder 2"/>
          <p:cNvSpPr>
            <a:spLocks noGrp="1"/>
          </p:cNvSpPr>
          <p:nvPr>
            <p:ph idx="1"/>
          </p:nvPr>
        </p:nvSpPr>
        <p:spPr>
          <a:xfrm>
            <a:off x="304800" y="1066800"/>
            <a:ext cx="8686800" cy="5486400"/>
          </a:xfrm>
        </p:spPr>
        <p:txBody>
          <a:bodyPr>
            <a:normAutofit lnSpcReduction="10000"/>
          </a:bodyPr>
          <a:lstStyle/>
          <a:p>
            <a:pPr>
              <a:buNone/>
            </a:pPr>
            <a:r>
              <a:rPr lang="en-US" dirty="0" smtClean="0">
                <a:solidFill>
                  <a:srgbClr val="FF0000"/>
                </a:solidFill>
              </a:rPr>
              <a:t>Overall depth </a:t>
            </a:r>
            <a:r>
              <a:rPr lang="en-US" dirty="0" smtClean="0"/>
              <a:t>determination error is caused due to</a:t>
            </a:r>
          </a:p>
          <a:p>
            <a:r>
              <a:rPr lang="en-US" dirty="0" smtClean="0"/>
              <a:t> Inaccurate soundings,</a:t>
            </a:r>
          </a:p>
          <a:p>
            <a:r>
              <a:rPr lang="en-US" dirty="0" smtClean="0"/>
              <a:t> An error due to muddy bottom,  </a:t>
            </a:r>
          </a:p>
          <a:p>
            <a:r>
              <a:rPr lang="en-US" dirty="0" smtClean="0"/>
              <a:t> Determining the change of draft in fresh water,</a:t>
            </a:r>
          </a:p>
          <a:p>
            <a:r>
              <a:rPr lang="en-US" dirty="0" smtClean="0"/>
              <a:t> Estimated ship’s list</a:t>
            </a:r>
          </a:p>
          <a:p>
            <a:pPr>
              <a:buNone/>
            </a:pPr>
            <a:endParaRPr lang="en-US" dirty="0" smtClean="0"/>
          </a:p>
          <a:p>
            <a:pPr>
              <a:buNone/>
            </a:pPr>
            <a:r>
              <a:rPr lang="en-US" dirty="0" smtClean="0"/>
              <a:t>One of the most important factors affecting the under keel clearance is </a:t>
            </a:r>
            <a:r>
              <a:rPr lang="en-US" dirty="0" smtClean="0">
                <a:solidFill>
                  <a:srgbClr val="FF0000"/>
                </a:solidFill>
              </a:rPr>
              <a:t>the water level </a:t>
            </a:r>
            <a:r>
              <a:rPr lang="en-US" dirty="0" smtClean="0"/>
              <a:t>and associated error.</a:t>
            </a:r>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715000"/>
          </a:xfrm>
        </p:spPr>
        <p:txBody>
          <a:bodyPr>
            <a:normAutofit lnSpcReduction="10000"/>
          </a:bodyPr>
          <a:lstStyle/>
          <a:p>
            <a:r>
              <a:rPr lang="en-US" dirty="0" smtClean="0"/>
              <a:t>Supplements officer’s situational awareness.</a:t>
            </a:r>
          </a:p>
          <a:p>
            <a:r>
              <a:rPr lang="en-US" dirty="0" smtClean="0"/>
              <a:t>Monitors against two major risks, the </a:t>
            </a:r>
            <a:r>
              <a:rPr lang="en-US" dirty="0" smtClean="0">
                <a:solidFill>
                  <a:srgbClr val="FF0000"/>
                </a:solidFill>
              </a:rPr>
              <a:t>risk of grounding </a:t>
            </a:r>
            <a:r>
              <a:rPr lang="en-US" dirty="0" smtClean="0"/>
              <a:t>and the </a:t>
            </a:r>
            <a:r>
              <a:rPr lang="en-US" dirty="0" smtClean="0">
                <a:solidFill>
                  <a:srgbClr val="FF0000"/>
                </a:solidFill>
              </a:rPr>
              <a:t>risk of collision</a:t>
            </a:r>
            <a:r>
              <a:rPr lang="en-US" dirty="0" smtClean="0"/>
              <a:t>.</a:t>
            </a:r>
          </a:p>
          <a:p>
            <a:r>
              <a:rPr lang="en-US" dirty="0" smtClean="0"/>
              <a:t>60%  reduced workload.</a:t>
            </a:r>
          </a:p>
          <a:p>
            <a:r>
              <a:rPr lang="en-US" dirty="0" smtClean="0"/>
              <a:t>Maritime Information Systems (MARIS)- Maritime Digital Services (MDS)-updates  these charts and publications directly from the server.</a:t>
            </a:r>
          </a:p>
          <a:p>
            <a:endParaRPr lang="en-US" dirty="0" smtClean="0"/>
          </a:p>
          <a:p>
            <a:pPr>
              <a:buNone/>
            </a:pPr>
            <a:r>
              <a:rPr lang="en-US" dirty="0" smtClean="0"/>
              <a:t>  </a:t>
            </a:r>
          </a:p>
        </p:txBody>
      </p:sp>
      <p:sp>
        <p:nvSpPr>
          <p:cNvPr id="5" name="Slide Number Placeholder 4"/>
          <p:cNvSpPr>
            <a:spLocks noGrp="1"/>
          </p:cNvSpPr>
          <p:nvPr>
            <p:ph type="sldNum" sz="quarter" idx="12"/>
          </p:nvPr>
        </p:nvSpPr>
        <p:spPr/>
        <p:txBody>
          <a:bodyPr/>
          <a:lstStyle/>
          <a:p>
            <a:fld id="{456C1903-FE72-44C7-9C33-64629E9E7672}"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8600"/>
            <a:ext cx="8686800" cy="6400799"/>
          </a:xfrm>
        </p:spPr>
        <p:txBody>
          <a:bodyPr>
            <a:normAutofit fontScale="92500" lnSpcReduction="10000"/>
          </a:bodyPr>
          <a:lstStyle/>
          <a:p>
            <a:pPr>
              <a:buNone/>
            </a:pPr>
            <a:r>
              <a:rPr lang="en-US" dirty="0" smtClean="0"/>
              <a:t>The most advanced ECDIS of MARIS has</a:t>
            </a:r>
          </a:p>
          <a:p>
            <a:pPr>
              <a:buNone/>
            </a:pPr>
            <a:endParaRPr lang="en-US" dirty="0" smtClean="0"/>
          </a:p>
          <a:p>
            <a:r>
              <a:rPr lang="en-US" dirty="0" smtClean="0"/>
              <a:t> A radar picture overlay, with GPS position. </a:t>
            </a:r>
          </a:p>
          <a:p>
            <a:pPr>
              <a:buNone/>
            </a:pPr>
            <a:endParaRPr lang="en-US" dirty="0" smtClean="0"/>
          </a:p>
          <a:p>
            <a:r>
              <a:rPr lang="en-US" dirty="0" smtClean="0"/>
              <a:t>All information from the ARPA (Automatic Radar Plotting Aid) </a:t>
            </a:r>
            <a:r>
              <a:rPr lang="en-US" dirty="0" smtClean="0">
                <a:solidFill>
                  <a:srgbClr val="FF0000"/>
                </a:solidFill>
              </a:rPr>
              <a:t>Target Data</a:t>
            </a:r>
            <a:r>
              <a:rPr lang="en-US" dirty="0" smtClean="0"/>
              <a:t>, </a:t>
            </a:r>
            <a:r>
              <a:rPr lang="en-US" dirty="0" smtClean="0">
                <a:solidFill>
                  <a:srgbClr val="FF0000"/>
                </a:solidFill>
              </a:rPr>
              <a:t>CPA</a:t>
            </a:r>
            <a:r>
              <a:rPr lang="en-US" dirty="0" smtClean="0"/>
              <a:t> ,</a:t>
            </a:r>
            <a:r>
              <a:rPr lang="en-US" dirty="0" smtClean="0">
                <a:solidFill>
                  <a:srgbClr val="FF0000"/>
                </a:solidFill>
              </a:rPr>
              <a:t>TCPA.</a:t>
            </a:r>
            <a:endParaRPr lang="en-US" dirty="0" smtClean="0"/>
          </a:p>
          <a:p>
            <a:pPr>
              <a:buNone/>
            </a:pPr>
            <a:endParaRPr lang="en-US" dirty="0" smtClean="0"/>
          </a:p>
          <a:p>
            <a:r>
              <a:rPr lang="en-US" dirty="0" smtClean="0"/>
              <a:t>From</a:t>
            </a:r>
            <a:r>
              <a:rPr lang="en-US" dirty="0" smtClean="0">
                <a:solidFill>
                  <a:srgbClr val="FF0000"/>
                </a:solidFill>
              </a:rPr>
              <a:t> AIS</a:t>
            </a:r>
            <a:r>
              <a:rPr lang="en-US" dirty="0" smtClean="0"/>
              <a:t>, vessel name, destination, etc, on top of the nautical chart gives a </a:t>
            </a:r>
            <a:r>
              <a:rPr lang="en-US" dirty="0" smtClean="0">
                <a:solidFill>
                  <a:srgbClr val="FF0000"/>
                </a:solidFill>
              </a:rPr>
              <a:t>far superior decision making support</a:t>
            </a:r>
            <a:r>
              <a:rPr lang="en-US" dirty="0" smtClean="0"/>
              <a:t>. And then there are advanced route check functions </a:t>
            </a:r>
            <a:r>
              <a:rPr lang="en-US" dirty="0" smtClean="0">
                <a:solidFill>
                  <a:srgbClr val="FF0000"/>
                </a:solidFill>
              </a:rPr>
              <a:t>under keel clearance on each leg </a:t>
            </a:r>
            <a:r>
              <a:rPr lang="en-US" dirty="0" smtClean="0"/>
              <a:t>, which act to minimize the human error factor. </a:t>
            </a:r>
          </a:p>
          <a:p>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Hybrid energy buoys</a:t>
            </a:r>
            <a:endParaRPr lang="en-US" dirty="0"/>
          </a:p>
        </p:txBody>
      </p:sp>
      <p:sp>
        <p:nvSpPr>
          <p:cNvPr id="3" name="Content Placeholder 2"/>
          <p:cNvSpPr>
            <a:spLocks noGrp="1"/>
          </p:cNvSpPr>
          <p:nvPr>
            <p:ph idx="1"/>
          </p:nvPr>
        </p:nvSpPr>
        <p:spPr/>
        <p:txBody>
          <a:bodyPr/>
          <a:lstStyle/>
          <a:p>
            <a:r>
              <a:rPr lang="en-US" dirty="0" smtClean="0"/>
              <a:t>High traffic intensity in ports require reliable  means of navigation.</a:t>
            </a:r>
          </a:p>
          <a:p>
            <a:r>
              <a:rPr lang="en-US" dirty="0" smtClean="0"/>
              <a:t> Self sufficient and eco friendly.</a:t>
            </a:r>
          </a:p>
          <a:p>
            <a:r>
              <a:rPr lang="en-US" dirty="0" smtClean="0"/>
              <a:t>Utilizes Solar energy and Electroactive polymer artificial muscle(EPAM) .</a:t>
            </a:r>
          </a:p>
          <a:p>
            <a:r>
              <a:rPr lang="en-US" dirty="0" smtClean="0"/>
              <a:t>Has LED lights of high intensity in night.</a:t>
            </a:r>
          </a:p>
          <a:p>
            <a:r>
              <a:rPr lang="en-US" dirty="0" smtClean="0"/>
              <a:t>GPS system, Radio-frequency identification(RFID).</a:t>
            </a:r>
          </a:p>
          <a:p>
            <a:pPr>
              <a:buNone/>
            </a:pPr>
            <a:endParaRPr lang="en-US" dirty="0" smtClean="0"/>
          </a:p>
          <a:p>
            <a:endParaRPr lang="en-US" dirty="0" smtClean="0"/>
          </a:p>
          <a:p>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descr="http://marineinsight.com/wp-content/uploads/2010/12/hybrid-energy-buoy.jpg"/>
          <p:cNvPicPr>
            <a:picLocks noGrp="1"/>
          </p:cNvPicPr>
          <p:nvPr>
            <p:ph idx="1"/>
          </p:nvPr>
        </p:nvPicPr>
        <p:blipFill>
          <a:blip r:embed="rId3" cstate="print"/>
          <a:srcRect/>
          <a:stretch>
            <a:fillRect/>
          </a:stretch>
        </p:blipFill>
        <p:spPr bwMode="auto">
          <a:xfrm>
            <a:off x="533400" y="0"/>
            <a:ext cx="8153400" cy="685800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456C1903-FE72-44C7-9C33-64629E9E7672}" type="slidenum">
              <a:rPr lang="en-US" smtClean="0"/>
              <a:pPr/>
              <a:t>15</a:t>
            </a:fld>
            <a:endParaRPr lang="en-US"/>
          </a:p>
        </p:txBody>
      </p:sp>
    </p:spTree>
  </p:cSld>
  <p:clrMapOvr>
    <a:masterClrMapping/>
  </p:clrMapOvr>
  <p:transition>
    <p:cover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C:\Users\dell\Desktop\papers\long stroke engine.png"/>
          <p:cNvPicPr>
            <a:picLocks noGrp="1" noChangeAspect="1" noChangeArrowheads="1"/>
          </p:cNvPicPr>
          <p:nvPr>
            <p:ph idx="1"/>
          </p:nvPr>
        </p:nvPicPr>
        <p:blipFill>
          <a:blip r:embed="rId3" cstate="print"/>
          <a:srcRect/>
          <a:stretch>
            <a:fillRect/>
          </a:stretch>
        </p:blipFill>
        <p:spPr bwMode="auto">
          <a:xfrm>
            <a:off x="304800" y="304800"/>
            <a:ext cx="8534400" cy="6096000"/>
          </a:xfrm>
          <a:prstGeom prst="rect">
            <a:avLst/>
          </a:prstGeom>
          <a:noFill/>
        </p:spPr>
      </p:pic>
      <p:sp>
        <p:nvSpPr>
          <p:cNvPr id="4" name="Slide Number Placeholder 3"/>
          <p:cNvSpPr>
            <a:spLocks noGrp="1"/>
          </p:cNvSpPr>
          <p:nvPr>
            <p:ph type="sldNum" sz="quarter" idx="12"/>
          </p:nvPr>
        </p:nvSpPr>
        <p:spPr/>
        <p:txBody>
          <a:bodyPr/>
          <a:lstStyle/>
          <a:p>
            <a:fld id="{456C1903-FE72-44C7-9C33-64629E9E7672}" type="slidenum">
              <a:rPr lang="en-US" smtClean="0"/>
              <a:pPr/>
              <a:t>16</a:t>
            </a:fld>
            <a:endParaRPr lang="en-US"/>
          </a:p>
        </p:txBody>
      </p:sp>
    </p:spTree>
  </p:cSld>
  <p:clrMapOvr>
    <a:masterClrMapping/>
  </p:clrMapOvr>
  <p:transition>
    <p:push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90600"/>
          </a:xfrm>
        </p:spPr>
        <p:txBody>
          <a:bodyPr/>
          <a:lstStyle/>
          <a:p>
            <a:pPr algn="ctr"/>
            <a:r>
              <a:rPr lang="en-US" dirty="0" smtClean="0"/>
              <a:t> Engine Advancements</a:t>
            </a:r>
            <a:endParaRPr lang="en-US" dirty="0"/>
          </a:p>
        </p:txBody>
      </p:sp>
      <p:sp>
        <p:nvSpPr>
          <p:cNvPr id="3" name="Content Placeholder 2"/>
          <p:cNvSpPr>
            <a:spLocks noGrp="1"/>
          </p:cNvSpPr>
          <p:nvPr>
            <p:ph idx="1"/>
          </p:nvPr>
        </p:nvSpPr>
        <p:spPr/>
        <p:txBody>
          <a:bodyPr>
            <a:normAutofit/>
          </a:bodyPr>
          <a:lstStyle/>
          <a:p>
            <a:pPr algn="ctr">
              <a:buNone/>
            </a:pPr>
            <a:endParaRPr lang="en-US" u="sng" dirty="0" smtClean="0"/>
          </a:p>
          <a:p>
            <a:pPr algn="ctr">
              <a:buNone/>
            </a:pPr>
            <a:r>
              <a:rPr lang="en-US" u="sng" dirty="0" smtClean="0"/>
              <a:t>G80ME-C </a:t>
            </a:r>
          </a:p>
          <a:p>
            <a:r>
              <a:rPr lang="en-US" dirty="0" smtClean="0"/>
              <a:t>Innovative Ultra-Long-Stroke Engine</a:t>
            </a:r>
          </a:p>
          <a:p>
            <a:r>
              <a:rPr lang="en-US" dirty="0" smtClean="0"/>
              <a:t>Low-rpm G-type reduces SFOC and CO2 emissions</a:t>
            </a:r>
          </a:p>
          <a:p>
            <a:r>
              <a:rPr lang="en-US" dirty="0" smtClean="0"/>
              <a:t>Offer to employ larger propeller diameters.</a:t>
            </a:r>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3" cstate="print"/>
          <a:srcRect/>
          <a:stretch>
            <a:fillRect/>
          </a:stretch>
        </p:blipFill>
        <p:spPr bwMode="auto">
          <a:xfrm>
            <a:off x="533400" y="152400"/>
            <a:ext cx="8382000" cy="6172200"/>
          </a:xfrm>
          <a:prstGeom prst="rect">
            <a:avLst/>
          </a:prstGeom>
          <a:noFill/>
          <a:ln w="9525">
            <a:noFill/>
            <a:miter lim="800000"/>
            <a:headEnd/>
            <a:tailEnd/>
          </a:ln>
        </p:spPr>
      </p:pic>
      <p:sp>
        <p:nvSpPr>
          <p:cNvPr id="5" name="TextBox 4"/>
          <p:cNvSpPr txBox="1"/>
          <p:nvPr/>
        </p:nvSpPr>
        <p:spPr>
          <a:xfrm>
            <a:off x="0" y="6248402"/>
            <a:ext cx="9144000" cy="646331"/>
          </a:xfrm>
          <a:prstGeom prst="rect">
            <a:avLst/>
          </a:prstGeom>
          <a:noFill/>
        </p:spPr>
        <p:txBody>
          <a:bodyPr wrap="square" rtlCol="0">
            <a:spAutoFit/>
          </a:bodyPr>
          <a:lstStyle/>
          <a:p>
            <a:r>
              <a:rPr lang="en-US" i="1" dirty="0" smtClean="0"/>
              <a:t>319,000 dwt VLCC at normal and reduced ship speed, existing and increased propeller diameter, G80ME-C &amp; S80ME-C</a:t>
            </a:r>
            <a:endParaRPr lang="en-US" dirty="0"/>
          </a:p>
        </p:txBody>
      </p:sp>
      <p:sp>
        <p:nvSpPr>
          <p:cNvPr id="6" name="Slide Number Placeholder 5"/>
          <p:cNvSpPr>
            <a:spLocks noGrp="1"/>
          </p:cNvSpPr>
          <p:nvPr>
            <p:ph type="sldNum" sz="quarter" idx="12"/>
          </p:nvPr>
        </p:nvSpPr>
        <p:spPr/>
        <p:txBody>
          <a:bodyPr/>
          <a:lstStyle/>
          <a:p>
            <a:fld id="{456C1903-FE72-44C7-9C33-64629E9E7672}"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nvPr>
        </p:nvGraphicFramePr>
        <p:xfrm>
          <a:off x="304801" y="1554163"/>
          <a:ext cx="8686801" cy="4886960"/>
        </p:xfrm>
        <a:graphic>
          <a:graphicData uri="http://schemas.openxmlformats.org/drawingml/2006/table">
            <a:tbl>
              <a:tblPr firstRow="1" bandRow="1">
                <a:tableStyleId>{8799B23B-EC83-4686-B30A-512413B5E67A}</a:tableStyleId>
              </a:tblPr>
              <a:tblGrid>
                <a:gridCol w="3539067"/>
                <a:gridCol w="2573867"/>
                <a:gridCol w="2573867"/>
              </a:tblGrid>
              <a:tr h="370840">
                <a:tc>
                  <a:txBody>
                    <a:bodyPr/>
                    <a:lstStyle/>
                    <a:p>
                      <a:endParaRPr lang="en-US" sz="1800" dirty="0"/>
                    </a:p>
                  </a:txBody>
                  <a:tcPr marL="96520" marR="96520"/>
                </a:tc>
                <a:tc>
                  <a:txBody>
                    <a:bodyPr/>
                    <a:lstStyle/>
                    <a:p>
                      <a:pPr algn="ctr"/>
                      <a:r>
                        <a:rPr lang="en-US" sz="1800" dirty="0" smtClean="0"/>
                        <a:t>S8OME-C9</a:t>
                      </a:r>
                      <a:endParaRPr lang="en-US" sz="1800" dirty="0"/>
                    </a:p>
                  </a:txBody>
                  <a:tcPr marL="96520" marR="96520"/>
                </a:tc>
                <a:tc>
                  <a:txBody>
                    <a:bodyPr/>
                    <a:lstStyle/>
                    <a:p>
                      <a:pPr algn="ctr"/>
                      <a:r>
                        <a:rPr lang="en-US" sz="1800" dirty="0" smtClean="0"/>
                        <a:t>G8OMEC9</a:t>
                      </a:r>
                      <a:endParaRPr lang="en-US" sz="1800" dirty="0"/>
                    </a:p>
                  </a:txBody>
                  <a:tcPr marL="96520" marR="96520"/>
                </a:tc>
              </a:tr>
              <a:tr h="370840">
                <a:tc>
                  <a:txBody>
                    <a:bodyPr/>
                    <a:lstStyle/>
                    <a:p>
                      <a:endParaRPr lang="en-US" sz="1800" dirty="0"/>
                    </a:p>
                  </a:txBody>
                  <a:tcPr marL="96520" marR="96520"/>
                </a:tc>
                <a:tc>
                  <a:txBody>
                    <a:bodyPr/>
                    <a:lstStyle/>
                    <a:p>
                      <a:pPr algn="ctr"/>
                      <a:endParaRPr lang="en-US" sz="1800" dirty="0"/>
                    </a:p>
                  </a:txBody>
                  <a:tcPr marL="96520" marR="96520"/>
                </a:tc>
                <a:tc>
                  <a:txBody>
                    <a:bodyPr/>
                    <a:lstStyle/>
                    <a:p>
                      <a:pPr algn="ctr"/>
                      <a:endParaRPr lang="en-US" sz="1800" dirty="0"/>
                    </a:p>
                  </a:txBody>
                  <a:tcPr marL="96520" marR="96520"/>
                </a:tc>
              </a:tr>
              <a:tr h="370840">
                <a:tc>
                  <a:txBody>
                    <a:bodyPr/>
                    <a:lstStyle/>
                    <a:p>
                      <a:r>
                        <a:rPr lang="en-US" sz="1800" dirty="0" smtClean="0">
                          <a:solidFill>
                            <a:srgbClr val="FF0000"/>
                          </a:solidFill>
                        </a:rPr>
                        <a:t>Power (</a:t>
                      </a:r>
                      <a:r>
                        <a:rPr lang="en-US" sz="1800" dirty="0" err="1" smtClean="0">
                          <a:solidFill>
                            <a:srgbClr val="FF0000"/>
                          </a:solidFill>
                        </a:rPr>
                        <a:t>kw</a:t>
                      </a:r>
                      <a:r>
                        <a:rPr lang="en-US" sz="1800" dirty="0" smtClean="0">
                          <a:solidFill>
                            <a:srgbClr val="FF0000"/>
                          </a:solidFill>
                        </a:rPr>
                        <a:t>/</a:t>
                      </a:r>
                      <a:r>
                        <a:rPr lang="en-US" sz="1800" dirty="0" err="1" smtClean="0">
                          <a:solidFill>
                            <a:srgbClr val="FF0000"/>
                          </a:solidFill>
                        </a:rPr>
                        <a:t>cyl</a:t>
                      </a:r>
                      <a:r>
                        <a:rPr lang="en-US" sz="1800" dirty="0" smtClean="0">
                          <a:solidFill>
                            <a:srgbClr val="FF0000"/>
                          </a:solidFill>
                        </a:rPr>
                        <a:t>)</a:t>
                      </a:r>
                      <a:endParaRPr lang="en-US" sz="1800" dirty="0">
                        <a:solidFill>
                          <a:srgbClr val="FF0000"/>
                        </a:solidFill>
                      </a:endParaRPr>
                    </a:p>
                  </a:txBody>
                  <a:tcPr marL="96520" marR="96520"/>
                </a:tc>
                <a:tc>
                  <a:txBody>
                    <a:bodyPr/>
                    <a:lstStyle/>
                    <a:p>
                      <a:pPr algn="ctr"/>
                      <a:r>
                        <a:rPr lang="en-US" sz="1800" dirty="0" smtClean="0">
                          <a:solidFill>
                            <a:srgbClr val="FF0000"/>
                          </a:solidFill>
                        </a:rPr>
                        <a:t>4,510</a:t>
                      </a:r>
                      <a:endParaRPr lang="en-US" sz="1800" dirty="0">
                        <a:solidFill>
                          <a:srgbClr val="FF0000"/>
                        </a:solidFill>
                      </a:endParaRPr>
                    </a:p>
                  </a:txBody>
                  <a:tcPr marL="96520" marR="96520"/>
                </a:tc>
                <a:tc>
                  <a:txBody>
                    <a:bodyPr/>
                    <a:lstStyle/>
                    <a:p>
                      <a:pPr algn="ctr"/>
                      <a:r>
                        <a:rPr lang="en-US" sz="1800" dirty="0" smtClean="0">
                          <a:solidFill>
                            <a:srgbClr val="FF0000"/>
                          </a:solidFill>
                        </a:rPr>
                        <a:t> 4,600</a:t>
                      </a:r>
                      <a:endParaRPr lang="en-US" sz="1800" dirty="0">
                        <a:solidFill>
                          <a:srgbClr val="FF0000"/>
                        </a:solidFill>
                      </a:endParaRPr>
                    </a:p>
                  </a:txBody>
                  <a:tcPr marL="96520" marR="96520"/>
                </a:tc>
              </a:tr>
              <a:tr h="640080">
                <a:tc>
                  <a:txBody>
                    <a:bodyPr/>
                    <a:lstStyle/>
                    <a:p>
                      <a:r>
                        <a:rPr lang="en-US" sz="1800" dirty="0" smtClean="0">
                          <a:solidFill>
                            <a:srgbClr val="FF0000"/>
                          </a:solidFill>
                        </a:rPr>
                        <a:t>Engine Speed (rpm)</a:t>
                      </a:r>
                      <a:endParaRPr lang="en-US" sz="1800" dirty="0">
                        <a:solidFill>
                          <a:srgbClr val="FF0000"/>
                        </a:solidFill>
                      </a:endParaRPr>
                    </a:p>
                  </a:txBody>
                  <a:tcPr marL="96520" marR="96520"/>
                </a:tc>
                <a:tc>
                  <a:txBody>
                    <a:bodyPr/>
                    <a:lstStyle/>
                    <a:p>
                      <a:pPr algn="ctr"/>
                      <a:r>
                        <a:rPr lang="en-US" sz="1800" dirty="0" smtClean="0">
                          <a:solidFill>
                            <a:srgbClr val="FF0000"/>
                          </a:solidFill>
                        </a:rPr>
                        <a:t>      68</a:t>
                      </a:r>
                      <a:endParaRPr lang="en-US" sz="1800" dirty="0">
                        <a:solidFill>
                          <a:srgbClr val="FF0000"/>
                        </a:solidFill>
                      </a:endParaRPr>
                    </a:p>
                  </a:txBody>
                  <a:tcPr marL="96520" marR="96520"/>
                </a:tc>
                <a:tc>
                  <a:txBody>
                    <a:bodyPr/>
                    <a:lstStyle/>
                    <a:p>
                      <a:pPr algn="ctr"/>
                      <a:r>
                        <a:rPr lang="en-US" sz="1800" dirty="0" smtClean="0">
                          <a:solidFill>
                            <a:srgbClr val="FF0000"/>
                          </a:solidFill>
                        </a:rPr>
                        <a:t>      78</a:t>
                      </a:r>
                      <a:endParaRPr lang="en-US" sz="1800" dirty="0">
                        <a:solidFill>
                          <a:srgbClr val="FF0000"/>
                        </a:solidFill>
                      </a:endParaRPr>
                    </a:p>
                  </a:txBody>
                  <a:tcPr marL="96520" marR="96520"/>
                </a:tc>
              </a:tr>
              <a:tr h="370840">
                <a:tc>
                  <a:txBody>
                    <a:bodyPr/>
                    <a:lstStyle/>
                    <a:p>
                      <a:r>
                        <a:rPr lang="en-US" sz="1800" dirty="0" smtClean="0"/>
                        <a:t>Stroke (mm)</a:t>
                      </a:r>
                      <a:endParaRPr lang="en-US" sz="1800" dirty="0"/>
                    </a:p>
                  </a:txBody>
                  <a:tcPr marL="96520" marR="96520"/>
                </a:tc>
                <a:tc>
                  <a:txBody>
                    <a:bodyPr/>
                    <a:lstStyle/>
                    <a:p>
                      <a:pPr algn="ctr"/>
                      <a:r>
                        <a:rPr lang="en-US" sz="1800" dirty="0" smtClean="0"/>
                        <a:t>3,450</a:t>
                      </a:r>
                      <a:endParaRPr lang="en-US" sz="1800" dirty="0"/>
                    </a:p>
                  </a:txBody>
                  <a:tcPr marL="96520" marR="96520"/>
                </a:tc>
                <a:tc>
                  <a:txBody>
                    <a:bodyPr/>
                    <a:lstStyle/>
                    <a:p>
                      <a:pPr algn="ctr"/>
                      <a:r>
                        <a:rPr lang="en-US" sz="1800" dirty="0" smtClean="0"/>
                        <a:t> 3,720</a:t>
                      </a:r>
                      <a:endParaRPr lang="en-US" sz="1800" dirty="0"/>
                    </a:p>
                  </a:txBody>
                  <a:tcPr marL="96520" marR="96520"/>
                </a:tc>
              </a:tr>
              <a:tr h="370840">
                <a:tc>
                  <a:txBody>
                    <a:bodyPr/>
                    <a:lstStyle/>
                    <a:p>
                      <a:r>
                        <a:rPr lang="en-US" sz="1800" dirty="0" smtClean="0"/>
                        <a:t>MEP (bar)</a:t>
                      </a:r>
                      <a:endParaRPr lang="en-US" sz="1800" dirty="0"/>
                    </a:p>
                  </a:txBody>
                  <a:tcPr marL="96520" marR="96520"/>
                </a:tc>
                <a:tc>
                  <a:txBody>
                    <a:bodyPr/>
                    <a:lstStyle/>
                    <a:p>
                      <a:pPr algn="ctr"/>
                      <a:r>
                        <a:rPr lang="en-US" sz="1800" dirty="0" smtClean="0"/>
                        <a:t>      20</a:t>
                      </a:r>
                      <a:endParaRPr lang="en-US" sz="1800" dirty="0"/>
                    </a:p>
                  </a:txBody>
                  <a:tcPr marL="96520" marR="96520"/>
                </a:tc>
                <a:tc>
                  <a:txBody>
                    <a:bodyPr/>
                    <a:lstStyle/>
                    <a:p>
                      <a:pPr algn="ctr"/>
                      <a:r>
                        <a:rPr lang="en-US" sz="1800" dirty="0" smtClean="0"/>
                        <a:t>       21</a:t>
                      </a:r>
                      <a:endParaRPr lang="en-US" sz="1800" dirty="0"/>
                    </a:p>
                  </a:txBody>
                  <a:tcPr marL="96520" marR="96520"/>
                </a:tc>
              </a:tr>
              <a:tr h="640080">
                <a:tc>
                  <a:txBody>
                    <a:bodyPr/>
                    <a:lstStyle/>
                    <a:p>
                      <a:r>
                        <a:rPr lang="en-US" sz="1800" dirty="0" smtClean="0"/>
                        <a:t>Mean Piston Speed (m/sec)</a:t>
                      </a:r>
                      <a:endParaRPr lang="en-US" sz="1800" dirty="0"/>
                    </a:p>
                  </a:txBody>
                  <a:tcPr marL="96520" marR="96520"/>
                </a:tc>
                <a:tc>
                  <a:txBody>
                    <a:bodyPr/>
                    <a:lstStyle/>
                    <a:p>
                      <a:pPr algn="ctr"/>
                      <a:r>
                        <a:rPr lang="en-US" sz="1800" dirty="0" smtClean="0"/>
                        <a:t>   8.97</a:t>
                      </a:r>
                      <a:endParaRPr lang="en-US" sz="1800" dirty="0"/>
                    </a:p>
                  </a:txBody>
                  <a:tcPr marL="96520" marR="96520"/>
                </a:tc>
                <a:tc>
                  <a:txBody>
                    <a:bodyPr/>
                    <a:lstStyle/>
                    <a:p>
                      <a:pPr algn="ctr"/>
                      <a:r>
                        <a:rPr lang="en-US" sz="1800" dirty="0" smtClean="0"/>
                        <a:t>    8.43</a:t>
                      </a:r>
                      <a:endParaRPr lang="en-US" sz="1800" dirty="0"/>
                    </a:p>
                  </a:txBody>
                  <a:tcPr marL="96520" marR="96520"/>
                </a:tc>
              </a:tr>
              <a:tr h="370840">
                <a:tc>
                  <a:txBody>
                    <a:bodyPr/>
                    <a:lstStyle/>
                    <a:p>
                      <a:r>
                        <a:rPr lang="en-US" sz="1800" dirty="0" smtClean="0"/>
                        <a:t>Length, 7 </a:t>
                      </a:r>
                      <a:r>
                        <a:rPr lang="en-US" sz="1800" dirty="0" err="1" smtClean="0"/>
                        <a:t>cyl</a:t>
                      </a:r>
                      <a:r>
                        <a:rPr lang="en-US" sz="1800" dirty="0" smtClean="0"/>
                        <a:t> (mm)</a:t>
                      </a:r>
                      <a:endParaRPr lang="en-US" sz="1800" dirty="0"/>
                    </a:p>
                  </a:txBody>
                  <a:tcPr marL="96520" marR="96520"/>
                </a:tc>
                <a:tc>
                  <a:txBody>
                    <a:bodyPr/>
                    <a:lstStyle/>
                    <a:p>
                      <a:pPr algn="ctr"/>
                      <a:r>
                        <a:rPr lang="en-US" sz="1800" dirty="0" smtClean="0"/>
                        <a:t>12,034</a:t>
                      </a:r>
                      <a:endParaRPr lang="en-US" sz="1800" dirty="0"/>
                    </a:p>
                  </a:txBody>
                  <a:tcPr marL="96520" marR="96520"/>
                </a:tc>
                <a:tc>
                  <a:txBody>
                    <a:bodyPr/>
                    <a:lstStyle/>
                    <a:p>
                      <a:pPr algn="ctr"/>
                      <a:r>
                        <a:rPr lang="en-US" sz="1800" dirty="0" smtClean="0"/>
                        <a:t>12,500</a:t>
                      </a:r>
                      <a:endParaRPr lang="en-US" sz="1800" dirty="0"/>
                    </a:p>
                  </a:txBody>
                  <a:tcPr marL="96520" marR="96520"/>
                </a:tc>
              </a:tr>
              <a:tr h="640080">
                <a:tc>
                  <a:txBody>
                    <a:bodyPr/>
                    <a:lstStyle/>
                    <a:p>
                      <a:r>
                        <a:rPr lang="en-US" sz="1800" dirty="0" smtClean="0"/>
                        <a:t>Dry mass, 7 </a:t>
                      </a:r>
                      <a:r>
                        <a:rPr lang="en-US" sz="1800" dirty="0" err="1" smtClean="0"/>
                        <a:t>cyl</a:t>
                      </a:r>
                      <a:r>
                        <a:rPr lang="en-US" sz="1800" baseline="0" dirty="0" smtClean="0"/>
                        <a:t> (ton)</a:t>
                      </a:r>
                      <a:endParaRPr lang="en-US" sz="1800" dirty="0"/>
                    </a:p>
                  </a:txBody>
                  <a:tcPr marL="96520" marR="96520"/>
                </a:tc>
                <a:tc>
                  <a:txBody>
                    <a:bodyPr/>
                    <a:lstStyle/>
                    <a:p>
                      <a:pPr algn="ctr"/>
                      <a:r>
                        <a:rPr lang="en-US" sz="1800" dirty="0" smtClean="0"/>
                        <a:t>      910</a:t>
                      </a:r>
                      <a:endParaRPr lang="en-US" sz="1800" dirty="0"/>
                    </a:p>
                  </a:txBody>
                  <a:tcPr marL="96520" marR="96520"/>
                </a:tc>
                <a:tc>
                  <a:txBody>
                    <a:bodyPr/>
                    <a:lstStyle/>
                    <a:p>
                      <a:pPr algn="ctr"/>
                      <a:r>
                        <a:rPr lang="en-US" sz="1800" dirty="0" smtClean="0"/>
                        <a:t>     </a:t>
                      </a:r>
                      <a:r>
                        <a:rPr lang="en-US" sz="1800" baseline="0" dirty="0" smtClean="0"/>
                        <a:t> </a:t>
                      </a:r>
                      <a:r>
                        <a:rPr lang="en-US" sz="1800" dirty="0" smtClean="0"/>
                        <a:t>960</a:t>
                      </a:r>
                      <a:endParaRPr lang="en-US" sz="1800" dirty="0"/>
                    </a:p>
                  </a:txBody>
                  <a:tcPr marL="96520" marR="96520"/>
                </a:tc>
              </a:tr>
              <a:tr h="370840">
                <a:tc>
                  <a:txBody>
                    <a:bodyPr/>
                    <a:lstStyle/>
                    <a:p>
                      <a:r>
                        <a:rPr lang="en-US" sz="1800" dirty="0" smtClean="0"/>
                        <a:t>SFOC,</a:t>
                      </a:r>
                      <a:r>
                        <a:rPr lang="en-US" sz="1800" baseline="0" dirty="0" smtClean="0"/>
                        <a:t> L (gm/</a:t>
                      </a:r>
                      <a:r>
                        <a:rPr lang="en-US" sz="1800" baseline="0" dirty="0" err="1" smtClean="0"/>
                        <a:t>kwh</a:t>
                      </a:r>
                      <a:r>
                        <a:rPr lang="en-US" sz="1800" baseline="0" dirty="0" smtClean="0"/>
                        <a:t>)</a:t>
                      </a:r>
                      <a:endParaRPr lang="en-US" sz="1800" dirty="0"/>
                    </a:p>
                  </a:txBody>
                  <a:tcPr marL="96520" marR="96520"/>
                </a:tc>
                <a:tc>
                  <a:txBody>
                    <a:bodyPr/>
                    <a:lstStyle/>
                    <a:p>
                      <a:pPr algn="ctr"/>
                      <a:r>
                        <a:rPr lang="en-US" sz="1800" dirty="0" smtClean="0"/>
                        <a:t>      168</a:t>
                      </a:r>
                      <a:endParaRPr lang="en-US" sz="1800" dirty="0"/>
                    </a:p>
                  </a:txBody>
                  <a:tcPr marL="96520" marR="96520"/>
                </a:tc>
                <a:tc>
                  <a:txBody>
                    <a:bodyPr/>
                    <a:lstStyle/>
                    <a:p>
                      <a:pPr algn="ctr"/>
                      <a:r>
                        <a:rPr lang="en-US" sz="1800" dirty="0" smtClean="0"/>
                        <a:t>      167</a:t>
                      </a:r>
                      <a:endParaRPr lang="en-US" sz="1800" dirty="0"/>
                    </a:p>
                  </a:txBody>
                  <a:tcPr marL="96520" marR="96520"/>
                </a:tc>
              </a:tr>
              <a:tr h="370840">
                <a:tc>
                  <a:txBody>
                    <a:bodyPr/>
                    <a:lstStyle/>
                    <a:p>
                      <a:endParaRPr lang="en-US" sz="1800" dirty="0"/>
                    </a:p>
                  </a:txBody>
                  <a:tcPr marL="96520" marR="96520"/>
                </a:tc>
                <a:tc>
                  <a:txBody>
                    <a:bodyPr/>
                    <a:lstStyle/>
                    <a:p>
                      <a:endParaRPr lang="en-US" sz="1800" dirty="0"/>
                    </a:p>
                  </a:txBody>
                  <a:tcPr marL="96520" marR="96520"/>
                </a:tc>
                <a:tc>
                  <a:txBody>
                    <a:bodyPr/>
                    <a:lstStyle/>
                    <a:p>
                      <a:endParaRPr lang="en-US" sz="1800" dirty="0"/>
                    </a:p>
                  </a:txBody>
                  <a:tcPr marL="96520" marR="96520"/>
                </a:tc>
              </a:tr>
            </a:tbl>
          </a:graphicData>
        </a:graphic>
      </p:graphicFrame>
      <p:sp>
        <p:nvSpPr>
          <p:cNvPr id="4" name="Slide Number Placeholder 3"/>
          <p:cNvSpPr>
            <a:spLocks noGrp="1"/>
          </p:cNvSpPr>
          <p:nvPr>
            <p:ph type="sldNum" sz="quarter" idx="12"/>
          </p:nvPr>
        </p:nvSpPr>
        <p:spPr/>
        <p:txBody>
          <a:bodyPr/>
          <a:lstStyle/>
          <a:p>
            <a:fld id="{456C1903-FE72-44C7-9C33-64629E9E7672}"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normAutofit/>
          </a:bodyPr>
          <a:lstStyle/>
          <a:p>
            <a:r>
              <a:rPr lang="en-US" dirty="0" smtClean="0"/>
              <a:t>evolving Propulsion technology</a:t>
            </a:r>
            <a:endParaRPr lang="en-US" dirty="0"/>
          </a:p>
        </p:txBody>
      </p:sp>
      <p:sp>
        <p:nvSpPr>
          <p:cNvPr id="3" name="Content Placeholder 2"/>
          <p:cNvSpPr>
            <a:spLocks noGrp="1"/>
          </p:cNvSpPr>
          <p:nvPr>
            <p:ph idx="1"/>
          </p:nvPr>
        </p:nvSpPr>
        <p:spPr>
          <a:xfrm>
            <a:off x="457200" y="1371601"/>
            <a:ext cx="8229600" cy="4754563"/>
          </a:xfrm>
        </p:spPr>
        <p:txBody>
          <a:bodyPr>
            <a:noAutofit/>
          </a:bodyPr>
          <a:lstStyle/>
          <a:p>
            <a:r>
              <a:rPr lang="en-US" sz="2400" dirty="0" smtClean="0"/>
              <a:t>MAN Diesel &amp; Turbo recently presented a new, high-efficiency VBS Mk 5 generation of its </a:t>
            </a:r>
            <a:r>
              <a:rPr lang="en-US" sz="2400" dirty="0" smtClean="0">
                <a:solidFill>
                  <a:srgbClr val="7030A0"/>
                </a:solidFill>
              </a:rPr>
              <a:t>Alpha controllable pitch (CP) propeller </a:t>
            </a:r>
            <a:r>
              <a:rPr lang="en-US" sz="2400" dirty="0" smtClean="0"/>
              <a:t>at its stand at Hamburg’s SMM trade fair</a:t>
            </a:r>
          </a:p>
          <a:p>
            <a:r>
              <a:rPr lang="en-US" sz="2400" dirty="0" smtClean="0"/>
              <a:t>The new  VBS Mk 5 generation consists of 20 new hub sizes:</a:t>
            </a:r>
          </a:p>
          <a:p>
            <a:pPr>
              <a:buNone/>
            </a:pPr>
            <a:r>
              <a:rPr lang="en-US" sz="2400" dirty="0" smtClean="0"/>
              <a:t>	-handling out-puts from 1,000 to 40,000 kW.</a:t>
            </a:r>
          </a:p>
          <a:p>
            <a:pPr>
              <a:buNone/>
            </a:pPr>
            <a:r>
              <a:rPr lang="en-US" sz="2400" dirty="0" smtClean="0"/>
              <a:t>	-with hub diameters from 600 up to 2,150 mm distributed among three design series:</a:t>
            </a:r>
          </a:p>
          <a:p>
            <a:pPr>
              <a:buNone/>
            </a:pPr>
            <a:r>
              <a:rPr lang="en-US" sz="2400" dirty="0" smtClean="0"/>
              <a:t>            - S (small, 600-940 mm)</a:t>
            </a:r>
          </a:p>
          <a:p>
            <a:pPr>
              <a:buNone/>
            </a:pPr>
            <a:r>
              <a:rPr lang="en-US" sz="2400" dirty="0" smtClean="0"/>
              <a:t>            - M (medium, 1,020-1,640 mm)</a:t>
            </a:r>
          </a:p>
          <a:p>
            <a:pPr>
              <a:buNone/>
            </a:pPr>
            <a:r>
              <a:rPr lang="en-US" sz="2400" dirty="0" smtClean="0"/>
              <a:t>            - L (large, 1,730-2,150 mm).</a:t>
            </a:r>
          </a:p>
          <a:p>
            <a:pPr>
              <a:buNone/>
            </a:pPr>
            <a:r>
              <a:rPr lang="en-US" sz="2400" dirty="0" smtClean="0"/>
              <a:t> </a:t>
            </a:r>
          </a:p>
          <a:p>
            <a:endParaRPr lang="en-US" sz="2400"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3" cstate="print"/>
          <a:srcRect/>
          <a:stretch>
            <a:fillRect/>
          </a:stretch>
        </p:blipFill>
        <p:spPr bwMode="auto">
          <a:xfrm>
            <a:off x="1072862" y="0"/>
            <a:ext cx="6998277" cy="68580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456C1903-FE72-44C7-9C33-64629E9E7672}"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4800" dirty="0" smtClean="0"/>
              <a:t>Advantages</a:t>
            </a:r>
            <a:endParaRPr lang="en-US" sz="4800" dirty="0"/>
          </a:p>
        </p:txBody>
      </p:sp>
      <p:sp>
        <p:nvSpPr>
          <p:cNvPr id="3" name="Content Placeholder 2"/>
          <p:cNvSpPr>
            <a:spLocks noGrp="1"/>
          </p:cNvSpPr>
          <p:nvPr>
            <p:ph idx="1"/>
          </p:nvPr>
        </p:nvSpPr>
        <p:spPr>
          <a:xfrm>
            <a:off x="457200" y="990601"/>
            <a:ext cx="8229600" cy="5135563"/>
          </a:xfrm>
        </p:spPr>
        <p:txBody>
          <a:bodyPr/>
          <a:lstStyle/>
          <a:p>
            <a:r>
              <a:rPr lang="en-US" dirty="0" smtClean="0"/>
              <a:t>Increase in efficiency</a:t>
            </a:r>
          </a:p>
          <a:p>
            <a:r>
              <a:rPr lang="en-US" dirty="0" smtClean="0"/>
              <a:t>Hydrodynamic Refinements</a:t>
            </a:r>
          </a:p>
          <a:p>
            <a:r>
              <a:rPr lang="en-US" dirty="0" smtClean="0"/>
              <a:t>Demanding applications design</a:t>
            </a:r>
          </a:p>
          <a:p>
            <a:r>
              <a:rPr lang="en-US" dirty="0" smtClean="0"/>
              <a:t>Compact, robust and lightweight</a:t>
            </a:r>
          </a:p>
          <a:p>
            <a:r>
              <a:rPr lang="en-US" dirty="0" smtClean="0"/>
              <a:t>Increased service friendliness</a:t>
            </a:r>
          </a:p>
          <a:p>
            <a:r>
              <a:rPr lang="en-US" dirty="0" smtClean="0"/>
              <a:t>Green propulsion</a:t>
            </a:r>
          </a:p>
          <a:p>
            <a:pPr lvl="1">
              <a:buNone/>
            </a:pPr>
            <a:endParaRPr lang="en-US" dirty="0" smtClean="0"/>
          </a:p>
          <a:p>
            <a:pPr lvl="1"/>
            <a:endParaRPr lang="en-US" dirty="0" smtClean="0"/>
          </a:p>
          <a:p>
            <a:pPr lvl="1">
              <a:buNone/>
            </a:pPr>
            <a:endParaRPr lang="en-US" dirty="0" smtClean="0"/>
          </a:p>
          <a:p>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533400" y="304800"/>
            <a:ext cx="8153400" cy="632460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456C1903-FE72-44C7-9C33-64629E9E7672}" type="slidenum">
              <a:rPr lang="en-US" smtClean="0"/>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4800" dirty="0" smtClean="0"/>
              <a:t>Advantages</a:t>
            </a:r>
            <a:endParaRPr lang="en-US" sz="4800" dirty="0"/>
          </a:p>
        </p:txBody>
      </p:sp>
      <p:sp>
        <p:nvSpPr>
          <p:cNvPr id="3" name="Content Placeholder 2"/>
          <p:cNvSpPr>
            <a:spLocks noGrp="1"/>
          </p:cNvSpPr>
          <p:nvPr>
            <p:ph idx="1"/>
          </p:nvPr>
        </p:nvSpPr>
        <p:spPr>
          <a:xfrm>
            <a:off x="457200" y="990601"/>
            <a:ext cx="8229600" cy="5135563"/>
          </a:xfrm>
        </p:spPr>
        <p:txBody>
          <a:bodyPr/>
          <a:lstStyle/>
          <a:p>
            <a:r>
              <a:rPr lang="en-US" dirty="0" smtClean="0"/>
              <a:t>Increase in efficiency</a:t>
            </a:r>
          </a:p>
          <a:p>
            <a:r>
              <a:rPr lang="en-US" dirty="0" smtClean="0"/>
              <a:t>Hydrodynamic Refinements</a:t>
            </a:r>
          </a:p>
          <a:p>
            <a:r>
              <a:rPr lang="en-US" dirty="0" smtClean="0"/>
              <a:t>Demanding applications design</a:t>
            </a:r>
          </a:p>
          <a:p>
            <a:r>
              <a:rPr lang="en-US" dirty="0" smtClean="0"/>
              <a:t>Compact, robust and lightweight</a:t>
            </a:r>
          </a:p>
          <a:p>
            <a:r>
              <a:rPr lang="en-US" dirty="0" smtClean="0"/>
              <a:t>Increased service friendliness</a:t>
            </a:r>
          </a:p>
          <a:p>
            <a:r>
              <a:rPr lang="en-US" dirty="0" smtClean="0"/>
              <a:t>Green propulsion</a:t>
            </a:r>
          </a:p>
          <a:p>
            <a:pPr lvl="1">
              <a:buNone/>
            </a:pPr>
            <a:endParaRPr lang="en-US" dirty="0" smtClean="0"/>
          </a:p>
          <a:p>
            <a:pPr lvl="1"/>
            <a:endParaRPr lang="en-US" dirty="0" smtClean="0"/>
          </a:p>
          <a:p>
            <a:pPr lvl="1">
              <a:buNone/>
            </a:pPr>
            <a:endParaRPr lang="en-US" dirty="0" smtClean="0"/>
          </a:p>
          <a:p>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914400"/>
          </a:xfrm>
        </p:spPr>
        <p:txBody>
          <a:bodyPr>
            <a:normAutofit fontScale="90000"/>
          </a:bodyPr>
          <a:lstStyle/>
          <a:p>
            <a:pPr algn="ctr"/>
            <a:r>
              <a:rPr lang="en-US" dirty="0" smtClean="0"/>
              <a:t>Improved efficiency propulsion system</a:t>
            </a:r>
            <a:br>
              <a:rPr lang="en-US" dirty="0" smtClean="0"/>
            </a:br>
            <a:r>
              <a:rPr lang="en-US" dirty="0" smtClean="0"/>
              <a:t>for vessel in deep and shallow waters          </a:t>
            </a:r>
            <a:endParaRPr lang="en-US" dirty="0"/>
          </a:p>
        </p:txBody>
      </p:sp>
      <p:pic>
        <p:nvPicPr>
          <p:cNvPr id="7170" name="Picture 2"/>
          <p:cNvPicPr>
            <a:picLocks noGrp="1" noChangeAspect="1" noChangeArrowheads="1"/>
          </p:cNvPicPr>
          <p:nvPr>
            <p:ph idx="1"/>
          </p:nvPr>
        </p:nvPicPr>
        <p:blipFill>
          <a:blip r:embed="rId3" cstate="print"/>
          <a:srcRect/>
          <a:stretch>
            <a:fillRect/>
          </a:stretch>
        </p:blipFill>
        <p:spPr bwMode="auto">
          <a:xfrm>
            <a:off x="228600" y="1371600"/>
            <a:ext cx="8686800" cy="510540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456C1903-FE72-44C7-9C33-64629E9E7672}"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smtClean="0"/>
              <a:t>For safer navigation, assessment of navigational risks is required.</a:t>
            </a:r>
          </a:p>
          <a:p>
            <a:r>
              <a:rPr lang="en-US" dirty="0" smtClean="0"/>
              <a:t>Accidents do happen.</a:t>
            </a:r>
          </a:p>
          <a:p>
            <a:r>
              <a:rPr lang="en-US" dirty="0" smtClean="0"/>
              <a:t>We need to have zero defect work culture.</a:t>
            </a:r>
          </a:p>
          <a:p>
            <a:pPr>
              <a:buNone/>
            </a:pPr>
            <a:endParaRPr lang="en-US" dirty="0" smtClean="0"/>
          </a:p>
          <a:p>
            <a:pPr>
              <a:buNone/>
            </a:pPr>
            <a:r>
              <a:rPr lang="en-US" dirty="0" smtClean="0"/>
              <a:t>In spite of changes, complacency is not expected of the officers.</a:t>
            </a:r>
            <a:endParaRPr lang="en-US" dirty="0"/>
          </a:p>
        </p:txBody>
      </p:sp>
      <p:sp>
        <p:nvSpPr>
          <p:cNvPr id="5" name="Slide Number Placeholder 4"/>
          <p:cNvSpPr>
            <a:spLocks noGrp="1"/>
          </p:cNvSpPr>
          <p:nvPr>
            <p:ph type="sldNum" sz="quarter" idx="12"/>
          </p:nvPr>
        </p:nvSpPr>
        <p:spPr/>
        <p:txBody>
          <a:bodyPr/>
          <a:lstStyle/>
          <a:p>
            <a:fld id="{456C1903-FE72-44C7-9C33-64629E9E7672}" type="slidenum">
              <a:rPr lang="en-US" smtClean="0"/>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endParaRPr lang="en-US" dirty="0" smtClean="0"/>
          </a:p>
          <a:p>
            <a:pPr>
              <a:buNone/>
            </a:pPr>
            <a:endParaRPr lang="en-US" dirty="0" smtClean="0"/>
          </a:p>
          <a:p>
            <a:pPr algn="just">
              <a:buNone/>
            </a:pPr>
            <a:r>
              <a:rPr lang="en-US" dirty="0" smtClean="0"/>
              <a:t>	</a:t>
            </a:r>
            <a:r>
              <a:rPr lang="en-US" sz="4000" b="1" dirty="0" smtClean="0">
                <a:solidFill>
                  <a:schemeClr val="tx1">
                    <a:lumMod val="95000"/>
                    <a:lumOff val="5000"/>
                  </a:schemeClr>
                </a:solidFill>
              </a:rPr>
              <a:t>			THANK YOU</a:t>
            </a:r>
          </a:p>
          <a:p>
            <a:pPr algn="just">
              <a:buNone/>
            </a:pPr>
            <a:endParaRPr lang="en-US" sz="4000" b="1" dirty="0" smtClean="0">
              <a:solidFill>
                <a:schemeClr val="tx1">
                  <a:lumMod val="95000"/>
                  <a:lumOff val="5000"/>
                </a:schemeClr>
              </a:solidFill>
            </a:endParaRPr>
          </a:p>
          <a:p>
            <a:pPr algn="just">
              <a:buNone/>
            </a:pPr>
            <a:endParaRPr lang="en-US" sz="4000" b="1" dirty="0" smtClean="0">
              <a:solidFill>
                <a:schemeClr val="tx1">
                  <a:lumMod val="95000"/>
                  <a:lumOff val="5000"/>
                </a:schemeClr>
              </a:solidFill>
            </a:endParaRPr>
          </a:p>
          <a:p>
            <a:pPr algn="just">
              <a:buNone/>
            </a:pPr>
            <a:endParaRPr lang="en-US" sz="4000" b="1" dirty="0" smtClean="0">
              <a:solidFill>
                <a:schemeClr val="tx1">
                  <a:lumMod val="95000"/>
                  <a:lumOff val="5000"/>
                </a:schemeClr>
              </a:solidFill>
            </a:endParaRPr>
          </a:p>
          <a:p>
            <a:pPr algn="just">
              <a:buNone/>
            </a:pPr>
            <a:r>
              <a:rPr lang="en-US" sz="4000" b="1" dirty="0" smtClean="0">
                <a:solidFill>
                  <a:schemeClr val="tx1">
                    <a:lumMod val="95000"/>
                    <a:lumOff val="5000"/>
                  </a:schemeClr>
                </a:solidFill>
              </a:rPr>
              <a:t>						     </a:t>
            </a:r>
            <a:r>
              <a:rPr lang="en-US" b="1" dirty="0" smtClean="0">
                <a:solidFill>
                  <a:schemeClr val="tx1">
                    <a:lumMod val="95000"/>
                    <a:lumOff val="5000"/>
                  </a:schemeClr>
                </a:solidFill>
              </a:rPr>
              <a:t>ANY QUERIES??</a:t>
            </a:r>
            <a:endParaRPr lang="en-US" b="1" dirty="0">
              <a:solidFill>
                <a:schemeClr val="tx1">
                  <a:lumMod val="95000"/>
                  <a:lumOff val="5000"/>
                </a:schemeClr>
              </a:solidFill>
            </a:endParaRPr>
          </a:p>
        </p:txBody>
      </p:sp>
      <p:sp>
        <p:nvSpPr>
          <p:cNvPr id="5" name="Slide Number Placeholder 4"/>
          <p:cNvSpPr>
            <a:spLocks noGrp="1"/>
          </p:cNvSpPr>
          <p:nvPr>
            <p:ph type="sldNum" sz="quarter" idx="12"/>
          </p:nvPr>
        </p:nvSpPr>
        <p:spPr/>
        <p:txBody>
          <a:bodyPr/>
          <a:lstStyle/>
          <a:p>
            <a:fld id="{456C1903-FE72-44C7-9C33-64629E9E7672}" type="slidenum">
              <a:rPr lang="en-US" smtClean="0"/>
              <a:pPr/>
              <a:t>27</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2397</TotalTime>
  <Words>1011</Words>
  <Application>Microsoft Office PowerPoint</Application>
  <PresentationFormat>On-screen Show (4:3)</PresentationFormat>
  <Paragraphs>259</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Trek</vt:lpstr>
      <vt:lpstr>NAVIGATION IN RESTRICTED AND CONGESTED AREAS</vt:lpstr>
      <vt:lpstr>CONGESTED AND RESTRICTED AREAS</vt:lpstr>
      <vt:lpstr>Slide 3</vt:lpstr>
      <vt:lpstr>Slide 4</vt:lpstr>
      <vt:lpstr>Slide 5</vt:lpstr>
      <vt:lpstr>Effects of such restrictions </vt:lpstr>
      <vt:lpstr>Ships hull damage assessment</vt:lpstr>
      <vt:lpstr>HOW IS NAVIGATION DONE IN SUCH CIRCUMSTANCES?</vt:lpstr>
      <vt:lpstr>               Paperless navigation</vt:lpstr>
      <vt:lpstr>Slide 10</vt:lpstr>
      <vt:lpstr>Why does a ship runs aground?</vt:lpstr>
      <vt:lpstr>Slide 12</vt:lpstr>
      <vt:lpstr>Slide 13</vt:lpstr>
      <vt:lpstr>Hybrid energy buoys</vt:lpstr>
      <vt:lpstr>Slide 15</vt:lpstr>
      <vt:lpstr>Slide 16</vt:lpstr>
      <vt:lpstr> Engine Advancements</vt:lpstr>
      <vt:lpstr>Slide 18</vt:lpstr>
      <vt:lpstr>Slide 19</vt:lpstr>
      <vt:lpstr>evolving Propulsion technology</vt:lpstr>
      <vt:lpstr>Slide 21</vt:lpstr>
      <vt:lpstr>Advantages</vt:lpstr>
      <vt:lpstr>Slide 23</vt:lpstr>
      <vt:lpstr>Advantages</vt:lpstr>
      <vt:lpstr>Improved efficiency propulsion system for vessel in deep and shallow waters          </vt:lpstr>
      <vt:lpstr>conclusion</vt:lpstr>
      <vt:lpstr>Slide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NAVIGATION IN RESTRICTED AND CONGESTED AREAS</dc:title>
  <dc:creator>dell</dc:creator>
  <cp:lastModifiedBy>dell</cp:lastModifiedBy>
  <cp:revision>246</cp:revision>
  <dcterms:created xsi:type="dcterms:W3CDTF">2011-03-01T14:55:43Z</dcterms:created>
  <dcterms:modified xsi:type="dcterms:W3CDTF">2011-03-11T08:42:11Z</dcterms:modified>
</cp:coreProperties>
</file>