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7" r:id="rId4"/>
    <p:sldId id="258" r:id="rId5"/>
    <p:sldId id="259" r:id="rId6"/>
    <p:sldId id="278" r:id="rId7"/>
    <p:sldId id="266" r:id="rId8"/>
    <p:sldId id="260" r:id="rId9"/>
    <p:sldId id="261" r:id="rId10"/>
    <p:sldId id="274" r:id="rId11"/>
    <p:sldId id="262" r:id="rId12"/>
    <p:sldId id="267" r:id="rId13"/>
    <p:sldId id="263" r:id="rId14"/>
    <p:sldId id="275" r:id="rId15"/>
    <p:sldId id="279" r:id="rId16"/>
    <p:sldId id="268" r:id="rId17"/>
    <p:sldId id="264" r:id="rId18"/>
    <p:sldId id="269" r:id="rId19"/>
    <p:sldId id="270" r:id="rId20"/>
    <p:sldId id="276" r:id="rId21"/>
    <p:sldId id="271" r:id="rId22"/>
    <p:sldId id="280" r:id="rId23"/>
    <p:sldId id="27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27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34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D8587-3EFB-4379-B7A9-5DD90192B4A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797F9-AFF0-4B0A-99E0-B4F9782E1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everything </a:t>
            </a:r>
            <a:r>
              <a:rPr lang="en-US" dirty="0" err="1" smtClean="0"/>
              <a:t>karan</a:t>
            </a:r>
            <a:r>
              <a:rPr lang="en-US" dirty="0" smtClean="0"/>
              <a:t> says to be included in slide in brief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97F9-AFF0-4B0A-99E0-B4F9782E1DD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as per the content.</a:t>
            </a:r>
          </a:p>
          <a:p>
            <a:r>
              <a:rPr lang="en-US" dirty="0" smtClean="0"/>
              <a:t>Add</a:t>
            </a:r>
            <a:r>
              <a:rPr lang="en-US" baseline="0" dirty="0" smtClean="0"/>
              <a:t> a slide which includes upcoming technologies</a:t>
            </a:r>
          </a:p>
          <a:p>
            <a:r>
              <a:rPr lang="en-US" baseline="0" dirty="0" smtClean="0"/>
              <a:t>Change  background</a:t>
            </a:r>
          </a:p>
          <a:p>
            <a:r>
              <a:rPr lang="en-US" baseline="0" dirty="0" err="1" smtClean="0"/>
              <a:t>Colour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97F9-AFF0-4B0A-99E0-B4F9782E1DD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Carbon footprints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97F9-AFF0-4B0A-99E0-B4F9782E1DD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97F9-AFF0-4B0A-99E0-B4F9782E1DD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suggest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97F9-AFF0-4B0A-99E0-B4F9782E1DD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</a:t>
            </a:r>
            <a:r>
              <a:rPr lang="en-US" baseline="0" dirty="0" smtClean="0"/>
              <a:t> </a:t>
            </a:r>
            <a:r>
              <a:rPr lang="en-US" baseline="0" smtClean="0"/>
              <a:t>down names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97F9-AFF0-4B0A-99E0-B4F9782E1DD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0078B-8F94-414C-859F-749D0F7134D0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C849D-19CE-4448-9CF8-1840009A24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2057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Energy Auditing Of Ship</a:t>
            </a:r>
            <a:endParaRPr lang="en-US" sz="6000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3429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By </a:t>
            </a:r>
          </a:p>
          <a:p>
            <a:r>
              <a:rPr lang="en-US" sz="3600" b="1" i="1" dirty="0" smtClean="0">
                <a:solidFill>
                  <a:schemeClr val="tx1"/>
                </a:solidFill>
              </a:rPr>
              <a:t>Apurv Rao </a:t>
            </a:r>
          </a:p>
          <a:p>
            <a:r>
              <a:rPr lang="en-US" sz="3600" b="1" i="1" dirty="0" smtClean="0">
                <a:solidFill>
                  <a:schemeClr val="tx1"/>
                </a:solidFill>
              </a:rPr>
              <a:t>Tejas Paranjape</a:t>
            </a:r>
          </a:p>
          <a:p>
            <a:r>
              <a:rPr lang="en-US" sz="3600" b="1" i="1" dirty="0" smtClean="0">
                <a:solidFill>
                  <a:schemeClr val="tx1"/>
                </a:solidFill>
              </a:rPr>
              <a:t> Karan Rathod </a:t>
            </a:r>
          </a:p>
          <a:p>
            <a:r>
              <a:rPr lang="en-US" sz="3600" b="1" i="1" dirty="0" smtClean="0">
                <a:solidFill>
                  <a:schemeClr val="tx1"/>
                </a:solidFill>
              </a:rPr>
              <a:t>(Semester IV)</a:t>
            </a:r>
            <a:endParaRPr lang="en-US" sz="3600" b="1" i="1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89" name="Picture 1" descr="Manet Blue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914400" cy="91440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981200" y="609600"/>
            <a:ext cx="583204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itannic Bold" pitchFamily="34" charset="0"/>
                <a:ea typeface="Calibri" pitchFamily="34" charset="0"/>
                <a:cs typeface="NewBaskerville-Roman"/>
              </a:rPr>
              <a:t>MAHARASHTRA ACADEMY OF NAVAL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itannic Bold" pitchFamily="34" charset="0"/>
                <a:ea typeface="Calibri" pitchFamily="34" charset="0"/>
                <a:cs typeface="NewBaskerville-Roman"/>
              </a:rPr>
              <a:t>EDUCATION &amp; TRAINING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28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22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  <p:bldP spid="12290" grpId="0"/>
      <p:bldP spid="1229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en-US" sz="4400" dirty="0" smtClean="0">
              <a:solidFill>
                <a:schemeClr val="tx1"/>
              </a:solidFill>
            </a:endParaRPr>
          </a:p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- Electrical energy consumption</a:t>
            </a:r>
          </a:p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- Steam consumption</a:t>
            </a:r>
          </a:p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- Other inputs such as compressed air, cooling water etc</a:t>
            </a:r>
          </a:p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- Quantity &amp; type of wastes generated</a:t>
            </a:r>
          </a:p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- Percentage rejection / reprocessing</a:t>
            </a:r>
          </a:p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- Efficiencies / yield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/>
              <a:t>Following are the categories along which scrutiny is done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n-US" sz="3600" dirty="0" smtClean="0">
                <a:solidFill>
                  <a:schemeClr val="tx1"/>
                </a:solidFill>
              </a:rPr>
              <a:t>Energy consumption </a:t>
            </a:r>
          </a:p>
          <a:p>
            <a:pPr marL="514350" indent="-514350" algn="just"/>
            <a:r>
              <a:rPr lang="en-US" dirty="0" smtClean="0">
                <a:solidFill>
                  <a:schemeClr val="tx1"/>
                </a:solidFill>
              </a:rPr>
              <a:t>		a)by </a:t>
            </a:r>
            <a:r>
              <a:rPr lang="en-US" dirty="0" smtClean="0">
                <a:solidFill>
                  <a:srgbClr val="C00000"/>
                </a:solidFill>
              </a:rPr>
              <a:t>type</a:t>
            </a:r>
            <a:r>
              <a:rPr lang="en-US" dirty="0" smtClean="0">
                <a:solidFill>
                  <a:schemeClr val="tx1"/>
                </a:solidFill>
              </a:rPr>
              <a:t> of energy, </a:t>
            </a:r>
          </a:p>
          <a:p>
            <a:pPr marL="514350" indent="-514350" algn="just"/>
            <a:r>
              <a:rPr lang="en-US" dirty="0" smtClean="0">
                <a:solidFill>
                  <a:schemeClr val="tx1"/>
                </a:solidFill>
              </a:rPr>
              <a:t>		b)by </a:t>
            </a:r>
            <a:r>
              <a:rPr lang="en-US" dirty="0" smtClean="0">
                <a:solidFill>
                  <a:srgbClr val="C00000"/>
                </a:solidFill>
              </a:rPr>
              <a:t>department,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 algn="just"/>
            <a:r>
              <a:rPr lang="en-US" dirty="0" smtClean="0">
                <a:solidFill>
                  <a:schemeClr val="tx1"/>
                </a:solidFill>
              </a:rPr>
              <a:t>		c)by </a:t>
            </a:r>
            <a:r>
              <a:rPr lang="en-US" dirty="0" smtClean="0">
                <a:solidFill>
                  <a:srgbClr val="C00000"/>
                </a:solidFill>
              </a:rPr>
              <a:t>major items </a:t>
            </a:r>
            <a:r>
              <a:rPr lang="en-US" dirty="0" smtClean="0">
                <a:solidFill>
                  <a:schemeClr val="tx1"/>
                </a:solidFill>
              </a:rPr>
              <a:t>of process equipment</a:t>
            </a:r>
          </a:p>
          <a:p>
            <a:pPr marL="514350" indent="-514350" algn="just"/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2</a:t>
            </a:r>
            <a:r>
              <a:rPr lang="en-US" sz="3600" dirty="0" smtClean="0">
                <a:solidFill>
                  <a:schemeClr val="tx1"/>
                </a:solidFill>
              </a:rPr>
              <a:t>. Material balance data</a:t>
            </a:r>
          </a:p>
          <a:p>
            <a:pPr algn="just"/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3</a:t>
            </a:r>
            <a:r>
              <a:rPr lang="en-US" sz="3600" dirty="0" smtClean="0">
                <a:solidFill>
                  <a:schemeClr val="tx1"/>
                </a:solidFill>
              </a:rPr>
              <a:t>. Energy cost and tariff data</a:t>
            </a:r>
          </a:p>
          <a:p>
            <a:pPr algn="just"/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9600"/>
            <a:ext cx="9144000" cy="57912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4. Process and material flow diagrams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5</a:t>
            </a:r>
            <a:r>
              <a:rPr lang="en-US" dirty="0" smtClean="0">
                <a:solidFill>
                  <a:srgbClr val="C00000"/>
                </a:solidFill>
              </a:rPr>
              <a:t>. Generation and distribution </a:t>
            </a:r>
            <a:r>
              <a:rPr lang="en-US" dirty="0" smtClean="0">
                <a:solidFill>
                  <a:schemeClr val="tx1"/>
                </a:solidFill>
              </a:rPr>
              <a:t>of site services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6. </a:t>
            </a:r>
            <a:r>
              <a:rPr lang="en-US" dirty="0" smtClean="0">
                <a:solidFill>
                  <a:srgbClr val="C00000"/>
                </a:solidFill>
              </a:rPr>
              <a:t>Potential for fuel substitution</a:t>
            </a:r>
            <a:r>
              <a:rPr lang="en-US" dirty="0" smtClean="0">
                <a:solidFill>
                  <a:schemeClr val="tx1"/>
                </a:solidFill>
              </a:rPr>
              <a:t>, process modifications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7. Energy Management procedures and energy awareness training programs within the establishment.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Need for audit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676400"/>
            <a:ext cx="8686800" cy="4648200"/>
          </a:xfrm>
          <a:ln w="28575">
            <a:noFill/>
          </a:ln>
        </p:spPr>
        <p:txBody>
          <a:bodyPr>
            <a:normAutofit fontScale="85000" lnSpcReduction="10000"/>
          </a:bodyPr>
          <a:lstStyle/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                 Top operating expenses </a:t>
            </a:r>
          </a:p>
          <a:p>
            <a:pPr algn="just"/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Energy              Labour          Materials </a:t>
            </a:r>
          </a:p>
          <a:p>
            <a:pPr algn="just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tx1"/>
                </a:solidFill>
              </a:rPr>
              <a:t>Energy Audit will help to understand more about the ways energy and fuel are used in Shipping industry, and help in identifying the areas where waste can occur and </a:t>
            </a:r>
            <a:r>
              <a:rPr lang="en-US" sz="4400" dirty="0" smtClean="0">
                <a:solidFill>
                  <a:srgbClr val="C00000"/>
                </a:solidFill>
              </a:rPr>
              <a:t>where scope for </a:t>
            </a:r>
            <a:r>
              <a:rPr lang="en-US" sz="4400" b="1" dirty="0" smtClean="0">
                <a:solidFill>
                  <a:srgbClr val="C00000"/>
                </a:solidFill>
              </a:rPr>
              <a:t>improvement</a:t>
            </a:r>
            <a:r>
              <a:rPr lang="en-US" sz="4400" dirty="0" smtClean="0">
                <a:solidFill>
                  <a:srgbClr val="C00000"/>
                </a:solidFill>
              </a:rPr>
              <a:t> exists.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1409700" y="2857500"/>
            <a:ext cx="533400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4228306" y="2857500"/>
            <a:ext cx="534194" cy="794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6781006" y="2819400"/>
            <a:ext cx="457994" cy="794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676400" y="2590800"/>
            <a:ext cx="5334000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4305300" y="2400300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r>
              <a:rPr lang="en-US" sz="3600" dirty="0" smtClean="0"/>
              <a:t> The primary objective of Energy Audit is to </a:t>
            </a:r>
            <a:r>
              <a:rPr lang="en-US" sz="3600" dirty="0" smtClean="0">
                <a:solidFill>
                  <a:srgbClr val="C00000"/>
                </a:solidFill>
              </a:rPr>
              <a:t>determine ways to reduce energy consumption </a:t>
            </a:r>
            <a:r>
              <a:rPr lang="en-US" sz="3600" dirty="0" smtClean="0"/>
              <a:t>per unit of product output or to lower operating costs.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 It leads the manufacturers to new hunting grounds to search for </a:t>
            </a:r>
            <a:r>
              <a:rPr lang="en-US" sz="3600" dirty="0" smtClean="0">
                <a:solidFill>
                  <a:srgbClr val="C00000"/>
                </a:solidFill>
              </a:rPr>
              <a:t>potential innovations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These are some of the potential innovations that have come up post audit for saving energy</a:t>
            </a:r>
            <a:endParaRPr lang="en-US" dirty="0"/>
          </a:p>
        </p:txBody>
      </p:sp>
      <p:pic>
        <p:nvPicPr>
          <p:cNvPr id="4" name="Content Placeholder 3" descr="thrust_fin-thumb-450x297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828800"/>
            <a:ext cx="46863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wilson_kite01_figure1_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822135"/>
            <a:ext cx="4419600" cy="303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57800" y="1981200"/>
            <a:ext cx="373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Kite surf</a:t>
            </a:r>
          </a:p>
          <a:p>
            <a:r>
              <a:rPr lang="en-US" sz="2400" b="1" dirty="0" smtClean="0"/>
              <a:t>Thrust fins</a:t>
            </a:r>
          </a:p>
          <a:p>
            <a:r>
              <a:rPr lang="en-US" sz="2400" b="1" dirty="0" smtClean="0"/>
              <a:t>Ballast free VLCC</a:t>
            </a:r>
          </a:p>
          <a:p>
            <a:r>
              <a:rPr lang="en-US" sz="2400" b="1" dirty="0" smtClean="0"/>
              <a:t>Fuel cell </a:t>
            </a:r>
          </a:p>
          <a:p>
            <a:r>
              <a:rPr lang="en-US" sz="2400" b="1" dirty="0" smtClean="0"/>
              <a:t>Solar powered Ship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066800" y="0"/>
            <a:ext cx="990600" cy="9233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Exhaust</a:t>
            </a:r>
          </a:p>
          <a:p>
            <a:pPr algn="ctr"/>
            <a:r>
              <a:rPr lang="en-US" dirty="0" smtClean="0"/>
              <a:t>Gases</a:t>
            </a:r>
          </a:p>
          <a:p>
            <a:pPr algn="ctr"/>
            <a:r>
              <a:rPr lang="en-US" dirty="0" smtClean="0"/>
              <a:t>18-22%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1981200"/>
            <a:ext cx="1143000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Radiation</a:t>
            </a:r>
          </a:p>
          <a:p>
            <a:pPr algn="ctr"/>
            <a:r>
              <a:rPr lang="en-US" dirty="0" smtClean="0"/>
              <a:t>1.5%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505200"/>
            <a:ext cx="1295400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Propulsion</a:t>
            </a:r>
          </a:p>
          <a:p>
            <a:r>
              <a:rPr lang="en-US" dirty="0" smtClean="0"/>
              <a:t>≈35-48%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5486400"/>
            <a:ext cx="1447800" cy="12003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Low temperature</a:t>
            </a:r>
          </a:p>
          <a:p>
            <a:pPr algn="ctr"/>
            <a:r>
              <a:rPr lang="en-US" dirty="0" smtClean="0"/>
              <a:t>Heat sources</a:t>
            </a:r>
          </a:p>
          <a:p>
            <a:pPr algn="ctr"/>
            <a:r>
              <a:rPr lang="en-US" dirty="0" smtClean="0"/>
              <a:t>≈25-42%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5562600"/>
            <a:ext cx="1295400" cy="9233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HFO+MDO</a:t>
            </a:r>
          </a:p>
          <a:p>
            <a:pPr algn="ctr"/>
            <a:r>
              <a:rPr lang="en-US" dirty="0" smtClean="0"/>
              <a:t>100%</a:t>
            </a:r>
          </a:p>
          <a:p>
            <a:pPr algn="ctr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Some points that are worth to check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Auxiliary Diesels engines are very often operated below 50% load, for reasons of safety or </a:t>
            </a:r>
            <a:r>
              <a:rPr lang="en-US" sz="3600" dirty="0" smtClean="0">
                <a:solidFill>
                  <a:srgbClr val="C00000"/>
                </a:solidFill>
              </a:rPr>
              <a:t>tradition</a:t>
            </a:r>
            <a:r>
              <a:rPr lang="en-US" sz="3600" dirty="0" smtClean="0">
                <a:solidFill>
                  <a:schemeClr val="tx1"/>
                </a:solidFill>
              </a:rPr>
              <a:t>?</a:t>
            </a:r>
          </a:p>
          <a:p>
            <a:pPr lvl="0"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A Diesel alternator presents a higher specific fuel consumption when operated at low loads than when operated above 80%, clogging the turbochargers diffusers, piston rings, reducing engine efficiency.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/>
              <a:t>The emissions increase drastically, specially when operated with MDO or HFO</a:t>
            </a:r>
          </a:p>
          <a:p>
            <a:pPr lvl="0"/>
            <a:r>
              <a:rPr lang="en-US" dirty="0" smtClean="0">
                <a:solidFill>
                  <a:srgbClr val="C00000"/>
                </a:solidFill>
              </a:rPr>
              <a:t>The maintenance expenses increase exponentially for low loads.</a:t>
            </a:r>
          </a:p>
          <a:p>
            <a:pPr lvl="0"/>
            <a:r>
              <a:rPr lang="en-US" dirty="0" smtClean="0"/>
              <a:t>When </a:t>
            </a:r>
            <a:r>
              <a:rPr lang="en-US" dirty="0" smtClean="0">
                <a:solidFill>
                  <a:srgbClr val="C00000"/>
                </a:solidFill>
              </a:rPr>
              <a:t>buying a ship project</a:t>
            </a:r>
            <a:r>
              <a:rPr lang="en-US" dirty="0" smtClean="0"/>
              <a:t>, the shipyard will sell the </a:t>
            </a:r>
            <a:r>
              <a:rPr lang="en-US" dirty="0" smtClean="0">
                <a:solidFill>
                  <a:srgbClr val="C00000"/>
                </a:solidFill>
              </a:rPr>
              <a:t>cheaper cooling water system</a:t>
            </a:r>
            <a:r>
              <a:rPr lang="en-US" dirty="0" smtClean="0"/>
              <a:t>, i.e., a big sea water circulating pump and a small central heat exchanger</a:t>
            </a:r>
          </a:p>
          <a:p>
            <a:pPr lvl="0"/>
            <a:r>
              <a:rPr lang="en-US" sz="3600" b="1" dirty="0" smtClean="0">
                <a:solidFill>
                  <a:srgbClr val="C00000"/>
                </a:solidFill>
              </a:rPr>
              <a:t>So you will pay less on the first investment but you will be paying through all vessels life!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8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8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8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Applications/Benefits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495300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GB" sz="4000" dirty="0" smtClean="0"/>
              <a:t>Depending on the category of ship, companies can </a:t>
            </a:r>
            <a:r>
              <a:rPr lang="en-GB" sz="4000" dirty="0" smtClean="0">
                <a:solidFill>
                  <a:srgbClr val="C00000"/>
                </a:solidFill>
              </a:rPr>
              <a:t>save up to 25- 30% of their fuel</a:t>
            </a:r>
            <a:r>
              <a:rPr lang="en-GB" sz="4000" dirty="0" smtClean="0"/>
              <a:t> costs by slowing down. For example for a fishing vessel slowing down from </a:t>
            </a:r>
            <a:r>
              <a:rPr lang="en-GB" sz="4000" dirty="0" smtClean="0">
                <a:solidFill>
                  <a:srgbClr val="C00000"/>
                </a:solidFill>
              </a:rPr>
              <a:t>24 knots to 20 knots.</a:t>
            </a:r>
          </a:p>
          <a:p>
            <a:pPr lvl="0" algn="just"/>
            <a:r>
              <a:rPr lang="en-US" sz="4000" dirty="0" smtClean="0"/>
              <a:t>Vessels hull painting schemes, propeller polishing etc. have been investigated to cut operation costs</a:t>
            </a:r>
            <a:endParaRPr lang="en-GB" sz="4000" dirty="0" smtClean="0"/>
          </a:p>
          <a:p>
            <a:pPr lvl="0" algn="just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95400"/>
          </a:xfrm>
        </p:spPr>
        <p:txBody>
          <a:bodyPr/>
          <a:lstStyle/>
          <a:p>
            <a:r>
              <a:rPr lang="en-US" dirty="0" smtClean="0"/>
              <a:t>What Is Energy Auditing?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5029200"/>
          </a:xfr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r>
              <a:rPr lang="en-US" sz="4300" dirty="0" smtClean="0">
                <a:solidFill>
                  <a:schemeClr val="tx1"/>
                </a:solidFill>
              </a:rPr>
              <a:t>Energy: Is capacity to do work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4300" dirty="0" smtClean="0">
                <a:solidFill>
                  <a:schemeClr val="tx1"/>
                </a:solidFill>
              </a:rPr>
              <a:t>Audit: Official scrutiny of accounts</a:t>
            </a:r>
          </a:p>
          <a:p>
            <a:pPr algn="just"/>
            <a:r>
              <a:rPr lang="en-US" sz="4300" b="1" u="sng" dirty="0" smtClean="0">
                <a:solidFill>
                  <a:schemeClr val="tx1"/>
                </a:solidFill>
              </a:rPr>
              <a:t>Energy Audit</a:t>
            </a:r>
            <a:r>
              <a:rPr lang="en-US" sz="4300" dirty="0" smtClean="0">
                <a:solidFill>
                  <a:schemeClr val="tx1"/>
                </a:solidFill>
              </a:rPr>
              <a:t>: the </a:t>
            </a:r>
            <a:r>
              <a:rPr lang="en-US" sz="4300" dirty="0" smtClean="0">
                <a:solidFill>
                  <a:srgbClr val="C00000"/>
                </a:solidFill>
              </a:rPr>
              <a:t>verification, monitoring and analysis</a:t>
            </a:r>
            <a:r>
              <a:rPr lang="en-US" sz="4300" dirty="0" smtClean="0">
                <a:solidFill>
                  <a:srgbClr val="FFFF00"/>
                </a:solidFill>
              </a:rPr>
              <a:t> </a:t>
            </a:r>
            <a:r>
              <a:rPr lang="en-US" sz="4300" dirty="0" smtClean="0">
                <a:solidFill>
                  <a:schemeClr val="tx1"/>
                </a:solidFill>
              </a:rPr>
              <a:t>of use of </a:t>
            </a:r>
            <a:r>
              <a:rPr lang="en-US" sz="4300" dirty="0" smtClean="0">
                <a:solidFill>
                  <a:srgbClr val="C00000"/>
                </a:solidFill>
              </a:rPr>
              <a:t>ENERGY </a:t>
            </a:r>
            <a:r>
              <a:rPr lang="en-US" sz="4300" dirty="0" smtClean="0">
                <a:solidFill>
                  <a:schemeClr val="tx1"/>
                </a:solidFill>
              </a:rPr>
              <a:t>including submission of technical report containing recommendations for improving energy efficiency with cost benefit analysis and an </a:t>
            </a:r>
            <a:r>
              <a:rPr lang="en-US" sz="4300" dirty="0" smtClean="0">
                <a:solidFill>
                  <a:srgbClr val="C00000"/>
                </a:solidFill>
              </a:rPr>
              <a:t>action plan to reduce energy consumption </a:t>
            </a:r>
            <a:endParaRPr lang="en-US" sz="4300" dirty="0">
              <a:solidFill>
                <a:srgbClr val="C00000"/>
              </a:solidFill>
            </a:endParaRPr>
          </a:p>
        </p:txBody>
      </p:sp>
      <p:sp>
        <p:nvSpPr>
          <p:cNvPr id="5" name="Plus 4"/>
          <p:cNvSpPr/>
          <p:nvPr/>
        </p:nvSpPr>
        <p:spPr>
          <a:xfrm>
            <a:off x="4114800" y="2057400"/>
            <a:ext cx="533400" cy="533400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1000"/>
            <a:ext cx="8305800" cy="5638800"/>
          </a:xfrm>
        </p:spPr>
        <p:txBody>
          <a:bodyPr>
            <a:noAutofit/>
          </a:bodyPr>
          <a:lstStyle/>
          <a:p>
            <a:pPr lvl="0" algn="just">
              <a:buFont typeface="Arial" pitchFamily="34" charset="0"/>
              <a:buChar char="•"/>
            </a:pPr>
            <a:endParaRPr lang="en-US" sz="3600" dirty="0" smtClean="0">
              <a:solidFill>
                <a:schemeClr val="tx1"/>
              </a:solidFill>
            </a:endParaRPr>
          </a:p>
          <a:p>
            <a:pPr lvl="0"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By introducing a variable speed drive to control the water flow, and adding some more plates, </a:t>
            </a:r>
            <a:r>
              <a:rPr lang="en-US" sz="3600" dirty="0" smtClean="0">
                <a:solidFill>
                  <a:srgbClr val="C00000"/>
                </a:solidFill>
              </a:rPr>
              <a:t>we can recover of about 50% of the energy actually spent on the cooling water system</a:t>
            </a:r>
            <a:r>
              <a:rPr lang="en-US" sz="3600" dirty="0" smtClean="0">
                <a:solidFill>
                  <a:schemeClr val="tx1"/>
                </a:solidFill>
              </a:rPr>
              <a:t>. This is a lot of money, and much less pollution.</a:t>
            </a:r>
          </a:p>
          <a:p>
            <a:pPr lvl="0"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Carbon footprints will be reduced. </a:t>
            </a: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Environment friendly voyages</a:t>
            </a:r>
          </a:p>
          <a:p>
            <a:pPr algn="just"/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20574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CONCLUSION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304800" y="1981200"/>
            <a:ext cx="8534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dirty="0" smtClean="0"/>
              <a:t>Ship Energy Audit pinpoints the areas that are leading to </a:t>
            </a:r>
            <a:r>
              <a:rPr lang="en-US" sz="4000" dirty="0" smtClean="0">
                <a:solidFill>
                  <a:srgbClr val="C00000"/>
                </a:solidFill>
              </a:rPr>
              <a:t>unnecessary fuel consumption</a:t>
            </a:r>
            <a:r>
              <a:rPr lang="en-US" sz="4000" dirty="0" smtClean="0"/>
              <a:t> and identifies practical </a:t>
            </a:r>
            <a:r>
              <a:rPr lang="en-US" sz="4000" dirty="0" smtClean="0">
                <a:solidFill>
                  <a:srgbClr val="C00000"/>
                </a:solidFill>
              </a:rPr>
              <a:t>measures to save energy</a:t>
            </a:r>
            <a:r>
              <a:rPr lang="en-US" sz="4000" dirty="0" smtClean="0"/>
              <a:t>. An audit can assist in </a:t>
            </a:r>
            <a:r>
              <a:rPr lang="en-US" sz="4000" dirty="0" smtClean="0">
                <a:solidFill>
                  <a:srgbClr val="C00000"/>
                </a:solidFill>
              </a:rPr>
              <a:t>cutting emissions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smtClean="0"/>
              <a:t>and demonstrating compliance with energy management’s best practice.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2286000"/>
            <a:ext cx="67818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 You</a:t>
            </a:r>
            <a:endParaRPr lang="en-US" sz="10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Our Special thanks to:</a:t>
            </a: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C/E  S. </a:t>
            </a:r>
            <a:r>
              <a:rPr lang="en-US" sz="2800" dirty="0" err="1" smtClean="0">
                <a:solidFill>
                  <a:schemeClr val="tx1"/>
                </a:solidFill>
              </a:rPr>
              <a:t>Chitre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Prof  S. </a:t>
            </a:r>
            <a:r>
              <a:rPr lang="en-US" sz="2800" dirty="0" err="1" smtClean="0">
                <a:solidFill>
                  <a:schemeClr val="tx1"/>
                </a:solidFill>
              </a:rPr>
              <a:t>Gambhire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C/E  P. </a:t>
            </a:r>
            <a:r>
              <a:rPr lang="en-US" sz="2800" dirty="0" err="1" smtClean="0">
                <a:solidFill>
                  <a:schemeClr val="tx1"/>
                </a:solidFill>
              </a:rPr>
              <a:t>Shinde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 algn="l"/>
            <a:r>
              <a:rPr lang="en-US" sz="2800" dirty="0" smtClean="0">
                <a:solidFill>
                  <a:schemeClr val="tx1"/>
                </a:solidFill>
              </a:rPr>
              <a:t>       </a:t>
            </a: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</a:rPr>
              <a:t>Who have extended their endless support and guidance to get us through this presentation.</a:t>
            </a:r>
          </a:p>
          <a:p>
            <a:pPr marL="514350" indent="-514350" algn="l"/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en-US" dirty="0" smtClean="0"/>
              <a:t>-Energy audit is Holistic and Systematic assessment of ship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Flowchart: Process 2"/>
          <p:cNvSpPr/>
          <p:nvPr/>
        </p:nvSpPr>
        <p:spPr>
          <a:xfrm>
            <a:off x="762000" y="4419600"/>
            <a:ext cx="2971800" cy="1066800"/>
          </a:xfrm>
          <a:prstGeom prst="flowChartProcess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Technical factor</a:t>
            </a:r>
            <a:endParaRPr lang="en-US" sz="3600" b="1" dirty="0"/>
          </a:p>
        </p:txBody>
      </p:sp>
      <p:sp>
        <p:nvSpPr>
          <p:cNvPr id="4" name="Flowchart: Process 3"/>
          <p:cNvSpPr/>
          <p:nvPr/>
        </p:nvSpPr>
        <p:spPr>
          <a:xfrm>
            <a:off x="5638800" y="4419600"/>
            <a:ext cx="2667000" cy="1066800"/>
          </a:xfrm>
          <a:prstGeom prst="flowChartProcess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Non- Technical Factors</a:t>
            </a:r>
            <a:endParaRPr lang="en-US" sz="3200" b="1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1219200" y="3810000"/>
            <a:ext cx="10668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752600" y="3276600"/>
            <a:ext cx="51816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own Arrow 15"/>
          <p:cNvSpPr/>
          <p:nvPr/>
        </p:nvSpPr>
        <p:spPr>
          <a:xfrm>
            <a:off x="4191000" y="2438400"/>
            <a:ext cx="533400" cy="762000"/>
          </a:xfrm>
          <a:prstGeom prst="down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endCxn id="4" idx="0"/>
          </p:cNvCxnSpPr>
          <p:nvPr/>
        </p:nvCxnSpPr>
        <p:spPr>
          <a:xfrm rot="16200000" flipH="1">
            <a:off x="6381750" y="3829050"/>
            <a:ext cx="1143000" cy="381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/>
          <a:lstStyle/>
          <a:p>
            <a:r>
              <a:rPr lang="en-US" dirty="0" smtClean="0"/>
              <a:t>Objectives of Energy Auditing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>
                <a:solidFill>
                  <a:schemeClr val="tx1"/>
                </a:solidFill>
              </a:rPr>
              <a:t>The shipboard audit has three main objectives</a:t>
            </a:r>
            <a:endParaRPr lang="en-US" dirty="0" smtClean="0">
              <a:solidFill>
                <a:schemeClr val="tx1"/>
              </a:solidFill>
            </a:endParaRPr>
          </a:p>
          <a:p>
            <a:pPr lvl="0" algn="just">
              <a:buFont typeface="Arial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</a:rPr>
              <a:t>To assess the status of the ship and its major machinery</a:t>
            </a:r>
            <a:endParaRPr lang="en-US" dirty="0" smtClean="0">
              <a:solidFill>
                <a:schemeClr val="tx1"/>
              </a:solidFill>
            </a:endParaRPr>
          </a:p>
          <a:p>
            <a:pPr lvl="0" algn="just">
              <a:buFont typeface="Arial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</a:rPr>
              <a:t>To assess the ship’s operational management processes</a:t>
            </a:r>
            <a:endParaRPr lang="en-US" dirty="0" smtClean="0">
              <a:solidFill>
                <a:schemeClr val="tx1"/>
              </a:solidFill>
            </a:endParaRPr>
          </a:p>
          <a:p>
            <a:pPr lvl="0" algn="just">
              <a:buFont typeface="Arial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</a:rPr>
              <a:t>To validate the quality of measured data so as to: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rgbClr val="C00000"/>
                </a:solidFill>
              </a:rPr>
              <a:t>           - Reduce rationally the fuel cost</a:t>
            </a:r>
            <a:endParaRPr lang="en-US" dirty="0" smtClean="0">
              <a:solidFill>
                <a:srgbClr val="C00000"/>
              </a:solidFill>
            </a:endParaRPr>
          </a:p>
          <a:p>
            <a:pPr algn="just"/>
            <a:r>
              <a:rPr lang="en-IN" dirty="0" smtClean="0">
                <a:solidFill>
                  <a:srgbClr val="C00000"/>
                </a:solidFill>
              </a:rPr>
              <a:t>           -Reduce rationally atmospheric emission</a:t>
            </a: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The other secondary objectives which are of contemporary significance are……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57200"/>
            <a:ext cx="8153400" cy="586740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>
                <a:solidFill>
                  <a:schemeClr val="tx1"/>
                </a:solidFill>
              </a:rPr>
              <a:t>The </a:t>
            </a:r>
            <a:r>
              <a:rPr lang="en-IN" b="1" dirty="0" smtClean="0">
                <a:solidFill>
                  <a:schemeClr val="tx1"/>
                </a:solidFill>
              </a:rPr>
              <a:t>type of Energy Audit</a:t>
            </a:r>
            <a:r>
              <a:rPr lang="en-IN" dirty="0" smtClean="0">
                <a:solidFill>
                  <a:schemeClr val="tx1"/>
                </a:solidFill>
              </a:rPr>
              <a:t> to be performed depends on: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- Function and type of industry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- Depth to which final audit is needed, and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- Potential and magnitude of cost reduction desired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Thus Energy Audit can be classified into the following two types.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err="1" smtClean="0">
                <a:solidFill>
                  <a:srgbClr val="C00000"/>
                </a:solidFill>
              </a:rPr>
              <a:t>i</a:t>
            </a:r>
            <a:r>
              <a:rPr lang="en-IN" dirty="0" smtClean="0">
                <a:solidFill>
                  <a:srgbClr val="C00000"/>
                </a:solidFill>
              </a:rPr>
              <a:t>) Preliminary Audit</a:t>
            </a:r>
            <a:endParaRPr lang="en-US" dirty="0" smtClean="0">
              <a:solidFill>
                <a:srgbClr val="C00000"/>
              </a:solidFill>
            </a:endParaRPr>
          </a:p>
          <a:p>
            <a:pPr algn="just"/>
            <a:r>
              <a:rPr lang="en-IN" dirty="0" smtClean="0">
                <a:solidFill>
                  <a:srgbClr val="C00000"/>
                </a:solidFill>
              </a:rPr>
              <a:t>ii) Detailed Audit</a:t>
            </a:r>
            <a:endParaRPr lang="en-US" dirty="0" smtClean="0">
              <a:solidFill>
                <a:srgbClr val="C00000"/>
              </a:solidFill>
            </a:endParaRP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Energy Audit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u="sng" dirty="0" smtClean="0"/>
              <a:t>Preliminary Audit</a:t>
            </a:r>
          </a:p>
          <a:p>
            <a:pPr>
              <a:buNone/>
            </a:pPr>
            <a:endParaRPr lang="en-US" sz="4000" dirty="0" smtClean="0"/>
          </a:p>
          <a:p>
            <a:r>
              <a:rPr lang="en-US" dirty="0" smtClean="0"/>
              <a:t>Energy consumption</a:t>
            </a:r>
          </a:p>
          <a:p>
            <a:r>
              <a:rPr lang="en-US" dirty="0" smtClean="0"/>
              <a:t>Scope for saving</a:t>
            </a:r>
          </a:p>
          <a:p>
            <a:r>
              <a:rPr lang="en-US" dirty="0" smtClean="0"/>
              <a:t>Improvements and savings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dirty="0" smtClean="0"/>
              <a:t>    </a:t>
            </a:r>
          </a:p>
          <a:p>
            <a:pPr>
              <a:buNone/>
            </a:pPr>
            <a:r>
              <a:rPr lang="en-US" sz="4000" dirty="0" smtClean="0"/>
              <a:t>    </a:t>
            </a:r>
            <a:r>
              <a:rPr lang="en-US" sz="4000" u="sng" dirty="0" smtClean="0"/>
              <a:t>Detailed Audit</a:t>
            </a:r>
          </a:p>
          <a:p>
            <a:pPr>
              <a:buNone/>
            </a:pPr>
            <a:endParaRPr lang="en-US" sz="4000" dirty="0" smtClean="0"/>
          </a:p>
          <a:p>
            <a:r>
              <a:rPr lang="en-US" dirty="0" smtClean="0"/>
              <a:t> Phase I – Pre Audit Phase</a:t>
            </a:r>
          </a:p>
          <a:p>
            <a:r>
              <a:rPr lang="en-US" dirty="0" smtClean="0"/>
              <a:t>Phase II -  Audit phase</a:t>
            </a:r>
          </a:p>
          <a:p>
            <a:r>
              <a:rPr lang="en-US" dirty="0" smtClean="0"/>
              <a:t>Phase III- Post Audit Phase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1752600" y="1981200"/>
            <a:ext cx="762000" cy="1588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6400006" y="1981200"/>
            <a:ext cx="762794" cy="794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33600" y="1600200"/>
            <a:ext cx="4648200" cy="15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4229894" y="1257300"/>
            <a:ext cx="685006" cy="794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"/>
            <a:ext cx="8077200" cy="12192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Procedure of Auditing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8686800" cy="556260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chemeClr val="tx1"/>
                </a:solidFill>
              </a:rPr>
              <a:t>Typically an energy audit is dependent upon the </a:t>
            </a:r>
          </a:p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          -Ship type</a:t>
            </a:r>
          </a:p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          -Ship size</a:t>
            </a:r>
          </a:p>
          <a:p>
            <a:pPr algn="just"/>
            <a:r>
              <a:rPr lang="en-US" sz="4400" dirty="0" smtClean="0">
                <a:solidFill>
                  <a:schemeClr val="tx1"/>
                </a:solidFill>
              </a:rPr>
              <a:t>          -Data</a:t>
            </a:r>
          </a:p>
          <a:p>
            <a:pPr algn="just"/>
            <a:r>
              <a:rPr lang="en-US" sz="4400" smtClean="0">
                <a:solidFill>
                  <a:schemeClr val="tx1"/>
                </a:solidFill>
              </a:rPr>
              <a:t>          -Organization </a:t>
            </a:r>
            <a:r>
              <a:rPr lang="en-US" sz="4400" dirty="0" smtClean="0">
                <a:solidFill>
                  <a:schemeClr val="tx1"/>
                </a:solidFill>
              </a:rPr>
              <a:t>onboard</a:t>
            </a:r>
          </a:p>
          <a:p>
            <a:pPr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chemeClr val="tx1"/>
                </a:solidFill>
              </a:rPr>
              <a:t>3-5 days are required for measurements and data gathering</a:t>
            </a:r>
          </a:p>
          <a:p>
            <a:pPr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chemeClr val="tx1"/>
                </a:solidFill>
              </a:rPr>
              <a:t>The final report is submitted within 1 month after the audit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733800" y="1066800"/>
            <a:ext cx="2133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Assess performance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4572000" y="1828800"/>
            <a:ext cx="4572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657600" y="21336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 goals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4572000" y="2895600"/>
            <a:ext cx="4572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038600" y="3200400"/>
            <a:ext cx="1447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action Plan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5410200" y="4419600"/>
            <a:ext cx="1447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Implement  action Plan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4267200" y="5867400"/>
            <a:ext cx="1447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Evaluate progress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2590800" y="4495800"/>
            <a:ext cx="16764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Recognize achievements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 rot="10800000">
            <a:off x="1676400" y="6400800"/>
            <a:ext cx="2667000" cy="1588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 flipH="1" flipV="1">
            <a:off x="-151606" y="4418806"/>
            <a:ext cx="3810000" cy="1588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828800" y="2514600"/>
            <a:ext cx="1828800" cy="1588"/>
          </a:xfrm>
          <a:prstGeom prst="straightConnector1">
            <a:avLst/>
          </a:prstGeom>
          <a:ln w="571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143000" y="0"/>
            <a:ext cx="739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The energy audit cycle</a:t>
            </a:r>
            <a:endParaRPr lang="en-US" sz="4400" b="1" dirty="0"/>
          </a:p>
        </p:txBody>
      </p:sp>
      <p:sp>
        <p:nvSpPr>
          <p:cNvPr id="23" name="Bent Arrow 22"/>
          <p:cNvSpPr/>
          <p:nvPr/>
        </p:nvSpPr>
        <p:spPr>
          <a:xfrm rot="16200000" flipH="1" flipV="1">
            <a:off x="5448300" y="3390900"/>
            <a:ext cx="1066800" cy="9906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ent Arrow 25"/>
          <p:cNvSpPr/>
          <p:nvPr/>
        </p:nvSpPr>
        <p:spPr>
          <a:xfrm flipH="1" flipV="1">
            <a:off x="5715000" y="5105400"/>
            <a:ext cx="838200" cy="13716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Bent Arrow 26"/>
          <p:cNvSpPr/>
          <p:nvPr/>
        </p:nvSpPr>
        <p:spPr>
          <a:xfrm rot="16200000">
            <a:off x="3162300" y="5219700"/>
            <a:ext cx="1143000" cy="1066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Up Arrow 27"/>
          <p:cNvSpPr/>
          <p:nvPr/>
        </p:nvSpPr>
        <p:spPr>
          <a:xfrm>
            <a:off x="3200400" y="350520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878844" y="4044432"/>
            <a:ext cx="1295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 assess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9" grpId="0" animBg="1"/>
      <p:bldP spid="20" grpId="0" animBg="1"/>
      <p:bldP spid="24" grpId="0" animBg="1"/>
      <p:bldP spid="23" grpId="0" animBg="1"/>
      <p:bldP spid="26" grpId="0" animBg="1"/>
      <p:bldP spid="27" grpId="0" animBg="1"/>
      <p:bldP spid="28" grpId="0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/>
              <a:t>Benchmark for Auditing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5105400"/>
          </a:xfrm>
        </p:spPr>
        <p:txBody>
          <a:bodyPr>
            <a:normAutofit/>
          </a:bodyPr>
          <a:lstStyle/>
          <a:p>
            <a:pPr algn="just"/>
            <a:r>
              <a:rPr lang="en-US" sz="4000" dirty="0" smtClean="0">
                <a:solidFill>
                  <a:schemeClr val="tx1"/>
                </a:solidFill>
              </a:rPr>
              <a:t>- Technology, processes used and equipment details</a:t>
            </a:r>
          </a:p>
          <a:p>
            <a:pPr algn="just"/>
            <a:r>
              <a:rPr lang="en-US" sz="4000" dirty="0" smtClean="0">
                <a:solidFill>
                  <a:schemeClr val="tx1"/>
                </a:solidFill>
              </a:rPr>
              <a:t>- Capacity utilization</a:t>
            </a:r>
          </a:p>
          <a:p>
            <a:pPr algn="just"/>
            <a:r>
              <a:rPr lang="en-US" sz="4000" dirty="0" smtClean="0">
                <a:solidFill>
                  <a:schemeClr val="tx1"/>
                </a:solidFill>
              </a:rPr>
              <a:t>- Amount &amp; type of input materials used</a:t>
            </a:r>
          </a:p>
          <a:p>
            <a:pPr algn="just"/>
            <a:r>
              <a:rPr lang="en-US" sz="4000" dirty="0" smtClean="0">
                <a:solidFill>
                  <a:schemeClr val="tx1"/>
                </a:solidFill>
              </a:rPr>
              <a:t>- Water consumption</a:t>
            </a:r>
          </a:p>
          <a:p>
            <a:pPr algn="just"/>
            <a:r>
              <a:rPr lang="en-US" sz="4000" dirty="0" smtClean="0">
                <a:solidFill>
                  <a:schemeClr val="tx1"/>
                </a:solidFill>
              </a:rPr>
              <a:t>- Fuel Consumption</a:t>
            </a: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910</Words>
  <Application>Microsoft Office PowerPoint</Application>
  <PresentationFormat>On-screen Show (4:3)</PresentationFormat>
  <Paragraphs>154</Paragraphs>
  <Slides>23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Energy Auditing Of Ship</vt:lpstr>
      <vt:lpstr>What Is Energy Auditing?</vt:lpstr>
      <vt:lpstr>-Energy audit is Holistic and Systematic assessment of ship       </vt:lpstr>
      <vt:lpstr>Objectives of Energy Auditing</vt:lpstr>
      <vt:lpstr>Slide 5</vt:lpstr>
      <vt:lpstr>Energy Audit</vt:lpstr>
      <vt:lpstr>Procedure of Auditing</vt:lpstr>
      <vt:lpstr>Slide 8</vt:lpstr>
      <vt:lpstr>Benchmark for Auditing</vt:lpstr>
      <vt:lpstr>Slide 10</vt:lpstr>
      <vt:lpstr>Following are the categories along which scrutiny is done </vt:lpstr>
      <vt:lpstr>Slide 12</vt:lpstr>
      <vt:lpstr>Need for audit</vt:lpstr>
      <vt:lpstr>Slide 14</vt:lpstr>
      <vt:lpstr>These are some of the potential innovations that have come up post audit for saving energy</vt:lpstr>
      <vt:lpstr>Slide 16</vt:lpstr>
      <vt:lpstr>Some points that are worth to check</vt:lpstr>
      <vt:lpstr>Slide 18</vt:lpstr>
      <vt:lpstr>Applications/Benefits</vt:lpstr>
      <vt:lpstr>Slide 20</vt:lpstr>
      <vt:lpstr>CONCLUSION</vt:lpstr>
      <vt:lpstr>Slide 22</vt:lpstr>
      <vt:lpstr>Slide 23</vt:lpstr>
    </vt:vector>
  </TitlesOfParts>
  <Company>FAMILY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Auditing Of Ship</dc:title>
  <dc:creator>TEJAS</dc:creator>
  <cp:lastModifiedBy>hp</cp:lastModifiedBy>
  <cp:revision>121</cp:revision>
  <dcterms:created xsi:type="dcterms:W3CDTF">2011-02-26T18:15:29Z</dcterms:created>
  <dcterms:modified xsi:type="dcterms:W3CDTF">2011-03-10T03:38:44Z</dcterms:modified>
</cp:coreProperties>
</file>